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69_49691EE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68_B61D23E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63_4B8475FE.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17F_B2E714AF.xml" ContentType="application/vnd.ms-powerpoint.comments+xml"/>
  <Override PartName="/ppt/comments/modernComment_117E_626E2D5F.xml" ContentType="application/vnd.ms-powerpoint.comments+xml"/>
  <Override PartName="/ppt/comments/modernComment_1183_BF956D5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9" r:id="rId5"/>
    <p:sldId id="4360" r:id="rId6"/>
    <p:sldId id="4447" r:id="rId7"/>
    <p:sldId id="4444" r:id="rId8"/>
    <p:sldId id="4445" r:id="rId9"/>
    <p:sldId id="4446" r:id="rId10"/>
    <p:sldId id="4361" r:id="rId11"/>
    <p:sldId id="4362" r:id="rId12"/>
    <p:sldId id="4363" r:id="rId13"/>
    <p:sldId id="4457" r:id="rId14"/>
    <p:sldId id="4452" r:id="rId15"/>
    <p:sldId id="4453" r:id="rId16"/>
    <p:sldId id="4277" r:id="rId17"/>
    <p:sldId id="4454" r:id="rId18"/>
    <p:sldId id="4455" r:id="rId19"/>
    <p:sldId id="4456" r:id="rId20"/>
    <p:sldId id="4458" r:id="rId21"/>
    <p:sldId id="4459" r:id="rId22"/>
    <p:sldId id="4460" r:id="rId23"/>
    <p:sldId id="4461" r:id="rId24"/>
    <p:sldId id="4462" r:id="rId25"/>
    <p:sldId id="4463" r:id="rId26"/>
    <p:sldId id="4464" r:id="rId27"/>
    <p:sldId id="4465" r:id="rId28"/>
    <p:sldId id="4466" r:id="rId29"/>
    <p:sldId id="4451" r:id="rId30"/>
    <p:sldId id="4467" r:id="rId31"/>
    <p:sldId id="4468" r:id="rId32"/>
    <p:sldId id="4469" r:id="rId33"/>
    <p:sldId id="4470" r:id="rId34"/>
    <p:sldId id="4471" r:id="rId35"/>
    <p:sldId id="4472" r:id="rId36"/>
    <p:sldId id="4473" r:id="rId37"/>
    <p:sldId id="4474" r:id="rId38"/>
    <p:sldId id="4475" r:id="rId39"/>
    <p:sldId id="4357" r:id="rId40"/>
    <p:sldId id="4353" r:id="rId41"/>
    <p:sldId id="4354" r:id="rId42"/>
    <p:sldId id="4355" r:id="rId43"/>
    <p:sldId id="4477" r:id="rId44"/>
    <p:sldId id="4479" r:id="rId45"/>
    <p:sldId id="356" r:id="rId46"/>
    <p:sldId id="4485" r:id="rId47"/>
    <p:sldId id="4478" r:id="rId48"/>
    <p:sldId id="355" r:id="rId49"/>
    <p:sldId id="4486" r:id="rId50"/>
    <p:sldId id="357" r:id="rId51"/>
    <p:sldId id="4480" r:id="rId52"/>
    <p:sldId id="4481" r:id="rId53"/>
    <p:sldId id="4482" r:id="rId54"/>
    <p:sldId id="4483" r:id="rId55"/>
    <p:sldId id="448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1E4071-FF51-632F-6DC7-BC1CEE3606F4}" name="Michael Berkshire" initials="MB" userId="S::michael.berkshire@datumrpo.com::979e1cc8-4b2d-4c1a-99c2-01f55e2c9b5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Hogan" userId="94b78a3d-59f3-4279-a1ef-6f4ad22d56cf" providerId="ADAL" clId="{320EE158-D8A8-49D8-8BC5-5E3B73776A51}"/>
    <pc:docChg chg="delSld">
      <pc:chgData name="Tina Hogan" userId="94b78a3d-59f3-4279-a1ef-6f4ad22d56cf" providerId="ADAL" clId="{320EE158-D8A8-49D8-8BC5-5E3B73776A51}" dt="2022-11-10T16:53:52.335" v="8" actId="47"/>
      <pc:docMkLst>
        <pc:docMk/>
      </pc:docMkLst>
      <pc:sldChg chg="del">
        <pc:chgData name="Tina Hogan" userId="94b78a3d-59f3-4279-a1ef-6f4ad22d56cf" providerId="ADAL" clId="{320EE158-D8A8-49D8-8BC5-5E3B73776A51}" dt="2022-11-10T16:53:50.521" v="1" actId="47"/>
        <pc:sldMkLst>
          <pc:docMk/>
          <pc:sldMk cId="3154811674" sldId="4278"/>
        </pc:sldMkLst>
      </pc:sldChg>
      <pc:sldChg chg="del">
        <pc:chgData name="Tina Hogan" userId="94b78a3d-59f3-4279-a1ef-6f4ad22d56cf" providerId="ADAL" clId="{320EE158-D8A8-49D8-8BC5-5E3B73776A51}" dt="2022-11-10T16:53:50.644" v="2" actId="47"/>
        <pc:sldMkLst>
          <pc:docMk/>
          <pc:sldMk cId="3463644477" sldId="4279"/>
        </pc:sldMkLst>
      </pc:sldChg>
      <pc:sldChg chg="del">
        <pc:chgData name="Tina Hogan" userId="94b78a3d-59f3-4279-a1ef-6f4ad22d56cf" providerId="ADAL" clId="{320EE158-D8A8-49D8-8BC5-5E3B73776A51}" dt="2022-11-10T16:53:50.798" v="3" actId="47"/>
        <pc:sldMkLst>
          <pc:docMk/>
          <pc:sldMk cId="3057602591" sldId="4280"/>
        </pc:sldMkLst>
      </pc:sldChg>
      <pc:sldChg chg="del">
        <pc:chgData name="Tina Hogan" userId="94b78a3d-59f3-4279-a1ef-6f4ad22d56cf" providerId="ADAL" clId="{320EE158-D8A8-49D8-8BC5-5E3B73776A51}" dt="2022-11-10T16:53:50.950" v="4" actId="47"/>
        <pc:sldMkLst>
          <pc:docMk/>
          <pc:sldMk cId="2002783646" sldId="4281"/>
        </pc:sldMkLst>
      </pc:sldChg>
      <pc:sldChg chg="del">
        <pc:chgData name="Tina Hogan" userId="94b78a3d-59f3-4279-a1ef-6f4ad22d56cf" providerId="ADAL" clId="{320EE158-D8A8-49D8-8BC5-5E3B73776A51}" dt="2022-11-10T16:53:51.103" v="5" actId="47"/>
        <pc:sldMkLst>
          <pc:docMk/>
          <pc:sldMk cId="357732207" sldId="4282"/>
        </pc:sldMkLst>
      </pc:sldChg>
      <pc:sldChg chg="del">
        <pc:chgData name="Tina Hogan" userId="94b78a3d-59f3-4279-a1ef-6f4ad22d56cf" providerId="ADAL" clId="{320EE158-D8A8-49D8-8BC5-5E3B73776A51}" dt="2022-11-10T16:53:51.910" v="7" actId="47"/>
        <pc:sldMkLst>
          <pc:docMk/>
          <pc:sldMk cId="3485462588" sldId="4286"/>
        </pc:sldMkLst>
      </pc:sldChg>
      <pc:sldChg chg="del">
        <pc:chgData name="Tina Hogan" userId="94b78a3d-59f3-4279-a1ef-6f4ad22d56cf" providerId="ADAL" clId="{320EE158-D8A8-49D8-8BC5-5E3B73776A51}" dt="2022-11-10T16:53:52.335" v="8" actId="47"/>
        <pc:sldMkLst>
          <pc:docMk/>
          <pc:sldMk cId="964717343" sldId="4287"/>
        </pc:sldMkLst>
      </pc:sldChg>
      <pc:sldChg chg="del">
        <pc:chgData name="Tina Hogan" userId="94b78a3d-59f3-4279-a1ef-6f4ad22d56cf" providerId="ADAL" clId="{320EE158-D8A8-49D8-8BC5-5E3B73776A51}" dt="2022-11-10T16:53:51.337" v="6" actId="47"/>
        <pc:sldMkLst>
          <pc:docMk/>
          <pc:sldMk cId="2281423380" sldId="4358"/>
        </pc:sldMkLst>
      </pc:sldChg>
      <pc:sldChg chg="del">
        <pc:chgData name="Tina Hogan" userId="94b78a3d-59f3-4279-a1ef-6f4ad22d56cf" providerId="ADAL" clId="{320EE158-D8A8-49D8-8BC5-5E3B73776A51}" dt="2022-11-10T16:53:50.298" v="0" actId="47"/>
        <pc:sldMkLst>
          <pc:docMk/>
          <pc:sldMk cId="1128019867" sldId="4359"/>
        </pc:sldMkLst>
      </pc:sldChg>
    </pc:docChg>
  </pc:docChgLst>
</pc:chgInfo>
</file>

<file path=ppt/comments/modernComment_1163_4B8475FE.xml><?xml version="1.0" encoding="utf-8"?>
<p188:cmLst xmlns:a="http://schemas.openxmlformats.org/drawingml/2006/main" xmlns:r="http://schemas.openxmlformats.org/officeDocument/2006/relationships" xmlns:p188="http://schemas.microsoft.com/office/powerpoint/2018/8/main">
  <p188:cm id="{8E867541-0816-48A2-A0B7-E4D6F8DE5592}" authorId="{981E4071-FF51-632F-6DC7-BC1CEE3606F4}" created="2022-11-07T09:13:32.133">
    <pc:sldMkLst xmlns:pc="http://schemas.microsoft.com/office/powerpoint/2013/main/command">
      <pc:docMk/>
      <pc:sldMk cId="1266972158" sldId="4451"/>
    </pc:sldMkLst>
    <p188:txBody>
      <a:bodyPr/>
      <a:lstStyle/>
      <a:p>
        <a:r>
          <a:rPr lang="en-US"/>
          <a:t>same as previous section</a:t>
        </a:r>
      </a:p>
    </p188:txBody>
  </p188:cm>
</p188:cmLst>
</file>

<file path=ppt/comments/modernComment_1168_B61D23E2.xml><?xml version="1.0" encoding="utf-8"?>
<p188:cmLst xmlns:a="http://schemas.openxmlformats.org/drawingml/2006/main" xmlns:r="http://schemas.openxmlformats.org/officeDocument/2006/relationships" xmlns:p188="http://schemas.microsoft.com/office/powerpoint/2018/8/main">
  <p188:cm id="{8908C713-E6C8-412D-A293-9B9AA31DB2FD}" authorId="{981E4071-FF51-632F-6DC7-BC1CEE3606F4}" created="2022-11-07T09:13:16.398">
    <pc:sldMkLst xmlns:pc="http://schemas.microsoft.com/office/powerpoint/2013/main/command">
      <pc:docMk/>
      <pc:sldMk cId="3055363042" sldId="4456"/>
    </pc:sldMkLst>
    <p188:txBody>
      <a:bodyPr/>
      <a:lstStyle/>
      <a:p>
        <a:r>
          <a:rPr lang="en-US"/>
          <a:t>please remove this section, we do not want customer adding historics at this time</a:t>
        </a:r>
      </a:p>
    </p188:txBody>
  </p188:cm>
</p188:cmLst>
</file>

<file path=ppt/comments/modernComment_1169_49691EE7.xml><?xml version="1.0" encoding="utf-8"?>
<p188:cmLst xmlns:a="http://schemas.openxmlformats.org/drawingml/2006/main" xmlns:r="http://schemas.openxmlformats.org/officeDocument/2006/relationships" xmlns:p188="http://schemas.microsoft.com/office/powerpoint/2018/8/main">
  <p188:cm id="{B1A35396-8765-440F-B5BB-8ADB333306D2}" authorId="{981E4071-FF51-632F-6DC7-BC1CEE3606F4}" created="2022-11-07T09:12:49.693">
    <pc:sldMkLst xmlns:pc="http://schemas.microsoft.com/office/powerpoint/2013/main/command">
      <pc:docMk/>
      <pc:sldMk cId="1231625959" sldId="4457"/>
    </pc:sldMkLst>
    <p188:txBody>
      <a:bodyPr/>
      <a:lstStyle/>
      <a:p>
        <a:r>
          <a:rPr lang="en-US"/>
          <a:t>Please remove this section, currently, the customer is unable to add adjustmenets. </a:t>
        </a:r>
      </a:p>
    </p188:txBody>
  </p188:cm>
</p188:cmLst>
</file>

<file path=ppt/comments/modernComment_117E_626E2D5F.xml><?xml version="1.0" encoding="utf-8"?>
<p188:cmLst xmlns:a="http://schemas.openxmlformats.org/drawingml/2006/main" xmlns:r="http://schemas.openxmlformats.org/officeDocument/2006/relationships" xmlns:p188="http://schemas.microsoft.com/office/powerpoint/2018/8/main">
  <p188:cm id="{7A6A4F33-1A52-4AE7-837D-21ECB95C4A4D}" authorId="{981E4071-FF51-632F-6DC7-BC1CEE3606F4}" created="2022-11-07T09:39:00.052">
    <pc:sldMkLst xmlns:pc="http://schemas.microsoft.com/office/powerpoint/2013/main/command">
      <pc:docMk/>
      <pc:sldMk cId="1651387743" sldId="4478"/>
    </pc:sldMkLst>
    <p188:txBody>
      <a:bodyPr/>
      <a:lstStyle/>
      <a:p>
        <a:r>
          <a:rPr lang="en-US"/>
          <a:t>Please remove, the customer can not see the worker tab. </a:t>
        </a:r>
      </a:p>
    </p188:txBody>
  </p188:cm>
</p188:cmLst>
</file>

<file path=ppt/comments/modernComment_117F_B2E714AF.xml><?xml version="1.0" encoding="utf-8"?>
<p188:cmLst xmlns:a="http://schemas.openxmlformats.org/drawingml/2006/main" xmlns:r="http://schemas.openxmlformats.org/officeDocument/2006/relationships" xmlns:p188="http://schemas.microsoft.com/office/powerpoint/2018/8/main">
  <p188:cm id="{19D863FB-D170-410A-9CB9-210351AC6447}" authorId="{981E4071-FF51-632F-6DC7-BC1CEE3606F4}" created="2022-11-07T09:38:52.911">
    <pc:sldMkLst xmlns:pc="http://schemas.microsoft.com/office/powerpoint/2013/main/command">
      <pc:docMk/>
      <pc:sldMk cId="3001488559" sldId="4479"/>
    </pc:sldMkLst>
    <p188:txBody>
      <a:bodyPr/>
      <a:lstStyle/>
      <a:p>
        <a:r>
          <a:rPr lang="en-US"/>
          <a:t>Please remove, the customer can not see the worker tab. </a:t>
        </a:r>
      </a:p>
    </p188:txBody>
  </p188:cm>
</p188:cmLst>
</file>

<file path=ppt/comments/modernComment_1183_BF956D53.xml><?xml version="1.0" encoding="utf-8"?>
<p188:cmLst xmlns:a="http://schemas.openxmlformats.org/drawingml/2006/main" xmlns:r="http://schemas.openxmlformats.org/officeDocument/2006/relationships" xmlns:p188="http://schemas.microsoft.com/office/powerpoint/2018/8/main">
  <p188:cm id="{B07361EA-FB7A-45EA-A148-6DE932BD2F26}" authorId="{981E4071-FF51-632F-6DC7-BC1CEE3606F4}" created="2022-11-07T09:39:33.132">
    <pc:sldMkLst xmlns:pc="http://schemas.microsoft.com/office/powerpoint/2013/main/command">
      <pc:docMk/>
      <pc:sldMk cId="3214241107" sldId="4483"/>
    </pc:sldMkLst>
    <p188:txBody>
      <a:bodyPr/>
      <a:lstStyle/>
      <a:p>
        <a:r>
          <a:rPr lang="en-US"/>
          <a:t>please can you now add in teh report over view from reports&gt;fiancial reports.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C0A6-924C-4AFA-AF97-0BB3828492A2}"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C973E-9761-452C-9E06-A48C4789D6B8}" type="slidenum">
              <a:rPr lang="en-GB" smtClean="0"/>
              <a:t>‹#›</a:t>
            </a:fld>
            <a:endParaRPr lang="en-GB"/>
          </a:p>
        </p:txBody>
      </p:sp>
    </p:spTree>
    <p:extLst>
      <p:ext uri="{BB962C8B-B14F-4D97-AF65-F5344CB8AC3E}">
        <p14:creationId xmlns:p14="http://schemas.microsoft.com/office/powerpoint/2010/main" val="182586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8</a:t>
            </a:fld>
            <a:endParaRPr lang="en-GB"/>
          </a:p>
        </p:txBody>
      </p:sp>
    </p:spTree>
    <p:extLst>
      <p:ext uri="{BB962C8B-B14F-4D97-AF65-F5344CB8AC3E}">
        <p14:creationId xmlns:p14="http://schemas.microsoft.com/office/powerpoint/2010/main" val="182321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19</a:t>
            </a:fld>
            <a:endParaRPr lang="en-GB"/>
          </a:p>
        </p:txBody>
      </p:sp>
    </p:spTree>
    <p:extLst>
      <p:ext uri="{BB962C8B-B14F-4D97-AF65-F5344CB8AC3E}">
        <p14:creationId xmlns:p14="http://schemas.microsoft.com/office/powerpoint/2010/main" val="335056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20</a:t>
            </a:fld>
            <a:endParaRPr lang="en-GB"/>
          </a:p>
        </p:txBody>
      </p:sp>
    </p:spTree>
    <p:extLst>
      <p:ext uri="{BB962C8B-B14F-4D97-AF65-F5344CB8AC3E}">
        <p14:creationId xmlns:p14="http://schemas.microsoft.com/office/powerpoint/2010/main" val="111780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21</a:t>
            </a:fld>
            <a:endParaRPr lang="en-GB"/>
          </a:p>
        </p:txBody>
      </p:sp>
    </p:spTree>
    <p:extLst>
      <p:ext uri="{BB962C8B-B14F-4D97-AF65-F5344CB8AC3E}">
        <p14:creationId xmlns:p14="http://schemas.microsoft.com/office/powerpoint/2010/main" val="166420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22</a:t>
            </a:fld>
            <a:endParaRPr lang="en-GB"/>
          </a:p>
        </p:txBody>
      </p:sp>
    </p:spTree>
    <p:extLst>
      <p:ext uri="{BB962C8B-B14F-4D97-AF65-F5344CB8AC3E}">
        <p14:creationId xmlns:p14="http://schemas.microsoft.com/office/powerpoint/2010/main" val="428786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23</a:t>
            </a:fld>
            <a:endParaRPr lang="en-GB"/>
          </a:p>
        </p:txBody>
      </p:sp>
    </p:spTree>
    <p:extLst>
      <p:ext uri="{BB962C8B-B14F-4D97-AF65-F5344CB8AC3E}">
        <p14:creationId xmlns:p14="http://schemas.microsoft.com/office/powerpoint/2010/main" val="417468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24</a:t>
            </a:fld>
            <a:endParaRPr lang="en-GB"/>
          </a:p>
        </p:txBody>
      </p:sp>
    </p:spTree>
    <p:extLst>
      <p:ext uri="{BB962C8B-B14F-4D97-AF65-F5344CB8AC3E}">
        <p14:creationId xmlns:p14="http://schemas.microsoft.com/office/powerpoint/2010/main" val="100562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25</a:t>
            </a:fld>
            <a:endParaRPr lang="en-GB"/>
          </a:p>
        </p:txBody>
      </p:sp>
    </p:spTree>
    <p:extLst>
      <p:ext uri="{BB962C8B-B14F-4D97-AF65-F5344CB8AC3E}">
        <p14:creationId xmlns:p14="http://schemas.microsoft.com/office/powerpoint/2010/main" val="108808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27</a:t>
            </a:fld>
            <a:endParaRPr lang="en-GB"/>
          </a:p>
        </p:txBody>
      </p:sp>
    </p:spTree>
    <p:extLst>
      <p:ext uri="{BB962C8B-B14F-4D97-AF65-F5344CB8AC3E}">
        <p14:creationId xmlns:p14="http://schemas.microsoft.com/office/powerpoint/2010/main" val="24617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28</a:t>
            </a:fld>
            <a:endParaRPr lang="en-GB"/>
          </a:p>
        </p:txBody>
      </p:sp>
    </p:spTree>
    <p:extLst>
      <p:ext uri="{BB962C8B-B14F-4D97-AF65-F5344CB8AC3E}">
        <p14:creationId xmlns:p14="http://schemas.microsoft.com/office/powerpoint/2010/main" val="172470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29</a:t>
            </a:fld>
            <a:endParaRPr lang="en-GB"/>
          </a:p>
        </p:txBody>
      </p:sp>
    </p:spTree>
    <p:extLst>
      <p:ext uri="{BB962C8B-B14F-4D97-AF65-F5344CB8AC3E}">
        <p14:creationId xmlns:p14="http://schemas.microsoft.com/office/powerpoint/2010/main" val="335056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9</a:t>
            </a:fld>
            <a:endParaRPr lang="en-GB"/>
          </a:p>
        </p:txBody>
      </p:sp>
    </p:spTree>
    <p:extLst>
      <p:ext uri="{BB962C8B-B14F-4D97-AF65-F5344CB8AC3E}">
        <p14:creationId xmlns:p14="http://schemas.microsoft.com/office/powerpoint/2010/main" val="43124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30</a:t>
            </a:fld>
            <a:endParaRPr lang="en-GB"/>
          </a:p>
        </p:txBody>
      </p:sp>
    </p:spTree>
    <p:extLst>
      <p:ext uri="{BB962C8B-B14F-4D97-AF65-F5344CB8AC3E}">
        <p14:creationId xmlns:p14="http://schemas.microsoft.com/office/powerpoint/2010/main" val="111780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31</a:t>
            </a:fld>
            <a:endParaRPr lang="en-GB"/>
          </a:p>
        </p:txBody>
      </p:sp>
    </p:spTree>
    <p:extLst>
      <p:ext uri="{BB962C8B-B14F-4D97-AF65-F5344CB8AC3E}">
        <p14:creationId xmlns:p14="http://schemas.microsoft.com/office/powerpoint/2010/main" val="1664202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32</a:t>
            </a:fld>
            <a:endParaRPr lang="en-GB"/>
          </a:p>
        </p:txBody>
      </p:sp>
    </p:spTree>
    <p:extLst>
      <p:ext uri="{BB962C8B-B14F-4D97-AF65-F5344CB8AC3E}">
        <p14:creationId xmlns:p14="http://schemas.microsoft.com/office/powerpoint/2010/main" val="4287869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33</a:t>
            </a:fld>
            <a:endParaRPr lang="en-GB"/>
          </a:p>
        </p:txBody>
      </p:sp>
    </p:spTree>
    <p:extLst>
      <p:ext uri="{BB962C8B-B14F-4D97-AF65-F5344CB8AC3E}">
        <p14:creationId xmlns:p14="http://schemas.microsoft.com/office/powerpoint/2010/main" val="417468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34</a:t>
            </a:fld>
            <a:endParaRPr lang="en-GB"/>
          </a:p>
        </p:txBody>
      </p:sp>
    </p:spTree>
    <p:extLst>
      <p:ext uri="{BB962C8B-B14F-4D97-AF65-F5344CB8AC3E}">
        <p14:creationId xmlns:p14="http://schemas.microsoft.com/office/powerpoint/2010/main" val="1005620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35</a:t>
            </a:fld>
            <a:endParaRPr lang="en-GB"/>
          </a:p>
        </p:txBody>
      </p:sp>
    </p:spTree>
    <p:extLst>
      <p:ext uri="{BB962C8B-B14F-4D97-AF65-F5344CB8AC3E}">
        <p14:creationId xmlns:p14="http://schemas.microsoft.com/office/powerpoint/2010/main" val="1088082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38</a:t>
            </a:fld>
            <a:endParaRPr lang="en-GB"/>
          </a:p>
        </p:txBody>
      </p:sp>
    </p:spTree>
    <p:extLst>
      <p:ext uri="{BB962C8B-B14F-4D97-AF65-F5344CB8AC3E}">
        <p14:creationId xmlns:p14="http://schemas.microsoft.com/office/powerpoint/2010/main" val="246178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39</a:t>
            </a:fld>
            <a:endParaRPr lang="en-GB"/>
          </a:p>
        </p:txBody>
      </p:sp>
    </p:spTree>
    <p:extLst>
      <p:ext uri="{BB962C8B-B14F-4D97-AF65-F5344CB8AC3E}">
        <p14:creationId xmlns:p14="http://schemas.microsoft.com/office/powerpoint/2010/main" val="88135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11</a:t>
            </a:fld>
            <a:endParaRPr lang="en-GB"/>
          </a:p>
        </p:txBody>
      </p:sp>
    </p:spTree>
    <p:extLst>
      <p:ext uri="{BB962C8B-B14F-4D97-AF65-F5344CB8AC3E}">
        <p14:creationId xmlns:p14="http://schemas.microsoft.com/office/powerpoint/2010/main" val="24617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12</a:t>
            </a:fld>
            <a:endParaRPr lang="en-GB"/>
          </a:p>
        </p:txBody>
      </p:sp>
    </p:spTree>
    <p:extLst>
      <p:ext uri="{BB962C8B-B14F-4D97-AF65-F5344CB8AC3E}">
        <p14:creationId xmlns:p14="http://schemas.microsoft.com/office/powerpoint/2010/main" val="172470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13</a:t>
            </a:fld>
            <a:endParaRPr lang="en-GB"/>
          </a:p>
        </p:txBody>
      </p:sp>
    </p:spTree>
    <p:extLst>
      <p:ext uri="{BB962C8B-B14F-4D97-AF65-F5344CB8AC3E}">
        <p14:creationId xmlns:p14="http://schemas.microsoft.com/office/powerpoint/2010/main" val="112366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14</a:t>
            </a:fld>
            <a:endParaRPr lang="en-GB"/>
          </a:p>
        </p:txBody>
      </p:sp>
    </p:spTree>
    <p:extLst>
      <p:ext uri="{BB962C8B-B14F-4D97-AF65-F5344CB8AC3E}">
        <p14:creationId xmlns:p14="http://schemas.microsoft.com/office/powerpoint/2010/main" val="321844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15</a:t>
            </a:fld>
            <a:endParaRPr lang="en-GB"/>
          </a:p>
        </p:txBody>
      </p:sp>
    </p:spTree>
    <p:extLst>
      <p:ext uri="{BB962C8B-B14F-4D97-AF65-F5344CB8AC3E}">
        <p14:creationId xmlns:p14="http://schemas.microsoft.com/office/powerpoint/2010/main" val="138688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17</a:t>
            </a:fld>
            <a:endParaRPr lang="en-GB"/>
          </a:p>
        </p:txBody>
      </p:sp>
    </p:spTree>
    <p:extLst>
      <p:ext uri="{BB962C8B-B14F-4D97-AF65-F5344CB8AC3E}">
        <p14:creationId xmlns:p14="http://schemas.microsoft.com/office/powerpoint/2010/main" val="24617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18</a:t>
            </a:fld>
            <a:endParaRPr lang="en-GB"/>
          </a:p>
        </p:txBody>
      </p:sp>
    </p:spTree>
    <p:extLst>
      <p:ext uri="{BB962C8B-B14F-4D97-AF65-F5344CB8AC3E}">
        <p14:creationId xmlns:p14="http://schemas.microsoft.com/office/powerpoint/2010/main" val="172470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D41C-4B88-4C00-8068-A7EDD5B175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F268E3-85E4-41B9-946F-F3B7610D61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5BA3B9-12C6-49B1-8DC6-82549F8B16C8}"/>
              </a:ext>
            </a:extLst>
          </p:cNvPr>
          <p:cNvSpPr>
            <a:spLocks noGrp="1"/>
          </p:cNvSpPr>
          <p:nvPr>
            <p:ph type="dt" sz="half" idx="10"/>
          </p:nvPr>
        </p:nvSpPr>
        <p:spPr>
          <a:xfrm>
            <a:off x="838200" y="6356350"/>
            <a:ext cx="2743200" cy="365125"/>
          </a:xfrm>
          <a:prstGeom prst="rect">
            <a:avLst/>
          </a:prstGeom>
        </p:spPr>
        <p:txBody>
          <a:bodyPr/>
          <a:lstStyle/>
          <a:p>
            <a:fld id="{3B1A076C-12E8-44DB-A44D-6D4085B2CE10}" type="datetime1">
              <a:rPr lang="en-GB" smtClean="0"/>
              <a:t>10/11/2022</a:t>
            </a:fld>
            <a:endParaRPr lang="en-GB"/>
          </a:p>
        </p:txBody>
      </p:sp>
      <p:sp>
        <p:nvSpPr>
          <p:cNvPr id="5" name="Footer Placeholder 4">
            <a:extLst>
              <a:ext uri="{FF2B5EF4-FFF2-40B4-BE49-F238E27FC236}">
                <a16:creationId xmlns:a16="http://schemas.microsoft.com/office/drawing/2014/main" id="{B61C0C11-24BD-413E-A044-409121B355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BED550A-A20B-4F89-B8F3-77EB1FA4A858}"/>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22947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40B-388A-47F2-9F30-402213A5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162457-1335-43A9-8E76-3A5523D9E1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8F301D-894C-49F6-B80E-8882701A3C83}"/>
              </a:ext>
            </a:extLst>
          </p:cNvPr>
          <p:cNvSpPr>
            <a:spLocks noGrp="1"/>
          </p:cNvSpPr>
          <p:nvPr>
            <p:ph type="dt" sz="half" idx="10"/>
          </p:nvPr>
        </p:nvSpPr>
        <p:spPr>
          <a:xfrm>
            <a:off x="838200" y="6356350"/>
            <a:ext cx="2743200" cy="365125"/>
          </a:xfrm>
          <a:prstGeom prst="rect">
            <a:avLst/>
          </a:prstGeom>
        </p:spPr>
        <p:txBody>
          <a:bodyPr/>
          <a:lstStyle/>
          <a:p>
            <a:fld id="{9BAB3478-E9CC-43B9-90ED-4DD78B000770}" type="datetime1">
              <a:rPr lang="en-GB" smtClean="0"/>
              <a:t>10/11/2022</a:t>
            </a:fld>
            <a:endParaRPr lang="en-GB"/>
          </a:p>
        </p:txBody>
      </p:sp>
      <p:sp>
        <p:nvSpPr>
          <p:cNvPr id="5" name="Footer Placeholder 4">
            <a:extLst>
              <a:ext uri="{FF2B5EF4-FFF2-40B4-BE49-F238E27FC236}">
                <a16:creationId xmlns:a16="http://schemas.microsoft.com/office/drawing/2014/main" id="{43B5633D-766F-48D1-A7D2-BEDC292CD2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09503F2-D4E4-496E-91D3-2FAA1AD7DB95}"/>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40729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8090C-825A-4E98-B106-69055C51FF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35E3B5-63EB-4984-88C7-B61A77A075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C3049-44D0-44A7-B5C8-6E95A56D8A83}"/>
              </a:ext>
            </a:extLst>
          </p:cNvPr>
          <p:cNvSpPr>
            <a:spLocks noGrp="1"/>
          </p:cNvSpPr>
          <p:nvPr>
            <p:ph type="dt" sz="half" idx="10"/>
          </p:nvPr>
        </p:nvSpPr>
        <p:spPr>
          <a:xfrm>
            <a:off x="838200" y="6356350"/>
            <a:ext cx="2743200" cy="365125"/>
          </a:xfrm>
          <a:prstGeom prst="rect">
            <a:avLst/>
          </a:prstGeom>
        </p:spPr>
        <p:txBody>
          <a:bodyPr/>
          <a:lstStyle/>
          <a:p>
            <a:fld id="{C95D6A41-E014-4A06-9642-00DD72CE1F17}" type="datetime1">
              <a:rPr lang="en-GB" smtClean="0"/>
              <a:t>10/11/2022</a:t>
            </a:fld>
            <a:endParaRPr lang="en-GB"/>
          </a:p>
        </p:txBody>
      </p:sp>
      <p:sp>
        <p:nvSpPr>
          <p:cNvPr id="5" name="Footer Placeholder 4">
            <a:extLst>
              <a:ext uri="{FF2B5EF4-FFF2-40B4-BE49-F238E27FC236}">
                <a16:creationId xmlns:a16="http://schemas.microsoft.com/office/drawing/2014/main" id="{937D5E7E-4492-415C-B06C-0BD6CCA0D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4B99EC8-C7B6-4A8B-B719-03DB9B80DCC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74935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A58D-91F1-4BA5-8690-99069313F3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282C5-5BA2-4467-BB3F-9FDED4BADC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5921C-CF72-4BE2-A112-EA843FD41A69}"/>
              </a:ext>
            </a:extLst>
          </p:cNvPr>
          <p:cNvSpPr>
            <a:spLocks noGrp="1"/>
          </p:cNvSpPr>
          <p:nvPr>
            <p:ph type="dt" sz="half" idx="10"/>
          </p:nvPr>
        </p:nvSpPr>
        <p:spPr>
          <a:xfrm>
            <a:off x="838200" y="6356350"/>
            <a:ext cx="2743200" cy="365125"/>
          </a:xfrm>
          <a:prstGeom prst="rect">
            <a:avLst/>
          </a:prstGeom>
        </p:spPr>
        <p:txBody>
          <a:bodyPr/>
          <a:lstStyle/>
          <a:p>
            <a:fld id="{0CA9E372-4449-4CAA-933C-CC8AE53A78B9}" type="datetime1">
              <a:rPr lang="en-GB" smtClean="0"/>
              <a:t>10/11/2022</a:t>
            </a:fld>
            <a:endParaRPr lang="en-GB"/>
          </a:p>
        </p:txBody>
      </p:sp>
      <p:sp>
        <p:nvSpPr>
          <p:cNvPr id="5" name="Footer Placeholder 4">
            <a:extLst>
              <a:ext uri="{FF2B5EF4-FFF2-40B4-BE49-F238E27FC236}">
                <a16:creationId xmlns:a16="http://schemas.microsoft.com/office/drawing/2014/main" id="{731F45FB-9BD9-4292-852B-AC379C63E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984C7E-8182-4A3B-AB8D-7909D561EC7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34880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1986-1B7C-4C2E-B4E6-02F40ECCCD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D36BB-5433-4477-B075-80EA330DDB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5ED36-FC48-498F-BB93-3F8BBDE94876}"/>
              </a:ext>
            </a:extLst>
          </p:cNvPr>
          <p:cNvSpPr>
            <a:spLocks noGrp="1"/>
          </p:cNvSpPr>
          <p:nvPr>
            <p:ph type="dt" sz="half" idx="10"/>
          </p:nvPr>
        </p:nvSpPr>
        <p:spPr>
          <a:xfrm>
            <a:off x="838200" y="6356350"/>
            <a:ext cx="2743200" cy="365125"/>
          </a:xfrm>
          <a:prstGeom prst="rect">
            <a:avLst/>
          </a:prstGeom>
        </p:spPr>
        <p:txBody>
          <a:bodyPr/>
          <a:lstStyle/>
          <a:p>
            <a:fld id="{64FE7767-87D9-4901-99E4-234ACD4DE4FD}" type="datetime1">
              <a:rPr lang="en-GB" smtClean="0"/>
              <a:t>10/11/2022</a:t>
            </a:fld>
            <a:endParaRPr lang="en-GB"/>
          </a:p>
        </p:txBody>
      </p:sp>
      <p:sp>
        <p:nvSpPr>
          <p:cNvPr id="5" name="Footer Placeholder 4">
            <a:extLst>
              <a:ext uri="{FF2B5EF4-FFF2-40B4-BE49-F238E27FC236}">
                <a16:creationId xmlns:a16="http://schemas.microsoft.com/office/drawing/2014/main" id="{304F566F-E69F-4EA6-B56B-1DFCD7C58C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746453D-5B48-489D-80A4-C2CCF6740E4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12051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A7F7-E09B-4363-9826-488A7AA97C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203DD-0704-40BB-A470-BD289CE851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57ADC4-E7C4-472C-AF9A-CAD05990745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6A04F-9CFC-45D4-BD49-FFDAF041CD70}"/>
              </a:ext>
            </a:extLst>
          </p:cNvPr>
          <p:cNvSpPr>
            <a:spLocks noGrp="1"/>
          </p:cNvSpPr>
          <p:nvPr>
            <p:ph type="dt" sz="half" idx="10"/>
          </p:nvPr>
        </p:nvSpPr>
        <p:spPr>
          <a:xfrm>
            <a:off x="838200" y="6356350"/>
            <a:ext cx="2743200" cy="365125"/>
          </a:xfrm>
          <a:prstGeom prst="rect">
            <a:avLst/>
          </a:prstGeom>
        </p:spPr>
        <p:txBody>
          <a:bodyPr/>
          <a:lstStyle/>
          <a:p>
            <a:fld id="{801CD15A-C670-4C65-A490-77798B8A369F}" type="datetime1">
              <a:rPr lang="en-GB" smtClean="0"/>
              <a:t>10/11/2022</a:t>
            </a:fld>
            <a:endParaRPr lang="en-GB"/>
          </a:p>
        </p:txBody>
      </p:sp>
      <p:sp>
        <p:nvSpPr>
          <p:cNvPr id="6" name="Footer Placeholder 5">
            <a:extLst>
              <a:ext uri="{FF2B5EF4-FFF2-40B4-BE49-F238E27FC236}">
                <a16:creationId xmlns:a16="http://schemas.microsoft.com/office/drawing/2014/main" id="{0545BC46-C820-46EA-8731-89A26AE281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B4DB0B-BDE4-44BC-89F1-2A58989885DF}"/>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14712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14B-CBFC-4508-8D4F-9884C63B01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B9FC8-626E-478E-8442-CEB0A40384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38E50-EE04-4064-BE34-502BB3008E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CD2B1B-8509-4FD6-B8BE-2562C73965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0DDF0-FC38-473E-8928-4EF90D17E29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091CA1-8B42-44E5-9494-4A67AA80C3C4}"/>
              </a:ext>
            </a:extLst>
          </p:cNvPr>
          <p:cNvSpPr>
            <a:spLocks noGrp="1"/>
          </p:cNvSpPr>
          <p:nvPr>
            <p:ph type="dt" sz="half" idx="10"/>
          </p:nvPr>
        </p:nvSpPr>
        <p:spPr>
          <a:xfrm>
            <a:off x="838200" y="6356350"/>
            <a:ext cx="2743200" cy="365125"/>
          </a:xfrm>
          <a:prstGeom prst="rect">
            <a:avLst/>
          </a:prstGeom>
        </p:spPr>
        <p:txBody>
          <a:bodyPr/>
          <a:lstStyle/>
          <a:p>
            <a:fld id="{85112C7B-F1EE-446A-A87B-F62D0B7D6F1F}" type="datetime1">
              <a:rPr lang="en-GB" smtClean="0"/>
              <a:t>10/11/2022</a:t>
            </a:fld>
            <a:endParaRPr lang="en-GB"/>
          </a:p>
        </p:txBody>
      </p:sp>
      <p:sp>
        <p:nvSpPr>
          <p:cNvPr id="8" name="Footer Placeholder 7">
            <a:extLst>
              <a:ext uri="{FF2B5EF4-FFF2-40B4-BE49-F238E27FC236}">
                <a16:creationId xmlns:a16="http://schemas.microsoft.com/office/drawing/2014/main" id="{B90AF55B-AD00-4365-ADD4-12C3320114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20CBF01-F049-42FE-B3B4-C5E8695D16D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92850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E2B7-C659-49CD-AE7B-4C1032908E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33C43F-088A-480A-A357-553919D24AC0}"/>
              </a:ext>
            </a:extLst>
          </p:cNvPr>
          <p:cNvSpPr>
            <a:spLocks noGrp="1"/>
          </p:cNvSpPr>
          <p:nvPr>
            <p:ph type="dt" sz="half" idx="10"/>
          </p:nvPr>
        </p:nvSpPr>
        <p:spPr>
          <a:xfrm>
            <a:off x="838200" y="6356350"/>
            <a:ext cx="2743200" cy="365125"/>
          </a:xfrm>
          <a:prstGeom prst="rect">
            <a:avLst/>
          </a:prstGeom>
        </p:spPr>
        <p:txBody>
          <a:bodyPr/>
          <a:lstStyle/>
          <a:p>
            <a:fld id="{24560F30-DD3D-4C1B-B21E-E512FF50C3E2}" type="datetime1">
              <a:rPr lang="en-GB" smtClean="0"/>
              <a:t>10/11/2022</a:t>
            </a:fld>
            <a:endParaRPr lang="en-GB"/>
          </a:p>
        </p:txBody>
      </p:sp>
      <p:sp>
        <p:nvSpPr>
          <p:cNvPr id="4" name="Footer Placeholder 3">
            <a:extLst>
              <a:ext uri="{FF2B5EF4-FFF2-40B4-BE49-F238E27FC236}">
                <a16:creationId xmlns:a16="http://schemas.microsoft.com/office/drawing/2014/main" id="{20123D94-BB7F-47F0-A7C1-7DEC224C69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6E33FA3-20B0-41E2-9E5A-0E1E63881D42}"/>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9849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B2A12-A936-4401-8F85-086F3DDEE6EB}"/>
              </a:ext>
            </a:extLst>
          </p:cNvPr>
          <p:cNvSpPr>
            <a:spLocks noGrp="1"/>
          </p:cNvSpPr>
          <p:nvPr>
            <p:ph type="dt" sz="half" idx="10"/>
          </p:nvPr>
        </p:nvSpPr>
        <p:spPr>
          <a:xfrm>
            <a:off x="838200" y="6356350"/>
            <a:ext cx="2743200" cy="365125"/>
          </a:xfrm>
          <a:prstGeom prst="rect">
            <a:avLst/>
          </a:prstGeom>
        </p:spPr>
        <p:txBody>
          <a:bodyPr/>
          <a:lstStyle/>
          <a:p>
            <a:fld id="{D30E2EA6-6223-4E90-A3A1-2DF6B61D602A}" type="datetime1">
              <a:rPr lang="en-GB" smtClean="0"/>
              <a:t>10/11/2022</a:t>
            </a:fld>
            <a:endParaRPr lang="en-GB"/>
          </a:p>
        </p:txBody>
      </p:sp>
      <p:sp>
        <p:nvSpPr>
          <p:cNvPr id="3" name="Footer Placeholder 2">
            <a:extLst>
              <a:ext uri="{FF2B5EF4-FFF2-40B4-BE49-F238E27FC236}">
                <a16:creationId xmlns:a16="http://schemas.microsoft.com/office/drawing/2014/main" id="{25729DFF-869E-4B27-9D0C-804D7D8234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54762C2-9CC8-4191-8B6E-B213480C607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11476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475E-83FC-4749-BC6A-4787CC483A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2A919D-6C22-453E-9C06-225551F8F7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E13C94-172C-4B13-B825-23FB461DF6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22260-9C2C-46EE-B1E3-77363D9FAC7E}"/>
              </a:ext>
            </a:extLst>
          </p:cNvPr>
          <p:cNvSpPr>
            <a:spLocks noGrp="1"/>
          </p:cNvSpPr>
          <p:nvPr>
            <p:ph type="dt" sz="half" idx="10"/>
          </p:nvPr>
        </p:nvSpPr>
        <p:spPr>
          <a:xfrm>
            <a:off x="838200" y="6356350"/>
            <a:ext cx="2743200" cy="365125"/>
          </a:xfrm>
          <a:prstGeom prst="rect">
            <a:avLst/>
          </a:prstGeom>
        </p:spPr>
        <p:txBody>
          <a:bodyPr/>
          <a:lstStyle/>
          <a:p>
            <a:fld id="{D6C02D33-14C3-4DBF-97AC-8C8F56A330C9}" type="datetime1">
              <a:rPr lang="en-GB" smtClean="0"/>
              <a:t>10/11/2022</a:t>
            </a:fld>
            <a:endParaRPr lang="en-GB"/>
          </a:p>
        </p:txBody>
      </p:sp>
      <p:sp>
        <p:nvSpPr>
          <p:cNvPr id="6" name="Footer Placeholder 5">
            <a:extLst>
              <a:ext uri="{FF2B5EF4-FFF2-40B4-BE49-F238E27FC236}">
                <a16:creationId xmlns:a16="http://schemas.microsoft.com/office/drawing/2014/main" id="{4E246A6F-4F93-4AD2-B14E-466631F2B5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875F55D-1891-4D6C-A106-A03873EC669D}"/>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362916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01C-115A-4462-AF3B-C1C381CBB5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E59F7-A40F-4BFA-9ECD-451AFCD507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EDB18BA-CEC2-4D27-9C10-17CD0D6822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21537-F585-4465-B4FD-E04B5BEF9DA2}"/>
              </a:ext>
            </a:extLst>
          </p:cNvPr>
          <p:cNvSpPr>
            <a:spLocks noGrp="1"/>
          </p:cNvSpPr>
          <p:nvPr>
            <p:ph type="dt" sz="half" idx="10"/>
          </p:nvPr>
        </p:nvSpPr>
        <p:spPr>
          <a:xfrm>
            <a:off x="838200" y="6356350"/>
            <a:ext cx="2743200" cy="365125"/>
          </a:xfrm>
          <a:prstGeom prst="rect">
            <a:avLst/>
          </a:prstGeom>
        </p:spPr>
        <p:txBody>
          <a:bodyPr/>
          <a:lstStyle/>
          <a:p>
            <a:fld id="{6C3AF2B2-57ED-4FD3-A986-B3FACE209AC1}" type="datetime1">
              <a:rPr lang="en-GB" smtClean="0"/>
              <a:t>10/11/2022</a:t>
            </a:fld>
            <a:endParaRPr lang="en-GB"/>
          </a:p>
        </p:txBody>
      </p:sp>
      <p:sp>
        <p:nvSpPr>
          <p:cNvPr id="6" name="Footer Placeholder 5">
            <a:extLst>
              <a:ext uri="{FF2B5EF4-FFF2-40B4-BE49-F238E27FC236}">
                <a16:creationId xmlns:a16="http://schemas.microsoft.com/office/drawing/2014/main" id="{6CA7AAFC-49B9-489A-8997-2BF185B11D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E62DCB2-A63A-4374-99B6-1FE85EA6FDF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02771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docshape13">
            <a:extLst>
              <a:ext uri="{FF2B5EF4-FFF2-40B4-BE49-F238E27FC236}">
                <a16:creationId xmlns:a16="http://schemas.microsoft.com/office/drawing/2014/main" id="{AEEE2F01-62B5-4179-A7B7-2F6C5620236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12">
            <a:extLst>
              <a:ext uri="{FF2B5EF4-FFF2-40B4-BE49-F238E27FC236}">
                <a16:creationId xmlns:a16="http://schemas.microsoft.com/office/drawing/2014/main" id="{A50E92F1-E13C-4CF3-896C-FDE0FCA27414}"/>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5" name="docshape11">
            <a:extLst>
              <a:ext uri="{FF2B5EF4-FFF2-40B4-BE49-F238E27FC236}">
                <a16:creationId xmlns:a16="http://schemas.microsoft.com/office/drawing/2014/main" id="{4FFCEA0E-D24D-4E6F-9B5E-5235DEF61408}"/>
              </a:ext>
            </a:extLst>
          </p:cNvPr>
          <p:cNvSpPr>
            <a:spLocks/>
          </p:cNvSpPr>
          <p:nvPr/>
        </p:nvSpPr>
        <p:spPr bwMode="auto">
          <a:xfrm>
            <a:off x="0" y="5667375"/>
            <a:ext cx="1247775" cy="119062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16" name="docshape2">
            <a:extLst>
              <a:ext uri="{FF2B5EF4-FFF2-40B4-BE49-F238E27FC236}">
                <a16:creationId xmlns:a16="http://schemas.microsoft.com/office/drawing/2014/main" id="{5AABA26F-D4F8-4DB0-AD48-A09FA3DF4F5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a:off x="8401766" y="3067763"/>
            <a:ext cx="3638391" cy="394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9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69_49691E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68_B61D23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63_4B8475FE.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7F_B2E714AF.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7E_626E2D5F.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83_BF956D5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DB93B-F3B0-4585-98C5-9AA899475B6D}"/>
              </a:ext>
            </a:extLst>
          </p:cNvPr>
          <p:cNvSpPr/>
          <p:nvPr/>
        </p:nvSpPr>
        <p:spPr>
          <a:xfrm>
            <a:off x="3879295" y="3790765"/>
            <a:ext cx="4048218"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FFEC902-61B7-4018-9285-6BE53EA02B46}"/>
              </a:ext>
            </a:extLst>
          </p:cNvPr>
          <p:cNvSpPr/>
          <p:nvPr/>
        </p:nvSpPr>
        <p:spPr>
          <a:xfrm>
            <a:off x="7874000" y="3835399"/>
            <a:ext cx="241300" cy="31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89FE6E1-3013-455F-8503-CE6759AED45C}"/>
              </a:ext>
            </a:extLst>
          </p:cNvPr>
          <p:cNvPicPr>
            <a:picLocks noChangeAspect="1"/>
          </p:cNvPicPr>
          <p:nvPr/>
        </p:nvPicPr>
        <p:blipFill>
          <a:blip r:embed="rId2"/>
          <a:stretch>
            <a:fillRect/>
          </a:stretch>
        </p:blipFill>
        <p:spPr>
          <a:xfrm>
            <a:off x="931" y="0"/>
            <a:ext cx="12190138" cy="6858000"/>
          </a:xfrm>
          <a:prstGeom prst="rect">
            <a:avLst/>
          </a:prstGeom>
        </p:spPr>
      </p:pic>
      <p:sp>
        <p:nvSpPr>
          <p:cNvPr id="7" name="TextBox 6">
            <a:extLst>
              <a:ext uri="{FF2B5EF4-FFF2-40B4-BE49-F238E27FC236}">
                <a16:creationId xmlns:a16="http://schemas.microsoft.com/office/drawing/2014/main" id="{BD19100C-B8E1-4B39-92FD-22351752AA17}"/>
              </a:ext>
            </a:extLst>
          </p:cNvPr>
          <p:cNvSpPr txBox="1"/>
          <p:nvPr/>
        </p:nvSpPr>
        <p:spPr>
          <a:xfrm>
            <a:off x="3793424" y="2459556"/>
            <a:ext cx="4998238" cy="1323439"/>
          </a:xfrm>
          <a:prstGeom prst="rect">
            <a:avLst/>
          </a:prstGeom>
          <a:noFill/>
        </p:spPr>
        <p:txBody>
          <a:bodyPr wrap="square" rtlCol="0">
            <a:spAutoFit/>
          </a:bodyPr>
          <a:lstStyle/>
          <a:p>
            <a:pPr algn="ctr"/>
            <a:r>
              <a:rPr lang="en-GB" sz="4000"/>
              <a:t>CLIENT  </a:t>
            </a:r>
          </a:p>
          <a:p>
            <a:pPr algn="ctr"/>
            <a:r>
              <a:rPr lang="en-GB" sz="4000"/>
              <a:t>“HOW TO DO GUIDE”</a:t>
            </a:r>
          </a:p>
        </p:txBody>
      </p:sp>
      <p:sp>
        <p:nvSpPr>
          <p:cNvPr id="3" name="Slide Number Placeholder 2">
            <a:extLst>
              <a:ext uri="{FF2B5EF4-FFF2-40B4-BE49-F238E27FC236}">
                <a16:creationId xmlns:a16="http://schemas.microsoft.com/office/drawing/2014/main" id="{65126622-A9E2-4FE9-A904-0AC4E308979D}"/>
              </a:ext>
            </a:extLst>
          </p:cNvPr>
          <p:cNvSpPr>
            <a:spLocks noGrp="1"/>
          </p:cNvSpPr>
          <p:nvPr>
            <p:ph type="sldNum" sz="quarter" idx="12"/>
          </p:nvPr>
        </p:nvSpPr>
        <p:spPr/>
        <p:txBody>
          <a:bodyPr/>
          <a:lstStyle/>
          <a:p>
            <a:fld id="{6F0C9F74-ED7C-44EF-9CFC-67AAF3EFA2FB}" type="slidenum">
              <a:rPr lang="en-GB" smtClean="0"/>
              <a:t>1</a:t>
            </a:fld>
            <a:endParaRPr lang="en-GB"/>
          </a:p>
        </p:txBody>
      </p:sp>
    </p:spTree>
    <p:extLst>
      <p:ext uri="{BB962C8B-B14F-4D97-AF65-F5344CB8AC3E}">
        <p14:creationId xmlns:p14="http://schemas.microsoft.com/office/powerpoint/2010/main" val="408687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176882" y="2289051"/>
            <a:ext cx="6860585" cy="2308324"/>
          </a:xfrm>
          <a:prstGeom prst="rect">
            <a:avLst/>
          </a:prstGeom>
          <a:noFill/>
        </p:spPr>
        <p:txBody>
          <a:bodyPr wrap="square">
            <a:spAutoFit/>
          </a:bodyPr>
          <a:lstStyle/>
          <a:p>
            <a:r>
              <a:rPr lang="en-US" sz="4800" b="1"/>
              <a:t>MANUAL ADJUSTMENTS -</a:t>
            </a:r>
          </a:p>
          <a:p>
            <a:r>
              <a:rPr lang="en-US" sz="4800" b="1"/>
              <a:t>BONUS</a:t>
            </a:r>
          </a:p>
          <a:p>
            <a:endParaRPr lang="en-GB" sz="4800"/>
          </a:p>
        </p:txBody>
      </p:sp>
      <p:sp>
        <p:nvSpPr>
          <p:cNvPr id="5" name="Slide Number Placeholder 4">
            <a:extLst>
              <a:ext uri="{FF2B5EF4-FFF2-40B4-BE49-F238E27FC236}">
                <a16:creationId xmlns:a16="http://schemas.microsoft.com/office/drawing/2014/main" id="{16610D67-9431-48C0-8F92-0DA143177E01}"/>
              </a:ext>
            </a:extLst>
          </p:cNvPr>
          <p:cNvSpPr>
            <a:spLocks noGrp="1"/>
          </p:cNvSpPr>
          <p:nvPr>
            <p:ph type="sldNum" sz="quarter" idx="12"/>
          </p:nvPr>
        </p:nvSpPr>
        <p:spPr/>
        <p:txBody>
          <a:bodyPr/>
          <a:lstStyle/>
          <a:p>
            <a:fld id="{6F0C9F74-ED7C-44EF-9CFC-67AAF3EFA2FB}" type="slidenum">
              <a:rPr lang="en-GB" smtClean="0"/>
              <a:t>10</a:t>
            </a:fld>
            <a:endParaRPr lang="en-GB"/>
          </a:p>
        </p:txBody>
      </p:sp>
    </p:spTree>
    <p:extLst>
      <p:ext uri="{BB962C8B-B14F-4D97-AF65-F5344CB8AC3E}">
        <p14:creationId xmlns:p14="http://schemas.microsoft.com/office/powerpoint/2010/main" val="123162595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603741" y="285558"/>
            <a:ext cx="9131300" cy="401638"/>
          </a:xfrm>
        </p:spPr>
        <p:txBody>
          <a:bodyPr/>
          <a:lstStyle/>
          <a:p>
            <a:pPr>
              <a:buClr>
                <a:srgbClr val="B8C617"/>
              </a:buClr>
            </a:pPr>
            <a:r>
              <a:rPr lang="en-US" sz="2800" b="1">
                <a:solidFill>
                  <a:srgbClr val="92D050"/>
                </a:solidFill>
                <a:latin typeface="Calibri"/>
                <a:cs typeface="Calibri"/>
              </a:rPr>
              <a:t>What Is A Manual Adjustment?</a:t>
            </a:r>
            <a:br>
              <a:rPr lang="en-US" sz="2800" b="1">
                <a:solidFill>
                  <a:srgbClr val="92D050"/>
                </a:solidFill>
              </a:rPr>
            </a:br>
            <a:endParaRPr lang="en-US" sz="2800" b="1">
              <a:solidFill>
                <a:srgbClr val="92D050"/>
              </a:solidFill>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669850" y="1186901"/>
            <a:ext cx="9297646" cy="1323439"/>
          </a:xfrm>
          <a:prstGeom prst="rect">
            <a:avLst/>
          </a:prstGeom>
        </p:spPr>
        <p:txBody>
          <a:bodyPr wrap="square" lIns="91440" tIns="45720" rIns="91440" bIns="45720" anchor="t">
            <a:spAutoFit/>
          </a:bodyPr>
          <a:lstStyle/>
          <a:p>
            <a:r>
              <a:rPr lang="en-US" sz="1600"/>
              <a:t>A manual adjustment can be entered at any time if there is a timesheet. A manual adjustment is where we need to deduct, refund or pay a shift bonus. The </a:t>
            </a:r>
            <a:r>
              <a:rPr lang="en-US" sz="1600" b="1"/>
              <a:t>correct</a:t>
            </a:r>
            <a:r>
              <a:rPr lang="en-US" sz="1600"/>
              <a:t> way to process this is through a manual adjustment and not an historic adjustment</a:t>
            </a:r>
            <a:r>
              <a:rPr lang="en-US" sz="1600" b="1"/>
              <a:t>.</a:t>
            </a:r>
            <a:endParaRPr lang="en-US" sz="1600">
              <a:ea typeface="+mn-lt"/>
              <a:cs typeface="+mn-lt"/>
            </a:endParaRPr>
          </a:p>
          <a:p>
            <a:endParaRPr lang="en-US" sz="1600">
              <a:ea typeface="+mn-lt"/>
              <a:cs typeface="+mn-lt"/>
            </a:endParaRPr>
          </a:p>
          <a:p>
            <a:r>
              <a:rPr lang="en-US" sz="1600"/>
              <a:t>Click on Finance &gt; Timesheets and search for your site.</a:t>
            </a:r>
            <a:endParaRPr lang="en-US"/>
          </a:p>
        </p:txBody>
      </p:sp>
      <p:sp>
        <p:nvSpPr>
          <p:cNvPr id="6" name="Rectangle 5">
            <a:extLst>
              <a:ext uri="{FF2B5EF4-FFF2-40B4-BE49-F238E27FC236}">
                <a16:creationId xmlns:a16="http://schemas.microsoft.com/office/drawing/2014/main" id="{7E27D38D-DC0B-4FC1-837E-417E5E2AAC5B}"/>
              </a:ext>
            </a:extLst>
          </p:cNvPr>
          <p:cNvSpPr/>
          <p:nvPr/>
        </p:nvSpPr>
        <p:spPr>
          <a:xfrm>
            <a:off x="2805344" y="4998128"/>
            <a:ext cx="479394" cy="79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06AAD6F-6AB3-47A2-8CAF-5C8B8BE10394}"/>
              </a:ext>
            </a:extLst>
          </p:cNvPr>
          <p:cNvPicPr>
            <a:picLocks noChangeAspect="1"/>
          </p:cNvPicPr>
          <p:nvPr/>
        </p:nvPicPr>
        <p:blipFill>
          <a:blip r:embed="rId3"/>
          <a:stretch>
            <a:fillRect/>
          </a:stretch>
        </p:blipFill>
        <p:spPr>
          <a:xfrm>
            <a:off x="284513" y="2417458"/>
            <a:ext cx="11765017" cy="3860406"/>
          </a:xfrm>
          <a:prstGeom prst="rect">
            <a:avLst/>
          </a:prstGeom>
        </p:spPr>
      </p:pic>
      <p:sp>
        <p:nvSpPr>
          <p:cNvPr id="2" name="Slide Number Placeholder 1">
            <a:extLst>
              <a:ext uri="{FF2B5EF4-FFF2-40B4-BE49-F238E27FC236}">
                <a16:creationId xmlns:a16="http://schemas.microsoft.com/office/drawing/2014/main" id="{5C0B7494-2B0E-4CF3-9887-55FAFB0BBC48}"/>
              </a:ext>
            </a:extLst>
          </p:cNvPr>
          <p:cNvSpPr>
            <a:spLocks noGrp="1"/>
          </p:cNvSpPr>
          <p:nvPr>
            <p:ph type="sldNum" sz="quarter" idx="12"/>
          </p:nvPr>
        </p:nvSpPr>
        <p:spPr/>
        <p:txBody>
          <a:bodyPr/>
          <a:lstStyle/>
          <a:p>
            <a:fld id="{6F0C9F74-ED7C-44EF-9CFC-67AAF3EFA2FB}" type="slidenum">
              <a:rPr lang="en-GB" smtClean="0"/>
              <a:t>11</a:t>
            </a:fld>
            <a:endParaRPr lang="en-GB"/>
          </a:p>
        </p:txBody>
      </p:sp>
    </p:spTree>
    <p:extLst>
      <p:ext uri="{BB962C8B-B14F-4D97-AF65-F5344CB8AC3E}">
        <p14:creationId xmlns:p14="http://schemas.microsoft.com/office/powerpoint/2010/main" val="10918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6352D9B-C90E-498C-B470-51DFE0B7EFC9}"/>
              </a:ext>
            </a:extLst>
          </p:cNvPr>
          <p:cNvSpPr/>
          <p:nvPr/>
        </p:nvSpPr>
        <p:spPr>
          <a:xfrm>
            <a:off x="4923096" y="2876764"/>
            <a:ext cx="6633677" cy="3791939"/>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887BE09A-B140-4167-8EE0-809BCC74A266}"/>
              </a:ext>
            </a:extLst>
          </p:cNvPr>
          <p:cNvPicPr>
            <a:picLocks noChangeAspect="1"/>
          </p:cNvPicPr>
          <p:nvPr/>
        </p:nvPicPr>
        <p:blipFill rotWithShape="1">
          <a:blip r:embed="rId3"/>
          <a:srcRect t="18752"/>
          <a:stretch/>
        </p:blipFill>
        <p:spPr>
          <a:xfrm>
            <a:off x="5063659" y="2979507"/>
            <a:ext cx="6363465" cy="3574822"/>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352694" y="334494"/>
            <a:ext cx="9359900" cy="403225"/>
          </a:xfrm>
        </p:spPr>
        <p:txBody>
          <a:bodyPr/>
          <a:lstStyle/>
          <a:p>
            <a:pPr>
              <a:buClr>
                <a:srgbClr val="B8C617"/>
              </a:buClr>
            </a:pPr>
            <a:r>
              <a:rPr lang="en-US" sz="2800" b="1">
                <a:solidFill>
                  <a:srgbClr val="92D050"/>
                </a:solidFill>
                <a:latin typeface="Calibri"/>
                <a:cs typeface="Calibri"/>
              </a:rPr>
              <a:t>Where To Find Manual Adjustment To Add Shift Bonus?</a:t>
            </a:r>
          </a:p>
        </p:txBody>
      </p:sp>
      <p:sp>
        <p:nvSpPr>
          <p:cNvPr id="25" name="Rectangle 24">
            <a:extLst>
              <a:ext uri="{FF2B5EF4-FFF2-40B4-BE49-F238E27FC236}">
                <a16:creationId xmlns:a16="http://schemas.microsoft.com/office/drawing/2014/main" id="{3F86E64E-C0D4-4B53-96CE-389384200246}"/>
              </a:ext>
            </a:extLst>
          </p:cNvPr>
          <p:cNvSpPr/>
          <p:nvPr/>
        </p:nvSpPr>
        <p:spPr>
          <a:xfrm>
            <a:off x="494264" y="1054054"/>
            <a:ext cx="9522782" cy="338554"/>
          </a:xfrm>
          <a:prstGeom prst="rect">
            <a:avLst/>
          </a:prstGeom>
        </p:spPr>
        <p:txBody>
          <a:bodyPr wrap="square" lIns="91440" tIns="45720" rIns="91440" bIns="45720" anchor="t">
            <a:spAutoFit/>
          </a:bodyPr>
          <a:lstStyle/>
          <a:p>
            <a:r>
              <a:rPr lang="en-US" sz="1600"/>
              <a:t>To add a manual adjustment, click on the worker you require to make the adjustment to and open the timesheet.</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659934" y="1735285"/>
            <a:ext cx="7341857" cy="3379126"/>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cv</a:t>
            </a:r>
          </a:p>
        </p:txBody>
      </p:sp>
      <p:pic>
        <p:nvPicPr>
          <p:cNvPr id="2" name="Picture 1">
            <a:extLst>
              <a:ext uri="{FF2B5EF4-FFF2-40B4-BE49-F238E27FC236}">
                <a16:creationId xmlns:a16="http://schemas.microsoft.com/office/drawing/2014/main" id="{2A1CC50D-5EDD-4EC3-AE3F-527461CB4347}"/>
              </a:ext>
            </a:extLst>
          </p:cNvPr>
          <p:cNvPicPr>
            <a:picLocks noChangeAspect="1"/>
          </p:cNvPicPr>
          <p:nvPr/>
        </p:nvPicPr>
        <p:blipFill rotWithShape="1">
          <a:blip r:embed="rId4"/>
          <a:srcRect t="30585"/>
          <a:stretch/>
        </p:blipFill>
        <p:spPr>
          <a:xfrm>
            <a:off x="775151" y="1852586"/>
            <a:ext cx="7080324" cy="3127022"/>
          </a:xfrm>
          <a:prstGeom prst="rect">
            <a:avLst/>
          </a:prstGeom>
        </p:spPr>
      </p:pic>
      <p:sp>
        <p:nvSpPr>
          <p:cNvPr id="3" name="Rectangle 2">
            <a:extLst>
              <a:ext uri="{FF2B5EF4-FFF2-40B4-BE49-F238E27FC236}">
                <a16:creationId xmlns:a16="http://schemas.microsoft.com/office/drawing/2014/main" id="{99E89E4D-89F5-4014-B925-ECB823C32D16}"/>
              </a:ext>
            </a:extLst>
          </p:cNvPr>
          <p:cNvSpPr/>
          <p:nvPr/>
        </p:nvSpPr>
        <p:spPr>
          <a:xfrm>
            <a:off x="2715692" y="3957055"/>
            <a:ext cx="435389" cy="19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a:off x="3900953" y="1560091"/>
            <a:ext cx="0" cy="2393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70D095F-3C30-481B-B74C-007E080F8930}"/>
              </a:ext>
            </a:extLst>
          </p:cNvPr>
          <p:cNvSpPr/>
          <p:nvPr/>
        </p:nvSpPr>
        <p:spPr>
          <a:xfrm>
            <a:off x="3173027" y="3954056"/>
            <a:ext cx="1597981" cy="193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187DF5-8E24-4922-896F-F019D54A76A8}"/>
              </a:ext>
            </a:extLst>
          </p:cNvPr>
          <p:cNvSpPr/>
          <p:nvPr/>
        </p:nvSpPr>
        <p:spPr>
          <a:xfrm>
            <a:off x="10104473" y="6267768"/>
            <a:ext cx="1143751" cy="261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a:off x="4592548" y="6046043"/>
            <a:ext cx="5435881" cy="2217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10984B0-69E3-407B-B843-871A87C910C3}"/>
              </a:ext>
            </a:extLst>
          </p:cNvPr>
          <p:cNvSpPr/>
          <p:nvPr/>
        </p:nvSpPr>
        <p:spPr>
          <a:xfrm>
            <a:off x="1048608" y="5883099"/>
            <a:ext cx="2728818" cy="338554"/>
          </a:xfrm>
          <a:prstGeom prst="rect">
            <a:avLst/>
          </a:prstGeom>
        </p:spPr>
        <p:txBody>
          <a:bodyPr wrap="square">
            <a:spAutoFit/>
          </a:bodyPr>
          <a:lstStyle/>
          <a:p>
            <a:pPr algn="ctr"/>
            <a:r>
              <a:rPr lang="en-US" sz="1600"/>
              <a:t>Next click on</a:t>
            </a:r>
          </a:p>
        </p:txBody>
      </p:sp>
      <p:pic>
        <p:nvPicPr>
          <p:cNvPr id="6" name="Picture 5">
            <a:extLst>
              <a:ext uri="{FF2B5EF4-FFF2-40B4-BE49-F238E27FC236}">
                <a16:creationId xmlns:a16="http://schemas.microsoft.com/office/drawing/2014/main" id="{AF52F72C-1B4A-4D1B-B7D1-0FD1CC418611}"/>
              </a:ext>
            </a:extLst>
          </p:cNvPr>
          <p:cNvPicPr>
            <a:picLocks noChangeAspect="1"/>
          </p:cNvPicPr>
          <p:nvPr/>
        </p:nvPicPr>
        <p:blipFill>
          <a:blip r:embed="rId5"/>
          <a:stretch>
            <a:fillRect/>
          </a:stretch>
        </p:blipFill>
        <p:spPr>
          <a:xfrm>
            <a:off x="3008016" y="5943164"/>
            <a:ext cx="1333616" cy="205758"/>
          </a:xfrm>
          <a:prstGeom prst="rect">
            <a:avLst/>
          </a:prstGeom>
        </p:spPr>
      </p:pic>
      <p:sp>
        <p:nvSpPr>
          <p:cNvPr id="26" name="Rectangle 25">
            <a:extLst>
              <a:ext uri="{FF2B5EF4-FFF2-40B4-BE49-F238E27FC236}">
                <a16:creationId xmlns:a16="http://schemas.microsoft.com/office/drawing/2014/main" id="{C3E14156-8E6B-42A8-9C47-52EB84636713}"/>
              </a:ext>
            </a:extLst>
          </p:cNvPr>
          <p:cNvSpPr/>
          <p:nvPr/>
        </p:nvSpPr>
        <p:spPr>
          <a:xfrm>
            <a:off x="2662251" y="4290092"/>
            <a:ext cx="435389" cy="19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0370ADF-92E2-4BE9-9E40-BE6B1BFFE456}"/>
              </a:ext>
            </a:extLst>
          </p:cNvPr>
          <p:cNvSpPr/>
          <p:nvPr/>
        </p:nvSpPr>
        <p:spPr>
          <a:xfrm>
            <a:off x="2708184" y="4677977"/>
            <a:ext cx="327114" cy="19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B90B7EA9-DEA3-4273-8628-C990C0D5B876}"/>
              </a:ext>
            </a:extLst>
          </p:cNvPr>
          <p:cNvSpPr>
            <a:spLocks noGrp="1"/>
          </p:cNvSpPr>
          <p:nvPr>
            <p:ph type="sldNum" sz="quarter" idx="12"/>
          </p:nvPr>
        </p:nvSpPr>
        <p:spPr/>
        <p:txBody>
          <a:bodyPr/>
          <a:lstStyle/>
          <a:p>
            <a:fld id="{6F0C9F74-ED7C-44EF-9CFC-67AAF3EFA2FB}" type="slidenum">
              <a:rPr lang="en-GB" smtClean="0"/>
              <a:t>12</a:t>
            </a:fld>
            <a:endParaRPr lang="en-GB"/>
          </a:p>
        </p:txBody>
      </p:sp>
    </p:spTree>
    <p:extLst>
      <p:ext uri="{BB962C8B-B14F-4D97-AF65-F5344CB8AC3E}">
        <p14:creationId xmlns:p14="http://schemas.microsoft.com/office/powerpoint/2010/main" val="17487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558969" y="2608208"/>
            <a:ext cx="3521452" cy="3018408"/>
          </a:xfrm>
          <a:prstGeom prst="rect">
            <a:avLst/>
          </a:prstGeom>
          <a:solidFill>
            <a:srgbClr val="59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56989" y="485841"/>
            <a:ext cx="9131300" cy="385763"/>
          </a:xfrm>
        </p:spPr>
        <p:txBody>
          <a:bodyPr/>
          <a:lstStyle/>
          <a:p>
            <a:pPr>
              <a:buClr>
                <a:srgbClr val="B8C617"/>
              </a:buClr>
            </a:pPr>
            <a:r>
              <a:rPr lang="en-US" sz="2800" b="1">
                <a:solidFill>
                  <a:srgbClr val="92D050"/>
                </a:solidFill>
                <a:latin typeface="+mn-lt"/>
              </a:rPr>
              <a:t>How To Add A Manual Shift Bonus Adjustment?</a:t>
            </a:r>
            <a:br>
              <a:rPr lang="en-US" sz="2800" b="1">
                <a:solidFill>
                  <a:srgbClr val="92D050"/>
                </a:solidFill>
                <a:latin typeface="+mn-lt"/>
              </a:rPr>
            </a:br>
            <a:endParaRPr lang="en-US" sz="2800" b="1">
              <a:solidFill>
                <a:srgbClr val="92D050"/>
              </a:solidFill>
              <a:latin typeface="+mn-lt"/>
            </a:endParaRPr>
          </a:p>
        </p:txBody>
      </p:sp>
      <p:sp>
        <p:nvSpPr>
          <p:cNvPr id="3" name="Rectangle 2">
            <a:extLst>
              <a:ext uri="{FF2B5EF4-FFF2-40B4-BE49-F238E27FC236}">
                <a16:creationId xmlns:a16="http://schemas.microsoft.com/office/drawing/2014/main" id="{A92A4D1D-724C-435F-A98C-672AE27A82C0}"/>
              </a:ext>
            </a:extLst>
          </p:cNvPr>
          <p:cNvSpPr/>
          <p:nvPr/>
        </p:nvSpPr>
        <p:spPr>
          <a:xfrm>
            <a:off x="4080421" y="2225382"/>
            <a:ext cx="2183457" cy="1569660"/>
          </a:xfrm>
          <a:prstGeom prst="rect">
            <a:avLst/>
          </a:prstGeom>
        </p:spPr>
        <p:txBody>
          <a:bodyPr wrap="square" lIns="91440" tIns="45720" rIns="91440" bIns="45720" anchor="t">
            <a:spAutoFit/>
          </a:bodyPr>
          <a:lstStyle/>
          <a:p>
            <a:pPr algn="ctr"/>
            <a:r>
              <a:rPr lang="en-US" sz="1600"/>
              <a:t>Go to type and click in the box.</a:t>
            </a:r>
          </a:p>
          <a:p>
            <a:pPr algn="ctr"/>
            <a:endParaRPr lang="en-US" sz="1600"/>
          </a:p>
          <a:p>
            <a:pPr algn="ctr"/>
            <a:r>
              <a:rPr lang="en-US" sz="1600"/>
              <a:t>You will then see your drop down and click on shift bonus.</a:t>
            </a:r>
            <a:endParaRPr lang="en-GB" sz="1600"/>
          </a:p>
        </p:txBody>
      </p:sp>
      <p:sp>
        <p:nvSpPr>
          <p:cNvPr id="25" name="Rectangle 24">
            <a:extLst>
              <a:ext uri="{FF2B5EF4-FFF2-40B4-BE49-F238E27FC236}">
                <a16:creationId xmlns:a16="http://schemas.microsoft.com/office/drawing/2014/main" id="{3F86E64E-C0D4-4B53-96CE-389384200246}"/>
              </a:ext>
            </a:extLst>
          </p:cNvPr>
          <p:cNvSpPr/>
          <p:nvPr/>
        </p:nvSpPr>
        <p:spPr>
          <a:xfrm>
            <a:off x="456989" y="1534452"/>
            <a:ext cx="9522782" cy="584775"/>
          </a:xfrm>
          <a:prstGeom prst="rect">
            <a:avLst/>
          </a:prstGeom>
        </p:spPr>
        <p:txBody>
          <a:bodyPr wrap="square" lIns="91440" tIns="45720" rIns="91440" bIns="45720" anchor="t">
            <a:spAutoFit/>
          </a:bodyPr>
          <a:lstStyle/>
          <a:p>
            <a:r>
              <a:rPr lang="en-US" sz="1600"/>
              <a:t>Shift bonus payments are for any extra pay that is a bonus, and the worker doesn’t accrue holiday pay. This means it doesn’t go through the shift allocation but is done as a manual adjustment or a download adjustment. </a:t>
            </a:r>
          </a:p>
        </p:txBody>
      </p:sp>
      <p:sp>
        <p:nvSpPr>
          <p:cNvPr id="18" name="Rectangle 17">
            <a:extLst>
              <a:ext uri="{FF2B5EF4-FFF2-40B4-BE49-F238E27FC236}">
                <a16:creationId xmlns:a16="http://schemas.microsoft.com/office/drawing/2014/main" id="{459660CB-65F1-421A-947B-B22299CD1956}"/>
              </a:ext>
            </a:extLst>
          </p:cNvPr>
          <p:cNvSpPr/>
          <p:nvPr/>
        </p:nvSpPr>
        <p:spPr>
          <a:xfrm>
            <a:off x="6312024" y="2559320"/>
            <a:ext cx="3489522" cy="3018408"/>
          </a:xfrm>
          <a:prstGeom prst="rect">
            <a:avLst/>
          </a:prstGeom>
          <a:solidFill>
            <a:srgbClr val="59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BF2532B-FF6F-4446-8308-8FC17E907443}"/>
              </a:ext>
            </a:extLst>
          </p:cNvPr>
          <p:cNvSpPr/>
          <p:nvPr/>
        </p:nvSpPr>
        <p:spPr>
          <a:xfrm>
            <a:off x="4205698" y="3907049"/>
            <a:ext cx="2137166" cy="1569660"/>
          </a:xfrm>
          <a:prstGeom prst="rect">
            <a:avLst/>
          </a:prstGeom>
        </p:spPr>
        <p:txBody>
          <a:bodyPr wrap="square" lIns="91440" tIns="45720" rIns="91440" bIns="45720" anchor="t">
            <a:spAutoFit/>
          </a:bodyPr>
          <a:lstStyle/>
          <a:p>
            <a:pPr algn="ctr"/>
            <a:r>
              <a:rPr lang="en-US" sz="1600"/>
              <a:t>Next click on the charge amount then add the payment amount click on the </a:t>
            </a:r>
          </a:p>
          <a:p>
            <a:pPr algn="ctr"/>
            <a:endParaRPr lang="en-US" sz="1600"/>
          </a:p>
          <a:p>
            <a:pPr algn="ctr"/>
            <a:r>
              <a:rPr lang="en-US" sz="1600"/>
              <a:t>box and add amount.</a:t>
            </a:r>
            <a:endParaRPr lang="en-GB" sz="1600"/>
          </a:p>
        </p:txBody>
      </p:sp>
      <p:pic>
        <p:nvPicPr>
          <p:cNvPr id="4" name="Picture 3">
            <a:extLst>
              <a:ext uri="{FF2B5EF4-FFF2-40B4-BE49-F238E27FC236}">
                <a16:creationId xmlns:a16="http://schemas.microsoft.com/office/drawing/2014/main" id="{E17404CA-D790-42DB-9910-B5879950DB4B}"/>
              </a:ext>
            </a:extLst>
          </p:cNvPr>
          <p:cNvPicPr>
            <a:picLocks noChangeAspect="1"/>
          </p:cNvPicPr>
          <p:nvPr/>
        </p:nvPicPr>
        <p:blipFill>
          <a:blip r:embed="rId3"/>
          <a:stretch>
            <a:fillRect/>
          </a:stretch>
        </p:blipFill>
        <p:spPr>
          <a:xfrm>
            <a:off x="650614" y="2737012"/>
            <a:ext cx="3354664" cy="2812256"/>
          </a:xfrm>
          <a:prstGeom prst="rect">
            <a:avLst/>
          </a:prstGeom>
        </p:spPr>
      </p:pic>
      <p:pic>
        <p:nvPicPr>
          <p:cNvPr id="6" name="Picture 5">
            <a:extLst>
              <a:ext uri="{FF2B5EF4-FFF2-40B4-BE49-F238E27FC236}">
                <a16:creationId xmlns:a16="http://schemas.microsoft.com/office/drawing/2014/main" id="{496C34E8-4375-4C97-B435-3D93B5AEF118}"/>
              </a:ext>
            </a:extLst>
          </p:cNvPr>
          <p:cNvPicPr>
            <a:picLocks noChangeAspect="1"/>
          </p:cNvPicPr>
          <p:nvPr/>
        </p:nvPicPr>
        <p:blipFill>
          <a:blip r:embed="rId4"/>
          <a:stretch>
            <a:fillRect/>
          </a:stretch>
        </p:blipFill>
        <p:spPr>
          <a:xfrm>
            <a:off x="6414301" y="2662395"/>
            <a:ext cx="3283374" cy="2812257"/>
          </a:xfrm>
          <a:prstGeom prst="rect">
            <a:avLst/>
          </a:prstGeom>
        </p:spPr>
      </p:pic>
      <p:sp>
        <p:nvSpPr>
          <p:cNvPr id="11" name="Rectangle 10">
            <a:extLst>
              <a:ext uri="{FF2B5EF4-FFF2-40B4-BE49-F238E27FC236}">
                <a16:creationId xmlns:a16="http://schemas.microsoft.com/office/drawing/2014/main" id="{04187DF5-8E24-4922-896F-F019D54A76A8}"/>
              </a:ext>
            </a:extLst>
          </p:cNvPr>
          <p:cNvSpPr/>
          <p:nvPr/>
        </p:nvSpPr>
        <p:spPr>
          <a:xfrm>
            <a:off x="1473693" y="3533402"/>
            <a:ext cx="1695635" cy="3764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D478F8C-B372-41E9-B184-E0143454FDBB}"/>
              </a:ext>
            </a:extLst>
          </p:cNvPr>
          <p:cNvSpPr/>
          <p:nvPr/>
        </p:nvSpPr>
        <p:spPr>
          <a:xfrm>
            <a:off x="6849428" y="3695884"/>
            <a:ext cx="1354604" cy="2168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32E1610-0C40-4CB5-AD95-7314E30B1B2F}"/>
              </a:ext>
            </a:extLst>
          </p:cNvPr>
          <p:cNvSpPr/>
          <p:nvPr/>
        </p:nvSpPr>
        <p:spPr>
          <a:xfrm>
            <a:off x="7439487" y="3923931"/>
            <a:ext cx="1198486" cy="116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0C50EAF-B192-49CE-A6A6-6AD58490A177}"/>
              </a:ext>
            </a:extLst>
          </p:cNvPr>
          <p:cNvSpPr/>
          <p:nvPr/>
        </p:nvSpPr>
        <p:spPr>
          <a:xfrm>
            <a:off x="6924583" y="4143140"/>
            <a:ext cx="1284572" cy="2168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3169328" y="3163888"/>
            <a:ext cx="986236" cy="4284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1D1644-A29A-4652-A159-783B582677CF}"/>
              </a:ext>
            </a:extLst>
          </p:cNvPr>
          <p:cNvCxnSpPr>
            <a:cxnSpLocks/>
          </p:cNvCxnSpPr>
          <p:nvPr/>
        </p:nvCxnSpPr>
        <p:spPr>
          <a:xfrm flipV="1">
            <a:off x="5879977" y="4044945"/>
            <a:ext cx="926166" cy="1818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501ABA3-CCBB-4843-9058-4E08702A8E2D}"/>
              </a:ext>
            </a:extLst>
          </p:cNvPr>
          <p:cNvPicPr>
            <a:picLocks noChangeAspect="1"/>
          </p:cNvPicPr>
          <p:nvPr/>
        </p:nvPicPr>
        <p:blipFill rotWithShape="1">
          <a:blip r:embed="rId5"/>
          <a:srcRect t="1" b="11291"/>
          <a:stretch/>
        </p:blipFill>
        <p:spPr>
          <a:xfrm>
            <a:off x="4437325" y="4892645"/>
            <a:ext cx="1691787" cy="250126"/>
          </a:xfrm>
          <a:prstGeom prst="rect">
            <a:avLst/>
          </a:prstGeom>
        </p:spPr>
      </p:pic>
      <p:sp>
        <p:nvSpPr>
          <p:cNvPr id="2" name="Rectangle 1">
            <a:extLst>
              <a:ext uri="{FF2B5EF4-FFF2-40B4-BE49-F238E27FC236}">
                <a16:creationId xmlns:a16="http://schemas.microsoft.com/office/drawing/2014/main" id="{1C9AD344-DECC-40B8-9565-5D36B92CDF0B}"/>
              </a:ext>
            </a:extLst>
          </p:cNvPr>
          <p:cNvSpPr/>
          <p:nvPr/>
        </p:nvSpPr>
        <p:spPr>
          <a:xfrm>
            <a:off x="508943" y="1118816"/>
            <a:ext cx="9522782" cy="338554"/>
          </a:xfrm>
          <a:prstGeom prst="rect">
            <a:avLst/>
          </a:prstGeom>
        </p:spPr>
        <p:txBody>
          <a:bodyPr wrap="square" lIns="91440" tIns="45720" rIns="91440" bIns="45720" anchor="t">
            <a:spAutoFit/>
          </a:bodyPr>
          <a:lstStyle/>
          <a:p>
            <a:r>
              <a:rPr lang="en-US" sz="1600"/>
              <a:t>The manual adjustment can be entered at any time, if there is a timesheet.</a:t>
            </a:r>
          </a:p>
        </p:txBody>
      </p:sp>
      <p:pic>
        <p:nvPicPr>
          <p:cNvPr id="9" name="Picture 8">
            <a:extLst>
              <a:ext uri="{FF2B5EF4-FFF2-40B4-BE49-F238E27FC236}">
                <a16:creationId xmlns:a16="http://schemas.microsoft.com/office/drawing/2014/main" id="{13B035E7-CC9B-4F8F-A3D7-C95A7100EB30}"/>
              </a:ext>
            </a:extLst>
          </p:cNvPr>
          <p:cNvPicPr>
            <a:picLocks noChangeAspect="1"/>
          </p:cNvPicPr>
          <p:nvPr/>
        </p:nvPicPr>
        <p:blipFill>
          <a:blip r:embed="rId6"/>
          <a:stretch>
            <a:fillRect/>
          </a:stretch>
        </p:blipFill>
        <p:spPr>
          <a:xfrm>
            <a:off x="650614" y="2708294"/>
            <a:ext cx="1886213" cy="304843"/>
          </a:xfrm>
          <a:prstGeom prst="rect">
            <a:avLst/>
          </a:prstGeom>
        </p:spPr>
      </p:pic>
      <p:sp>
        <p:nvSpPr>
          <p:cNvPr id="8" name="Slide Number Placeholder 7">
            <a:extLst>
              <a:ext uri="{FF2B5EF4-FFF2-40B4-BE49-F238E27FC236}">
                <a16:creationId xmlns:a16="http://schemas.microsoft.com/office/drawing/2014/main" id="{2E4F1801-20C6-4B2B-BF37-497BC32D991B}"/>
              </a:ext>
            </a:extLst>
          </p:cNvPr>
          <p:cNvSpPr>
            <a:spLocks noGrp="1"/>
          </p:cNvSpPr>
          <p:nvPr>
            <p:ph type="sldNum" sz="quarter" idx="12"/>
          </p:nvPr>
        </p:nvSpPr>
        <p:spPr/>
        <p:txBody>
          <a:bodyPr/>
          <a:lstStyle/>
          <a:p>
            <a:fld id="{6F0C9F74-ED7C-44EF-9CFC-67AAF3EFA2FB}" type="slidenum">
              <a:rPr lang="en-GB" smtClean="0"/>
              <a:t>13</a:t>
            </a:fld>
            <a:endParaRPr lang="en-GB"/>
          </a:p>
        </p:txBody>
      </p:sp>
    </p:spTree>
    <p:extLst>
      <p:ext uri="{BB962C8B-B14F-4D97-AF65-F5344CB8AC3E}">
        <p14:creationId xmlns:p14="http://schemas.microsoft.com/office/powerpoint/2010/main" val="263999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558969" y="2608208"/>
            <a:ext cx="3521452" cy="3018408"/>
          </a:xfrm>
          <a:prstGeom prst="rect">
            <a:avLst/>
          </a:prstGeom>
          <a:solidFill>
            <a:srgbClr val="59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11061" y="417447"/>
            <a:ext cx="9131300" cy="384175"/>
          </a:xfrm>
        </p:spPr>
        <p:txBody>
          <a:bodyPr/>
          <a:lstStyle/>
          <a:p>
            <a:pPr>
              <a:buClr>
                <a:srgbClr val="B8C617"/>
              </a:buClr>
            </a:pPr>
            <a:r>
              <a:rPr lang="en-US" sz="2800" b="1">
                <a:solidFill>
                  <a:srgbClr val="92D050"/>
                </a:solidFill>
                <a:latin typeface="+mn-lt"/>
              </a:rPr>
              <a:t>How To Add A Manual Shift Bonus Adjustment?</a:t>
            </a:r>
            <a:br>
              <a:rPr lang="en-US" sz="2800" b="1">
                <a:solidFill>
                  <a:srgbClr val="92D050"/>
                </a:solidFill>
                <a:latin typeface="+mn-lt"/>
              </a:rPr>
            </a:br>
            <a:endParaRPr lang="en-US" sz="2800" b="1">
              <a:solidFill>
                <a:srgbClr val="92D050"/>
              </a:solidFill>
              <a:latin typeface="+mn-lt"/>
            </a:endParaRPr>
          </a:p>
        </p:txBody>
      </p:sp>
      <p:sp>
        <p:nvSpPr>
          <p:cNvPr id="3" name="Rectangle 2">
            <a:extLst>
              <a:ext uri="{FF2B5EF4-FFF2-40B4-BE49-F238E27FC236}">
                <a16:creationId xmlns:a16="http://schemas.microsoft.com/office/drawing/2014/main" id="{A92A4D1D-724C-435F-A98C-672AE27A82C0}"/>
              </a:ext>
            </a:extLst>
          </p:cNvPr>
          <p:cNvSpPr/>
          <p:nvPr/>
        </p:nvSpPr>
        <p:spPr>
          <a:xfrm>
            <a:off x="4080421" y="2686428"/>
            <a:ext cx="2183457" cy="1323439"/>
          </a:xfrm>
          <a:prstGeom prst="rect">
            <a:avLst/>
          </a:prstGeom>
        </p:spPr>
        <p:txBody>
          <a:bodyPr wrap="square" lIns="91440" tIns="45720" rIns="91440" bIns="45720" anchor="t">
            <a:spAutoFit/>
          </a:bodyPr>
          <a:lstStyle/>
          <a:p>
            <a:pPr algn="ctr"/>
            <a:r>
              <a:rPr lang="en-US" sz="1600"/>
              <a:t>Go to Description, click in the box and type in what it is for.</a:t>
            </a:r>
          </a:p>
          <a:p>
            <a:pPr algn="ctr"/>
            <a:endParaRPr lang="en-US" sz="1600"/>
          </a:p>
          <a:p>
            <a:pPr algn="ctr"/>
            <a:endParaRPr lang="en-GB" sz="1600"/>
          </a:p>
        </p:txBody>
      </p:sp>
      <p:sp>
        <p:nvSpPr>
          <p:cNvPr id="25" name="Rectangle 24">
            <a:extLst>
              <a:ext uri="{FF2B5EF4-FFF2-40B4-BE49-F238E27FC236}">
                <a16:creationId xmlns:a16="http://schemas.microsoft.com/office/drawing/2014/main" id="{3F86E64E-C0D4-4B53-96CE-389384200246}"/>
              </a:ext>
            </a:extLst>
          </p:cNvPr>
          <p:cNvSpPr/>
          <p:nvPr/>
        </p:nvSpPr>
        <p:spPr>
          <a:xfrm>
            <a:off x="474307" y="1231384"/>
            <a:ext cx="9522782" cy="338554"/>
          </a:xfrm>
          <a:prstGeom prst="rect">
            <a:avLst/>
          </a:prstGeom>
        </p:spPr>
        <p:txBody>
          <a:bodyPr wrap="square">
            <a:spAutoFit/>
          </a:bodyPr>
          <a:lstStyle/>
          <a:p>
            <a:r>
              <a:rPr lang="en-US" sz="1600"/>
              <a:t>Next you need to add your description and invoice description.</a:t>
            </a:r>
          </a:p>
        </p:txBody>
      </p:sp>
      <p:sp>
        <p:nvSpPr>
          <p:cNvPr id="18" name="Rectangle 17">
            <a:extLst>
              <a:ext uri="{FF2B5EF4-FFF2-40B4-BE49-F238E27FC236}">
                <a16:creationId xmlns:a16="http://schemas.microsoft.com/office/drawing/2014/main" id="{459660CB-65F1-421A-947B-B22299CD1956}"/>
              </a:ext>
            </a:extLst>
          </p:cNvPr>
          <p:cNvSpPr/>
          <p:nvPr/>
        </p:nvSpPr>
        <p:spPr>
          <a:xfrm>
            <a:off x="6263878" y="2559320"/>
            <a:ext cx="3505235" cy="3018408"/>
          </a:xfrm>
          <a:prstGeom prst="rect">
            <a:avLst/>
          </a:prstGeom>
          <a:solidFill>
            <a:srgbClr val="59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BF2532B-FF6F-4446-8308-8FC17E907443}"/>
              </a:ext>
            </a:extLst>
          </p:cNvPr>
          <p:cNvSpPr/>
          <p:nvPr/>
        </p:nvSpPr>
        <p:spPr>
          <a:xfrm>
            <a:off x="4154536" y="3844987"/>
            <a:ext cx="2137166" cy="1077218"/>
          </a:xfrm>
          <a:prstGeom prst="rect">
            <a:avLst/>
          </a:prstGeom>
        </p:spPr>
        <p:txBody>
          <a:bodyPr wrap="square" lIns="91440" tIns="45720" rIns="91440" bIns="45720" anchor="t">
            <a:spAutoFit/>
          </a:bodyPr>
          <a:lstStyle/>
          <a:p>
            <a:pPr algn="ctr"/>
            <a:r>
              <a:rPr lang="en-US" sz="1600"/>
              <a:t>Last thing is to click on invoice description and select SR01 from the drop down.</a:t>
            </a:r>
            <a:endParaRPr lang="en-GB" sz="1600"/>
          </a:p>
        </p:txBody>
      </p:sp>
      <p:pic>
        <p:nvPicPr>
          <p:cNvPr id="2" name="Picture 1">
            <a:extLst>
              <a:ext uri="{FF2B5EF4-FFF2-40B4-BE49-F238E27FC236}">
                <a16:creationId xmlns:a16="http://schemas.microsoft.com/office/drawing/2014/main" id="{C73FA97F-64E3-4A46-A9F6-F622C9904AA1}"/>
              </a:ext>
            </a:extLst>
          </p:cNvPr>
          <p:cNvPicPr>
            <a:picLocks noChangeAspect="1"/>
          </p:cNvPicPr>
          <p:nvPr/>
        </p:nvPicPr>
        <p:blipFill>
          <a:blip r:embed="rId3"/>
          <a:stretch>
            <a:fillRect/>
          </a:stretch>
        </p:blipFill>
        <p:spPr>
          <a:xfrm>
            <a:off x="648540" y="2667045"/>
            <a:ext cx="3352895" cy="2910683"/>
          </a:xfrm>
          <a:prstGeom prst="rect">
            <a:avLst/>
          </a:prstGeom>
        </p:spPr>
      </p:pic>
      <p:pic>
        <p:nvPicPr>
          <p:cNvPr id="8" name="Picture 7">
            <a:extLst>
              <a:ext uri="{FF2B5EF4-FFF2-40B4-BE49-F238E27FC236}">
                <a16:creationId xmlns:a16="http://schemas.microsoft.com/office/drawing/2014/main" id="{62B2EA61-B598-4FA6-B208-D4FA14FB8AD0}"/>
              </a:ext>
            </a:extLst>
          </p:cNvPr>
          <p:cNvPicPr>
            <a:picLocks noChangeAspect="1"/>
          </p:cNvPicPr>
          <p:nvPr/>
        </p:nvPicPr>
        <p:blipFill>
          <a:blip r:embed="rId4"/>
          <a:stretch>
            <a:fillRect/>
          </a:stretch>
        </p:blipFill>
        <p:spPr>
          <a:xfrm>
            <a:off x="6337993" y="2608208"/>
            <a:ext cx="3312034" cy="2918602"/>
          </a:xfrm>
          <a:prstGeom prst="rect">
            <a:avLst/>
          </a:prstGeom>
        </p:spPr>
      </p:pic>
      <p:sp>
        <p:nvSpPr>
          <p:cNvPr id="11" name="Rectangle 10">
            <a:extLst>
              <a:ext uri="{FF2B5EF4-FFF2-40B4-BE49-F238E27FC236}">
                <a16:creationId xmlns:a16="http://schemas.microsoft.com/office/drawing/2014/main" id="{04187DF5-8E24-4922-896F-F019D54A76A8}"/>
              </a:ext>
            </a:extLst>
          </p:cNvPr>
          <p:cNvSpPr/>
          <p:nvPr/>
        </p:nvSpPr>
        <p:spPr>
          <a:xfrm>
            <a:off x="1233997" y="4600634"/>
            <a:ext cx="1997476" cy="219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D478F8C-B372-41E9-B184-E0143454FDBB}"/>
              </a:ext>
            </a:extLst>
          </p:cNvPr>
          <p:cNvSpPr/>
          <p:nvPr/>
        </p:nvSpPr>
        <p:spPr>
          <a:xfrm>
            <a:off x="6658253" y="4820576"/>
            <a:ext cx="2183906" cy="328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2761846" y="3384763"/>
            <a:ext cx="1164230" cy="9988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1D1644-A29A-4652-A159-783B582677CF}"/>
              </a:ext>
            </a:extLst>
          </p:cNvPr>
          <p:cNvCxnSpPr>
            <a:cxnSpLocks/>
          </p:cNvCxnSpPr>
          <p:nvPr/>
        </p:nvCxnSpPr>
        <p:spPr>
          <a:xfrm>
            <a:off x="5622312" y="4948306"/>
            <a:ext cx="1283131" cy="1151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9F45E96-2AE5-4D46-8DA6-8BA8043087D8}"/>
              </a:ext>
            </a:extLst>
          </p:cNvPr>
          <p:cNvSpPr/>
          <p:nvPr/>
        </p:nvSpPr>
        <p:spPr>
          <a:xfrm>
            <a:off x="1526959" y="5816453"/>
            <a:ext cx="7182036" cy="830997"/>
          </a:xfrm>
          <a:prstGeom prst="rect">
            <a:avLst/>
          </a:prstGeom>
        </p:spPr>
        <p:txBody>
          <a:bodyPr wrap="square" lIns="91440" tIns="45720" rIns="91440" bIns="45720" anchor="t">
            <a:spAutoFit/>
          </a:bodyPr>
          <a:lstStyle/>
          <a:p>
            <a:pPr algn="ctr"/>
            <a:r>
              <a:rPr lang="en-US" sz="1600" b="1"/>
              <a:t>If shift bonus is for supervisor check in don’t add charge amount, add in description 'Supervisor Check In'.</a:t>
            </a:r>
          </a:p>
          <a:p>
            <a:pPr algn="ctr"/>
            <a:endParaRPr lang="en-GB" sz="1600"/>
          </a:p>
        </p:txBody>
      </p:sp>
      <p:sp>
        <p:nvSpPr>
          <p:cNvPr id="4" name="Slide Number Placeholder 3">
            <a:extLst>
              <a:ext uri="{FF2B5EF4-FFF2-40B4-BE49-F238E27FC236}">
                <a16:creationId xmlns:a16="http://schemas.microsoft.com/office/drawing/2014/main" id="{6D3521EA-1B5A-4F81-A02A-F40E5AD9F838}"/>
              </a:ext>
            </a:extLst>
          </p:cNvPr>
          <p:cNvSpPr>
            <a:spLocks noGrp="1"/>
          </p:cNvSpPr>
          <p:nvPr>
            <p:ph type="sldNum" sz="quarter" idx="12"/>
          </p:nvPr>
        </p:nvSpPr>
        <p:spPr/>
        <p:txBody>
          <a:bodyPr/>
          <a:lstStyle/>
          <a:p>
            <a:fld id="{6F0C9F74-ED7C-44EF-9CFC-67AAF3EFA2FB}" type="slidenum">
              <a:rPr lang="en-GB" smtClean="0"/>
              <a:t>14</a:t>
            </a:fld>
            <a:endParaRPr lang="en-GB"/>
          </a:p>
        </p:txBody>
      </p:sp>
    </p:spTree>
    <p:extLst>
      <p:ext uri="{BB962C8B-B14F-4D97-AF65-F5344CB8AC3E}">
        <p14:creationId xmlns:p14="http://schemas.microsoft.com/office/powerpoint/2010/main" val="263869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1234378" y="2071344"/>
            <a:ext cx="3521452" cy="3018408"/>
          </a:xfrm>
          <a:prstGeom prst="rect">
            <a:avLst/>
          </a:prstGeom>
          <a:solidFill>
            <a:srgbClr val="59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95534" y="536808"/>
            <a:ext cx="9131300" cy="385762"/>
          </a:xfrm>
        </p:spPr>
        <p:txBody>
          <a:bodyPr/>
          <a:lstStyle/>
          <a:p>
            <a:pPr>
              <a:buClr>
                <a:srgbClr val="B8C617"/>
              </a:buClr>
            </a:pPr>
            <a:r>
              <a:rPr lang="en-US" sz="2800" b="1">
                <a:solidFill>
                  <a:srgbClr val="92D050"/>
                </a:solidFill>
                <a:latin typeface="+mn-lt"/>
              </a:rPr>
              <a:t>How To Complete A Manual Shift Bonus Adjustment?</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595534" y="1222725"/>
            <a:ext cx="9522782" cy="338554"/>
          </a:xfrm>
          <a:prstGeom prst="rect">
            <a:avLst/>
          </a:prstGeom>
        </p:spPr>
        <p:txBody>
          <a:bodyPr wrap="square" lIns="91440" tIns="45720" rIns="91440" bIns="45720" anchor="t">
            <a:spAutoFit/>
          </a:bodyPr>
          <a:lstStyle/>
          <a:p>
            <a:r>
              <a:rPr lang="en-US" sz="1600">
                <a:ea typeface="+mn-lt"/>
                <a:cs typeface="+mn-lt"/>
              </a:rPr>
              <a:t>Finally do your check list before saving.</a:t>
            </a:r>
            <a:endParaRPr lang="en-US">
              <a:ea typeface="+mn-lt"/>
              <a:cs typeface="+mn-lt"/>
            </a:endParaRPr>
          </a:p>
        </p:txBody>
      </p:sp>
      <p:pic>
        <p:nvPicPr>
          <p:cNvPr id="8" name="Picture 7">
            <a:extLst>
              <a:ext uri="{FF2B5EF4-FFF2-40B4-BE49-F238E27FC236}">
                <a16:creationId xmlns:a16="http://schemas.microsoft.com/office/drawing/2014/main" id="{62B2EA61-B598-4FA6-B208-D4FA14FB8AD0}"/>
              </a:ext>
            </a:extLst>
          </p:cNvPr>
          <p:cNvPicPr>
            <a:picLocks noChangeAspect="1"/>
          </p:cNvPicPr>
          <p:nvPr/>
        </p:nvPicPr>
        <p:blipFill>
          <a:blip r:embed="rId3"/>
          <a:stretch>
            <a:fillRect/>
          </a:stretch>
        </p:blipFill>
        <p:spPr>
          <a:xfrm>
            <a:off x="1338240" y="2171150"/>
            <a:ext cx="3312034" cy="2822774"/>
          </a:xfrm>
          <a:prstGeom prst="rect">
            <a:avLst/>
          </a:prstGeom>
        </p:spPr>
      </p:pic>
      <p:sp>
        <p:nvSpPr>
          <p:cNvPr id="15" name="Rectangle 14">
            <a:extLst>
              <a:ext uri="{FF2B5EF4-FFF2-40B4-BE49-F238E27FC236}">
                <a16:creationId xmlns:a16="http://schemas.microsoft.com/office/drawing/2014/main" id="{83AF4D31-77B9-4AB5-807B-5ECC28FBEF22}"/>
              </a:ext>
            </a:extLst>
          </p:cNvPr>
          <p:cNvSpPr/>
          <p:nvPr/>
        </p:nvSpPr>
        <p:spPr>
          <a:xfrm>
            <a:off x="5996066" y="2185076"/>
            <a:ext cx="2644715" cy="2800767"/>
          </a:xfrm>
          <a:prstGeom prst="rect">
            <a:avLst/>
          </a:prstGeom>
        </p:spPr>
        <p:txBody>
          <a:bodyPr wrap="square" lIns="91440" tIns="45720" rIns="91440" bIns="45720" anchor="t">
            <a:spAutoFit/>
          </a:bodyPr>
          <a:lstStyle/>
          <a:p>
            <a:pPr algn="ctr"/>
            <a:r>
              <a:rPr lang="en-US" sz="1600"/>
              <a:t>Correct Type </a:t>
            </a:r>
            <a:r>
              <a:rPr lang="en-US" sz="1600" b="1">
                <a:sym typeface="Wingdings" panose="05000000000000000000" pitchFamily="2" charset="2"/>
              </a:rPr>
              <a:t></a:t>
            </a:r>
          </a:p>
          <a:p>
            <a:pPr algn="ctr"/>
            <a:endParaRPr lang="en-US" sz="1600" b="1">
              <a:sym typeface="Wingdings" panose="05000000000000000000" pitchFamily="2" charset="2"/>
            </a:endParaRPr>
          </a:p>
          <a:p>
            <a:pPr algn="ctr"/>
            <a:r>
              <a:rPr lang="en-US" sz="1600"/>
              <a:t>Correct Charge amount </a:t>
            </a:r>
            <a:r>
              <a:rPr lang="en-US" sz="1600" b="1">
                <a:sym typeface="Wingdings" panose="05000000000000000000" pitchFamily="2" charset="2"/>
              </a:rPr>
              <a:t></a:t>
            </a:r>
          </a:p>
          <a:p>
            <a:pPr algn="ctr"/>
            <a:endParaRPr lang="en-US" sz="1600" b="1">
              <a:sym typeface="Wingdings" panose="05000000000000000000" pitchFamily="2" charset="2"/>
            </a:endParaRPr>
          </a:p>
          <a:p>
            <a:pPr algn="ctr"/>
            <a:r>
              <a:rPr lang="en-US" sz="1600"/>
              <a:t>Correct Pay amount </a:t>
            </a:r>
            <a:r>
              <a:rPr lang="en-US" sz="1600" b="1">
                <a:sym typeface="Wingdings" panose="05000000000000000000" pitchFamily="2" charset="2"/>
              </a:rPr>
              <a:t></a:t>
            </a:r>
          </a:p>
          <a:p>
            <a:pPr algn="ctr"/>
            <a:endParaRPr lang="en-US" sz="1600" b="1">
              <a:sym typeface="Wingdings" panose="05000000000000000000" pitchFamily="2" charset="2"/>
            </a:endParaRPr>
          </a:p>
          <a:p>
            <a:pPr algn="ctr"/>
            <a:r>
              <a:rPr lang="en-US" sz="1600"/>
              <a:t>Correct Description </a:t>
            </a:r>
            <a:r>
              <a:rPr lang="en-US" sz="1600" b="1">
                <a:sym typeface="Wingdings" panose="05000000000000000000" pitchFamily="2" charset="2"/>
              </a:rPr>
              <a:t></a:t>
            </a:r>
          </a:p>
          <a:p>
            <a:pPr algn="ctr"/>
            <a:endParaRPr lang="en-US" sz="1600"/>
          </a:p>
          <a:p>
            <a:pPr algn="ctr"/>
            <a:r>
              <a:rPr lang="en-US" sz="1600"/>
              <a:t>Correct Invoice description </a:t>
            </a:r>
            <a:r>
              <a:rPr lang="en-US" sz="1600" b="1">
                <a:sym typeface="Wingdings" panose="05000000000000000000" pitchFamily="2" charset="2"/>
              </a:rPr>
              <a:t></a:t>
            </a:r>
          </a:p>
          <a:p>
            <a:pPr algn="ctr"/>
            <a:endParaRPr lang="en-US" sz="1600"/>
          </a:p>
          <a:p>
            <a:pPr algn="ctr"/>
            <a:r>
              <a:rPr lang="en-US" sz="1600">
                <a:sym typeface="Wingdings" panose="05000000000000000000" pitchFamily="2" charset="2"/>
              </a:rPr>
              <a:t>Then click on</a:t>
            </a:r>
            <a:r>
              <a:rPr lang="en-US" sz="1600" b="1">
                <a:sym typeface="Wingdings" panose="05000000000000000000" pitchFamily="2" charset="2"/>
              </a:rPr>
              <a:t> </a:t>
            </a:r>
            <a:endParaRPr lang="en-US" sz="1600"/>
          </a:p>
        </p:txBody>
      </p:sp>
      <p:pic>
        <p:nvPicPr>
          <p:cNvPr id="17" name="Picture 16">
            <a:extLst>
              <a:ext uri="{FF2B5EF4-FFF2-40B4-BE49-F238E27FC236}">
                <a16:creationId xmlns:a16="http://schemas.microsoft.com/office/drawing/2014/main" id="{5E743B42-90B2-4416-A36A-363767014F50}"/>
              </a:ext>
            </a:extLst>
          </p:cNvPr>
          <p:cNvPicPr>
            <a:picLocks noChangeAspect="1"/>
          </p:cNvPicPr>
          <p:nvPr/>
        </p:nvPicPr>
        <p:blipFill rotWithShape="1">
          <a:blip r:embed="rId4"/>
          <a:srcRect l="86859" t="89759" r="1988" b="1337"/>
          <a:stretch/>
        </p:blipFill>
        <p:spPr>
          <a:xfrm>
            <a:off x="7864928" y="4639480"/>
            <a:ext cx="535428" cy="319597"/>
          </a:xfrm>
          <a:prstGeom prst="rect">
            <a:avLst/>
          </a:prstGeom>
        </p:spPr>
      </p:pic>
      <p:sp>
        <p:nvSpPr>
          <p:cNvPr id="11" name="Rectangle 10">
            <a:extLst>
              <a:ext uri="{FF2B5EF4-FFF2-40B4-BE49-F238E27FC236}">
                <a16:creationId xmlns:a16="http://schemas.microsoft.com/office/drawing/2014/main" id="{04187DF5-8E24-4922-896F-F019D54A76A8}"/>
              </a:ext>
            </a:extLst>
          </p:cNvPr>
          <p:cNvSpPr/>
          <p:nvPr/>
        </p:nvSpPr>
        <p:spPr>
          <a:xfrm>
            <a:off x="2121469" y="2952018"/>
            <a:ext cx="1803598" cy="221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D478F8C-B372-41E9-B184-E0143454FDBB}"/>
              </a:ext>
            </a:extLst>
          </p:cNvPr>
          <p:cNvSpPr/>
          <p:nvPr/>
        </p:nvSpPr>
        <p:spPr>
          <a:xfrm>
            <a:off x="1723630" y="3209820"/>
            <a:ext cx="1455938" cy="221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9223278-DDA4-48A7-B266-3398A9A940AF}"/>
              </a:ext>
            </a:extLst>
          </p:cNvPr>
          <p:cNvSpPr/>
          <p:nvPr/>
        </p:nvSpPr>
        <p:spPr>
          <a:xfrm>
            <a:off x="1844857" y="3646003"/>
            <a:ext cx="1455938" cy="221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22D3327-75ED-4CFE-ACF7-F1AC23C7B56D}"/>
              </a:ext>
            </a:extLst>
          </p:cNvPr>
          <p:cNvSpPr/>
          <p:nvPr/>
        </p:nvSpPr>
        <p:spPr>
          <a:xfrm>
            <a:off x="1933385" y="4046307"/>
            <a:ext cx="1991681" cy="221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90385F2-1BD8-47D0-AF62-A922E837DAF9}"/>
              </a:ext>
            </a:extLst>
          </p:cNvPr>
          <p:cNvSpPr/>
          <p:nvPr/>
        </p:nvSpPr>
        <p:spPr>
          <a:xfrm>
            <a:off x="1662609" y="4335793"/>
            <a:ext cx="2262458" cy="221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524F81E-7860-4B06-82EE-2815A91E0BB6}"/>
              </a:ext>
            </a:extLst>
          </p:cNvPr>
          <p:cNvSpPr>
            <a:spLocks noGrp="1"/>
          </p:cNvSpPr>
          <p:nvPr>
            <p:ph type="sldNum" sz="quarter" idx="12"/>
          </p:nvPr>
        </p:nvSpPr>
        <p:spPr/>
        <p:txBody>
          <a:bodyPr/>
          <a:lstStyle/>
          <a:p>
            <a:fld id="{6F0C9F74-ED7C-44EF-9CFC-67AAF3EFA2FB}" type="slidenum">
              <a:rPr lang="en-GB" smtClean="0"/>
              <a:t>15</a:t>
            </a:fld>
            <a:endParaRPr lang="en-GB"/>
          </a:p>
        </p:txBody>
      </p:sp>
    </p:spTree>
    <p:extLst>
      <p:ext uri="{BB962C8B-B14F-4D97-AF65-F5344CB8AC3E}">
        <p14:creationId xmlns:p14="http://schemas.microsoft.com/office/powerpoint/2010/main" val="149018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292293" y="2289051"/>
            <a:ext cx="6532926" cy="2308324"/>
          </a:xfrm>
          <a:prstGeom prst="rect">
            <a:avLst/>
          </a:prstGeom>
          <a:noFill/>
        </p:spPr>
        <p:txBody>
          <a:bodyPr wrap="square">
            <a:spAutoFit/>
          </a:bodyPr>
          <a:lstStyle/>
          <a:p>
            <a:r>
              <a:rPr lang="en-US" sz="4800" b="1"/>
              <a:t>HISTORIC ADJUSTMENTS</a:t>
            </a:r>
          </a:p>
          <a:p>
            <a:r>
              <a:rPr lang="en-US" sz="4800" b="1"/>
              <a:t>RATES</a:t>
            </a:r>
          </a:p>
          <a:p>
            <a:endParaRPr lang="en-GB" sz="4800"/>
          </a:p>
        </p:txBody>
      </p:sp>
      <p:sp>
        <p:nvSpPr>
          <p:cNvPr id="5" name="Slide Number Placeholder 4">
            <a:extLst>
              <a:ext uri="{FF2B5EF4-FFF2-40B4-BE49-F238E27FC236}">
                <a16:creationId xmlns:a16="http://schemas.microsoft.com/office/drawing/2014/main" id="{9DA87FD7-8C16-4A2B-A756-3B57417CAF9A}"/>
              </a:ext>
            </a:extLst>
          </p:cNvPr>
          <p:cNvSpPr>
            <a:spLocks noGrp="1"/>
          </p:cNvSpPr>
          <p:nvPr>
            <p:ph type="sldNum" sz="quarter" idx="12"/>
          </p:nvPr>
        </p:nvSpPr>
        <p:spPr/>
        <p:txBody>
          <a:bodyPr/>
          <a:lstStyle/>
          <a:p>
            <a:fld id="{6F0C9F74-ED7C-44EF-9CFC-67AAF3EFA2FB}" type="slidenum">
              <a:rPr lang="en-GB" smtClean="0"/>
              <a:t>16</a:t>
            </a:fld>
            <a:endParaRPr lang="en-GB"/>
          </a:p>
        </p:txBody>
      </p:sp>
    </p:spTree>
    <p:extLst>
      <p:ext uri="{BB962C8B-B14F-4D97-AF65-F5344CB8AC3E}">
        <p14:creationId xmlns:p14="http://schemas.microsoft.com/office/powerpoint/2010/main" val="305536304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391482" y="504825"/>
            <a:ext cx="9131300" cy="403225"/>
          </a:xfrm>
        </p:spPr>
        <p:txBody>
          <a:bodyPr/>
          <a:lstStyle/>
          <a:p>
            <a:pPr>
              <a:buClr>
                <a:srgbClr val="B8C617"/>
              </a:buClr>
            </a:pPr>
            <a:r>
              <a:rPr lang="en-US" sz="2800" b="1">
                <a:solidFill>
                  <a:srgbClr val="92D050"/>
                </a:solidFill>
                <a:latin typeface="Calibri"/>
                <a:cs typeface="Calibri"/>
              </a:rPr>
              <a:t>What Is A Historic Adjustment?</a:t>
            </a:r>
            <a:br>
              <a:rPr lang="en-US"/>
            </a:br>
            <a:endParaRPr lang="en-US"/>
          </a:p>
        </p:txBody>
      </p:sp>
      <p:sp>
        <p:nvSpPr>
          <p:cNvPr id="25" name="Rectangle 24">
            <a:extLst>
              <a:ext uri="{FF2B5EF4-FFF2-40B4-BE49-F238E27FC236}">
                <a16:creationId xmlns:a16="http://schemas.microsoft.com/office/drawing/2014/main" id="{3F86E64E-C0D4-4B53-96CE-389384200246}"/>
              </a:ext>
            </a:extLst>
          </p:cNvPr>
          <p:cNvSpPr/>
          <p:nvPr/>
        </p:nvSpPr>
        <p:spPr>
          <a:xfrm>
            <a:off x="669850" y="1186901"/>
            <a:ext cx="9522782" cy="1077218"/>
          </a:xfrm>
          <a:prstGeom prst="rect">
            <a:avLst/>
          </a:prstGeom>
        </p:spPr>
        <p:txBody>
          <a:bodyPr wrap="square" lIns="91440" tIns="45720" rIns="91440" bIns="45720" anchor="t">
            <a:spAutoFit/>
          </a:bodyPr>
          <a:lstStyle/>
          <a:p>
            <a:r>
              <a:rPr lang="en-US" sz="1600"/>
              <a:t>A historic adjustment is where we have missed payment for a worker. It might be basic hours, overtime or backpay. This is the </a:t>
            </a:r>
            <a:r>
              <a:rPr lang="en-US" sz="1600" b="1"/>
              <a:t>correct</a:t>
            </a:r>
            <a:r>
              <a:rPr lang="en-US" sz="1600"/>
              <a:t> way to process missing payments and </a:t>
            </a:r>
            <a:r>
              <a:rPr lang="en-US" sz="1600" b="1"/>
              <a:t>not through manual adjustments.</a:t>
            </a:r>
            <a:endParaRPr lang="en-US" sz="1600">
              <a:cs typeface="Calibri"/>
            </a:endParaRPr>
          </a:p>
          <a:p>
            <a:endParaRPr lang="en-US" sz="1600"/>
          </a:p>
          <a:p>
            <a:r>
              <a:rPr lang="en-US" sz="1600"/>
              <a:t>Click on Finance &gt; Timesheets and then search for your site.</a:t>
            </a:r>
            <a:endParaRPr lang="en-US" sz="1600">
              <a:cs typeface="Calibri"/>
            </a:endParaRPr>
          </a:p>
        </p:txBody>
      </p:sp>
      <p:sp>
        <p:nvSpPr>
          <p:cNvPr id="6" name="Rectangle 5">
            <a:extLst>
              <a:ext uri="{FF2B5EF4-FFF2-40B4-BE49-F238E27FC236}">
                <a16:creationId xmlns:a16="http://schemas.microsoft.com/office/drawing/2014/main" id="{7E27D38D-DC0B-4FC1-837E-417E5E2AAC5B}"/>
              </a:ext>
            </a:extLst>
          </p:cNvPr>
          <p:cNvSpPr/>
          <p:nvPr/>
        </p:nvSpPr>
        <p:spPr>
          <a:xfrm>
            <a:off x="2805344" y="4998128"/>
            <a:ext cx="479394" cy="79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8D0B18A-0B1D-4D68-84F6-551CDEA045EA}"/>
              </a:ext>
            </a:extLst>
          </p:cNvPr>
          <p:cNvSpPr/>
          <p:nvPr/>
        </p:nvSpPr>
        <p:spPr>
          <a:xfrm>
            <a:off x="3010086" y="5017450"/>
            <a:ext cx="315896" cy="122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2E57602-6013-4858-96E8-69BB0DB1E1D2}"/>
              </a:ext>
            </a:extLst>
          </p:cNvPr>
          <p:cNvSpPr/>
          <p:nvPr/>
        </p:nvSpPr>
        <p:spPr>
          <a:xfrm>
            <a:off x="3032464" y="4837280"/>
            <a:ext cx="326993" cy="136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2181D45-9682-4DB6-92DA-285F26061377}"/>
              </a:ext>
            </a:extLst>
          </p:cNvPr>
          <p:cNvSpPr/>
          <p:nvPr/>
        </p:nvSpPr>
        <p:spPr>
          <a:xfrm>
            <a:off x="3011566" y="5213195"/>
            <a:ext cx="339570"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BD077CC-6229-416E-9700-A1217418C3FD}"/>
              </a:ext>
            </a:extLst>
          </p:cNvPr>
          <p:cNvPicPr>
            <a:picLocks noChangeAspect="1"/>
          </p:cNvPicPr>
          <p:nvPr/>
        </p:nvPicPr>
        <p:blipFill>
          <a:blip r:embed="rId3"/>
          <a:stretch>
            <a:fillRect/>
          </a:stretch>
        </p:blipFill>
        <p:spPr>
          <a:xfrm>
            <a:off x="302267" y="2370338"/>
            <a:ext cx="11765017" cy="3982837"/>
          </a:xfrm>
          <a:prstGeom prst="rect">
            <a:avLst/>
          </a:prstGeom>
        </p:spPr>
      </p:pic>
      <p:sp>
        <p:nvSpPr>
          <p:cNvPr id="2" name="Slide Number Placeholder 1">
            <a:extLst>
              <a:ext uri="{FF2B5EF4-FFF2-40B4-BE49-F238E27FC236}">
                <a16:creationId xmlns:a16="http://schemas.microsoft.com/office/drawing/2014/main" id="{626D48C6-1CCA-4F27-8147-292653CB3AD1}"/>
              </a:ext>
            </a:extLst>
          </p:cNvPr>
          <p:cNvSpPr>
            <a:spLocks noGrp="1"/>
          </p:cNvSpPr>
          <p:nvPr>
            <p:ph type="sldNum" sz="quarter" idx="12"/>
          </p:nvPr>
        </p:nvSpPr>
        <p:spPr/>
        <p:txBody>
          <a:bodyPr/>
          <a:lstStyle/>
          <a:p>
            <a:fld id="{6F0C9F74-ED7C-44EF-9CFC-67AAF3EFA2FB}" type="slidenum">
              <a:rPr lang="en-GB" smtClean="0"/>
              <a:t>17</a:t>
            </a:fld>
            <a:endParaRPr lang="en-GB"/>
          </a:p>
        </p:txBody>
      </p:sp>
    </p:spTree>
    <p:extLst>
      <p:ext uri="{BB962C8B-B14F-4D97-AF65-F5344CB8AC3E}">
        <p14:creationId xmlns:p14="http://schemas.microsoft.com/office/powerpoint/2010/main" val="104838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2196" y="430859"/>
            <a:ext cx="9131300" cy="403225"/>
          </a:xfrm>
        </p:spPr>
        <p:txBody>
          <a:bodyPr/>
          <a:lstStyle/>
          <a:p>
            <a:pPr>
              <a:buClr>
                <a:srgbClr val="B8C617"/>
              </a:buClr>
            </a:pPr>
            <a:r>
              <a:rPr lang="en-US" sz="2800" b="1">
                <a:solidFill>
                  <a:srgbClr val="92D050"/>
                </a:solidFill>
                <a:latin typeface="+mn-lt"/>
                <a:cs typeface="Calibri"/>
              </a:rPr>
              <a:t>How To Add An Historic Adjustment?</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572196" y="1183940"/>
            <a:ext cx="9522782" cy="584775"/>
          </a:xfrm>
          <a:prstGeom prst="rect">
            <a:avLst/>
          </a:prstGeom>
        </p:spPr>
        <p:txBody>
          <a:bodyPr wrap="square" lIns="91440" tIns="45720" rIns="91440" bIns="45720" anchor="t">
            <a:spAutoFit/>
          </a:bodyPr>
          <a:lstStyle/>
          <a:p>
            <a:r>
              <a:rPr lang="en-US" sz="1600"/>
              <a:t>To add an historic adjustment, click on the worker you require to make the adjustment to and open the timesheet.</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9E89E4D-89F5-4014-B925-ECB823C32D16}"/>
              </a:ext>
            </a:extLst>
          </p:cNvPr>
          <p:cNvSpPr/>
          <p:nvPr/>
        </p:nvSpPr>
        <p:spPr>
          <a:xfrm>
            <a:off x="2120282" y="3761578"/>
            <a:ext cx="355107" cy="97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2CFA7AF-9409-4779-B3E2-9EC6F998DF12}"/>
              </a:ext>
            </a:extLst>
          </p:cNvPr>
          <p:cNvSpPr/>
          <p:nvPr/>
        </p:nvSpPr>
        <p:spPr>
          <a:xfrm>
            <a:off x="2120282" y="3954056"/>
            <a:ext cx="292963" cy="142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B07ED9A-FE75-431F-BF9C-451DB9105237}"/>
              </a:ext>
            </a:extLst>
          </p:cNvPr>
          <p:cNvSpPr/>
          <p:nvPr/>
        </p:nvSpPr>
        <p:spPr>
          <a:xfrm>
            <a:off x="2127678" y="4135563"/>
            <a:ext cx="213064" cy="132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554247" y="5859015"/>
            <a:ext cx="2728818" cy="338554"/>
          </a:xfrm>
          <a:prstGeom prst="rect">
            <a:avLst/>
          </a:prstGeom>
        </p:spPr>
        <p:txBody>
          <a:bodyPr wrap="square">
            <a:spAutoFit/>
          </a:bodyPr>
          <a:lstStyle/>
          <a:p>
            <a:pPr algn="ctr"/>
            <a:r>
              <a:rPr lang="en-US" sz="1600"/>
              <a:t>Next click on</a:t>
            </a:r>
          </a:p>
        </p:txBody>
      </p:sp>
      <p:pic>
        <p:nvPicPr>
          <p:cNvPr id="31" name="Picture 30">
            <a:extLst>
              <a:ext uri="{FF2B5EF4-FFF2-40B4-BE49-F238E27FC236}">
                <a16:creationId xmlns:a16="http://schemas.microsoft.com/office/drawing/2014/main" id="{36D80A84-14F7-41E0-9CC1-F83B77BD5E2D}"/>
              </a:ext>
            </a:extLst>
          </p:cNvPr>
          <p:cNvPicPr>
            <a:picLocks noChangeAspect="1"/>
          </p:cNvPicPr>
          <p:nvPr/>
        </p:nvPicPr>
        <p:blipFill rotWithShape="1">
          <a:blip r:embed="rId3"/>
          <a:srcRect t="11824"/>
          <a:stretch/>
        </p:blipFill>
        <p:spPr>
          <a:xfrm>
            <a:off x="2475389" y="5933130"/>
            <a:ext cx="1874682" cy="215026"/>
          </a:xfrm>
          <a:prstGeom prst="rect">
            <a:avLst/>
          </a:prstGeom>
        </p:spPr>
      </p:pic>
      <p:sp>
        <p:nvSpPr>
          <p:cNvPr id="24" name="Rectangle 23">
            <a:extLst>
              <a:ext uri="{FF2B5EF4-FFF2-40B4-BE49-F238E27FC236}">
                <a16:creationId xmlns:a16="http://schemas.microsoft.com/office/drawing/2014/main" id="{60A76165-133D-405A-8694-C19F82250D9A}"/>
              </a:ext>
            </a:extLst>
          </p:cNvPr>
          <p:cNvSpPr/>
          <p:nvPr/>
        </p:nvSpPr>
        <p:spPr>
          <a:xfrm>
            <a:off x="4923096" y="2876764"/>
            <a:ext cx="6633677" cy="3791939"/>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46E96013-6409-4155-94D3-A49E4DB52705}"/>
              </a:ext>
            </a:extLst>
          </p:cNvPr>
          <p:cNvPicPr>
            <a:picLocks noChangeAspect="1"/>
          </p:cNvPicPr>
          <p:nvPr/>
        </p:nvPicPr>
        <p:blipFill rotWithShape="1">
          <a:blip r:embed="rId4"/>
          <a:srcRect t="18752"/>
          <a:stretch/>
        </p:blipFill>
        <p:spPr>
          <a:xfrm>
            <a:off x="5063659" y="2979507"/>
            <a:ext cx="6363465" cy="3574822"/>
          </a:xfrm>
          <a:prstGeom prst="rect">
            <a:avLst/>
          </a:prstGeom>
        </p:spPr>
      </p:pic>
      <p:sp>
        <p:nvSpPr>
          <p:cNvPr id="28" name="Rectangle 27">
            <a:extLst>
              <a:ext uri="{FF2B5EF4-FFF2-40B4-BE49-F238E27FC236}">
                <a16:creationId xmlns:a16="http://schemas.microsoft.com/office/drawing/2014/main" id="{F3A34CF8-9B96-464C-B820-2E1A6F50AEA9}"/>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B5E29C5-C6CD-4130-B81E-5D431E277F93}"/>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24316C7-ACAD-4F85-A97F-DE105CB84A0C}"/>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E93B4DB-EA45-47AC-8249-90CF31AC61D3}"/>
              </a:ext>
            </a:extLst>
          </p:cNvPr>
          <p:cNvSpPr/>
          <p:nvPr/>
        </p:nvSpPr>
        <p:spPr>
          <a:xfrm>
            <a:off x="659934" y="1735285"/>
            <a:ext cx="7341857" cy="3379126"/>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cv</a:t>
            </a:r>
          </a:p>
        </p:txBody>
      </p:sp>
      <p:pic>
        <p:nvPicPr>
          <p:cNvPr id="34" name="Picture 33">
            <a:extLst>
              <a:ext uri="{FF2B5EF4-FFF2-40B4-BE49-F238E27FC236}">
                <a16:creationId xmlns:a16="http://schemas.microsoft.com/office/drawing/2014/main" id="{12279A71-B708-44A1-A6D5-0E4D77A7C94B}"/>
              </a:ext>
            </a:extLst>
          </p:cNvPr>
          <p:cNvPicPr>
            <a:picLocks noChangeAspect="1"/>
          </p:cNvPicPr>
          <p:nvPr/>
        </p:nvPicPr>
        <p:blipFill rotWithShape="1">
          <a:blip r:embed="rId5"/>
          <a:srcRect t="30585"/>
          <a:stretch/>
        </p:blipFill>
        <p:spPr>
          <a:xfrm>
            <a:off x="775151" y="1852586"/>
            <a:ext cx="7080324" cy="3127022"/>
          </a:xfrm>
          <a:prstGeom prst="rect">
            <a:avLst/>
          </a:prstGeom>
        </p:spPr>
      </p:pic>
      <p:sp>
        <p:nvSpPr>
          <p:cNvPr id="35" name="Rectangle 34">
            <a:extLst>
              <a:ext uri="{FF2B5EF4-FFF2-40B4-BE49-F238E27FC236}">
                <a16:creationId xmlns:a16="http://schemas.microsoft.com/office/drawing/2014/main" id="{7BB0C6F9-6032-4DA2-B85C-7D3056AD1A74}"/>
              </a:ext>
            </a:extLst>
          </p:cNvPr>
          <p:cNvSpPr/>
          <p:nvPr/>
        </p:nvSpPr>
        <p:spPr>
          <a:xfrm>
            <a:off x="2715692" y="3957055"/>
            <a:ext cx="435389" cy="19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6F51914B-0DFF-4FF0-AAF5-366B67975812}"/>
              </a:ext>
            </a:extLst>
          </p:cNvPr>
          <p:cNvCxnSpPr>
            <a:cxnSpLocks/>
          </p:cNvCxnSpPr>
          <p:nvPr/>
        </p:nvCxnSpPr>
        <p:spPr>
          <a:xfrm>
            <a:off x="3900953" y="1560091"/>
            <a:ext cx="0" cy="2393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405CF1F-3BD2-4C64-92D8-E7D24EDB6E86}"/>
              </a:ext>
            </a:extLst>
          </p:cNvPr>
          <p:cNvSpPr/>
          <p:nvPr/>
        </p:nvSpPr>
        <p:spPr>
          <a:xfrm>
            <a:off x="3173027" y="3954056"/>
            <a:ext cx="1597981" cy="193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7B70DC6-1DE9-463F-B01D-D121A7506D22}"/>
              </a:ext>
            </a:extLst>
          </p:cNvPr>
          <p:cNvSpPr/>
          <p:nvPr/>
        </p:nvSpPr>
        <p:spPr>
          <a:xfrm>
            <a:off x="8649547" y="6245230"/>
            <a:ext cx="1522333" cy="261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BF69E932-8580-439B-8632-F933BD7A29D7}"/>
              </a:ext>
            </a:extLst>
          </p:cNvPr>
          <p:cNvCxnSpPr>
            <a:cxnSpLocks/>
          </p:cNvCxnSpPr>
          <p:nvPr/>
        </p:nvCxnSpPr>
        <p:spPr>
          <a:xfrm>
            <a:off x="4592548" y="6046043"/>
            <a:ext cx="3905468" cy="3033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4AE6ACF-17E1-422F-A77D-799C83CE440C}"/>
              </a:ext>
            </a:extLst>
          </p:cNvPr>
          <p:cNvSpPr/>
          <p:nvPr/>
        </p:nvSpPr>
        <p:spPr>
          <a:xfrm>
            <a:off x="2662251" y="4290092"/>
            <a:ext cx="435389" cy="19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5A0EC0A-D340-4F90-A3F4-99B6FE26F721}"/>
              </a:ext>
            </a:extLst>
          </p:cNvPr>
          <p:cNvSpPr/>
          <p:nvPr/>
        </p:nvSpPr>
        <p:spPr>
          <a:xfrm>
            <a:off x="2708184" y="4677977"/>
            <a:ext cx="327114" cy="19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9915DD80-B353-4B90-9413-6840605C3AF1}"/>
              </a:ext>
            </a:extLst>
          </p:cNvPr>
          <p:cNvSpPr>
            <a:spLocks noGrp="1"/>
          </p:cNvSpPr>
          <p:nvPr>
            <p:ph type="sldNum" sz="quarter" idx="12"/>
          </p:nvPr>
        </p:nvSpPr>
        <p:spPr/>
        <p:txBody>
          <a:bodyPr/>
          <a:lstStyle/>
          <a:p>
            <a:fld id="{6F0C9F74-ED7C-44EF-9CFC-67AAF3EFA2FB}" type="slidenum">
              <a:rPr lang="en-GB" smtClean="0"/>
              <a:t>18</a:t>
            </a:fld>
            <a:endParaRPr lang="en-GB"/>
          </a:p>
        </p:txBody>
      </p:sp>
    </p:spTree>
    <p:extLst>
      <p:ext uri="{BB962C8B-B14F-4D97-AF65-F5344CB8AC3E}">
        <p14:creationId xmlns:p14="http://schemas.microsoft.com/office/powerpoint/2010/main" val="2944167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2196" y="426295"/>
            <a:ext cx="9132888" cy="401638"/>
          </a:xfrm>
        </p:spPr>
        <p:txBody>
          <a:bodyPr/>
          <a:lstStyle/>
          <a:p>
            <a:pPr>
              <a:buClr>
                <a:srgbClr val="B8C617"/>
              </a:buClr>
            </a:pPr>
            <a:r>
              <a:rPr lang="en-US" sz="2800" b="1">
                <a:solidFill>
                  <a:srgbClr val="92D050"/>
                </a:solidFill>
                <a:latin typeface="+mn-lt"/>
              </a:rPr>
              <a:t>How To Add An Adjustment To The Relevant Week?</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572196" y="1131985"/>
            <a:ext cx="9522782" cy="584775"/>
          </a:xfrm>
          <a:prstGeom prst="rect">
            <a:avLst/>
          </a:prstGeom>
        </p:spPr>
        <p:txBody>
          <a:bodyPr wrap="square">
            <a:spAutoFit/>
          </a:bodyPr>
          <a:lstStyle/>
          <a:p>
            <a:r>
              <a:rPr lang="en-US" sz="1600"/>
              <a:t>When adding an adjustment for a historic week you must ensure you are on the week you need to pay and the week the payment was missing from.</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659934" y="2281806"/>
            <a:ext cx="5252594" cy="3392253"/>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6653541" y="2081260"/>
            <a:ext cx="2728818" cy="2308324"/>
          </a:xfrm>
          <a:prstGeom prst="rect">
            <a:avLst/>
          </a:prstGeom>
        </p:spPr>
        <p:txBody>
          <a:bodyPr wrap="square" lIns="91440" tIns="45720" rIns="91440" bIns="45720" anchor="t">
            <a:spAutoFit/>
          </a:bodyPr>
          <a:lstStyle/>
          <a:p>
            <a:pPr algn="ctr"/>
            <a:r>
              <a:rPr lang="en-US" sz="1600"/>
              <a:t>Adjustment week is the current week that you are payrolling.</a:t>
            </a:r>
          </a:p>
          <a:p>
            <a:pPr algn="ctr"/>
            <a:endParaRPr lang="en-US" sz="1600"/>
          </a:p>
          <a:p>
            <a:pPr algn="ctr"/>
            <a:r>
              <a:rPr lang="en-US" sz="1600"/>
              <a:t>Historic week is the week you need to pay the worker. </a:t>
            </a:r>
            <a:endParaRPr lang="en-US" sz="1600">
              <a:cs typeface="Calibri"/>
            </a:endParaRPr>
          </a:p>
          <a:p>
            <a:pPr algn="ctr"/>
            <a:endParaRPr lang="en-US" sz="1600"/>
          </a:p>
          <a:p>
            <a:pPr algn="ctr"/>
            <a:r>
              <a:rPr lang="en-US" sz="1600"/>
              <a:t>Click on the relevant week for the Historic Adjustment.</a:t>
            </a:r>
            <a:endParaRPr lang="en-US" sz="1600">
              <a:cs typeface="Calibri"/>
            </a:endParaRPr>
          </a:p>
        </p:txBody>
      </p:sp>
      <p:pic>
        <p:nvPicPr>
          <p:cNvPr id="6" name="Picture 5">
            <a:extLst>
              <a:ext uri="{FF2B5EF4-FFF2-40B4-BE49-F238E27FC236}">
                <a16:creationId xmlns:a16="http://schemas.microsoft.com/office/drawing/2014/main" id="{2B464C80-9539-4382-9F06-74F8D0031F71}"/>
              </a:ext>
            </a:extLst>
          </p:cNvPr>
          <p:cNvPicPr>
            <a:picLocks noChangeAspect="1"/>
          </p:cNvPicPr>
          <p:nvPr/>
        </p:nvPicPr>
        <p:blipFill rotWithShape="1">
          <a:blip r:embed="rId3"/>
          <a:srcRect t="12828"/>
          <a:stretch/>
        </p:blipFill>
        <p:spPr>
          <a:xfrm>
            <a:off x="781359" y="2407640"/>
            <a:ext cx="5005097" cy="3156254"/>
          </a:xfrm>
          <a:prstGeom prst="rect">
            <a:avLst/>
          </a:prstGeom>
        </p:spPr>
      </p:pic>
      <p:sp>
        <p:nvSpPr>
          <p:cNvPr id="12" name="Rectangle 11">
            <a:extLst>
              <a:ext uri="{FF2B5EF4-FFF2-40B4-BE49-F238E27FC236}">
                <a16:creationId xmlns:a16="http://schemas.microsoft.com/office/drawing/2014/main" id="{D232B25B-D1AA-4D30-BC30-FCAA07A8EBB3}"/>
              </a:ext>
            </a:extLst>
          </p:cNvPr>
          <p:cNvSpPr/>
          <p:nvPr/>
        </p:nvSpPr>
        <p:spPr>
          <a:xfrm>
            <a:off x="2041863" y="2663301"/>
            <a:ext cx="405511" cy="88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70D095F-3C30-481B-B74C-007E080F8930}"/>
              </a:ext>
            </a:extLst>
          </p:cNvPr>
          <p:cNvSpPr/>
          <p:nvPr/>
        </p:nvSpPr>
        <p:spPr>
          <a:xfrm>
            <a:off x="3258105" y="2624901"/>
            <a:ext cx="1154098" cy="233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flipV="1">
            <a:off x="3863877" y="2873188"/>
            <a:ext cx="2847641" cy="3622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4412203" y="2627791"/>
            <a:ext cx="550415" cy="2308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5131239" y="2518857"/>
            <a:ext cx="169457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A436F60-B6C8-4419-9486-888B1466DA0E}"/>
              </a:ext>
            </a:extLst>
          </p:cNvPr>
          <p:cNvSpPr>
            <a:spLocks noGrp="1"/>
          </p:cNvSpPr>
          <p:nvPr>
            <p:ph type="sldNum" sz="quarter" idx="12"/>
          </p:nvPr>
        </p:nvSpPr>
        <p:spPr/>
        <p:txBody>
          <a:bodyPr/>
          <a:lstStyle/>
          <a:p>
            <a:fld id="{6F0C9F74-ED7C-44EF-9CFC-67AAF3EFA2FB}" type="slidenum">
              <a:rPr lang="en-GB" smtClean="0"/>
              <a:t>19</a:t>
            </a:fld>
            <a:endParaRPr lang="en-GB"/>
          </a:p>
        </p:txBody>
      </p:sp>
    </p:spTree>
    <p:extLst>
      <p:ext uri="{BB962C8B-B14F-4D97-AF65-F5344CB8AC3E}">
        <p14:creationId xmlns:p14="http://schemas.microsoft.com/office/powerpoint/2010/main" val="187525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434905" y="2382365"/>
            <a:ext cx="6172200" cy="1569660"/>
          </a:xfrm>
          <a:prstGeom prst="rect">
            <a:avLst/>
          </a:prstGeom>
          <a:noFill/>
        </p:spPr>
        <p:txBody>
          <a:bodyPr wrap="square">
            <a:spAutoFit/>
          </a:bodyPr>
          <a:lstStyle/>
          <a:p>
            <a:r>
              <a:rPr lang="en-US" sz="4800" b="1"/>
              <a:t>WEEKLY GUARANTEES</a:t>
            </a:r>
          </a:p>
          <a:p>
            <a:endParaRPr lang="en-GB" sz="4800"/>
          </a:p>
        </p:txBody>
      </p:sp>
      <p:sp>
        <p:nvSpPr>
          <p:cNvPr id="5" name="Slide Number Placeholder 4">
            <a:extLst>
              <a:ext uri="{FF2B5EF4-FFF2-40B4-BE49-F238E27FC236}">
                <a16:creationId xmlns:a16="http://schemas.microsoft.com/office/drawing/2014/main" id="{15A248DF-4B93-419A-BEF3-CF2688CB9CA8}"/>
              </a:ext>
            </a:extLst>
          </p:cNvPr>
          <p:cNvSpPr>
            <a:spLocks noGrp="1"/>
          </p:cNvSpPr>
          <p:nvPr>
            <p:ph type="sldNum" sz="quarter" idx="12"/>
          </p:nvPr>
        </p:nvSpPr>
        <p:spPr/>
        <p:txBody>
          <a:bodyPr/>
          <a:lstStyle/>
          <a:p>
            <a:fld id="{6F0C9F74-ED7C-44EF-9CFC-67AAF3EFA2FB}" type="slidenum">
              <a:rPr lang="en-GB" smtClean="0"/>
              <a:t>2</a:t>
            </a:fld>
            <a:endParaRPr lang="en-GB"/>
          </a:p>
        </p:txBody>
      </p:sp>
    </p:spTree>
    <p:extLst>
      <p:ext uri="{BB962C8B-B14F-4D97-AF65-F5344CB8AC3E}">
        <p14:creationId xmlns:p14="http://schemas.microsoft.com/office/powerpoint/2010/main" val="321920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CDB69E1-ECEF-40AE-9693-996A35081C03}"/>
              </a:ext>
            </a:extLst>
          </p:cNvPr>
          <p:cNvSpPr/>
          <p:nvPr/>
        </p:nvSpPr>
        <p:spPr>
          <a:xfrm>
            <a:off x="7252299" y="3326967"/>
            <a:ext cx="1417314" cy="1392821"/>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2196" y="294900"/>
            <a:ext cx="9131300" cy="403225"/>
          </a:xfrm>
        </p:spPr>
        <p:txBody>
          <a:bodyPr/>
          <a:lstStyle/>
          <a:p>
            <a:pPr>
              <a:buClr>
                <a:srgbClr val="B8C617"/>
              </a:buClr>
            </a:pPr>
            <a:r>
              <a:rPr lang="en-US" sz="2800" b="1">
                <a:solidFill>
                  <a:srgbClr val="92D050"/>
                </a:solidFill>
                <a:latin typeface="+mn-lt"/>
              </a:rPr>
              <a:t>How To Add In The Charge And Pay Rate Difference?</a:t>
            </a:r>
          </a:p>
        </p:txBody>
      </p:sp>
      <p:sp>
        <p:nvSpPr>
          <p:cNvPr id="25" name="Rectangle 24">
            <a:extLst>
              <a:ext uri="{FF2B5EF4-FFF2-40B4-BE49-F238E27FC236}">
                <a16:creationId xmlns:a16="http://schemas.microsoft.com/office/drawing/2014/main" id="{3F86E64E-C0D4-4B53-96CE-389384200246}"/>
              </a:ext>
            </a:extLst>
          </p:cNvPr>
          <p:cNvSpPr/>
          <p:nvPr/>
        </p:nvSpPr>
        <p:spPr>
          <a:xfrm>
            <a:off x="572196" y="1183940"/>
            <a:ext cx="9522782" cy="830997"/>
          </a:xfrm>
          <a:prstGeom prst="rect">
            <a:avLst/>
          </a:prstGeom>
        </p:spPr>
        <p:txBody>
          <a:bodyPr wrap="square">
            <a:spAutoFit/>
          </a:bodyPr>
          <a:lstStyle/>
          <a:p>
            <a:r>
              <a:rPr lang="en-US" sz="1600"/>
              <a:t>Next, we need to add the rate band which will bring up charge rate and the pay rate for processing the hours. </a:t>
            </a:r>
          </a:p>
          <a:p>
            <a:r>
              <a:rPr lang="en-US" sz="1600" b="1"/>
              <a:t>You must ensure a charge rate is processed and not just a pay only.</a:t>
            </a:r>
            <a:endParaRPr lang="en-US" sz="1600"/>
          </a:p>
          <a:p>
            <a:endParaRPr lang="en-US" sz="1600"/>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725930" y="2369325"/>
            <a:ext cx="5252594" cy="3317271"/>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6475331" y="1756311"/>
            <a:ext cx="3175703" cy="1815882"/>
          </a:xfrm>
          <a:prstGeom prst="rect">
            <a:avLst/>
          </a:prstGeom>
        </p:spPr>
        <p:txBody>
          <a:bodyPr wrap="square" lIns="91440" tIns="45720" rIns="91440" bIns="45720" anchor="t">
            <a:spAutoFit/>
          </a:bodyPr>
          <a:lstStyle/>
          <a:p>
            <a:pPr algn="ctr"/>
            <a:r>
              <a:rPr lang="en-US" sz="1600"/>
              <a:t>Now add the difference of the charge rate and the pay rate. You can work this out by the difference between the </a:t>
            </a:r>
            <a:r>
              <a:rPr lang="en-US" sz="1600" b="1"/>
              <a:t>New Pay Rate</a:t>
            </a:r>
            <a:r>
              <a:rPr lang="en-US" sz="1600"/>
              <a:t> and </a:t>
            </a:r>
            <a:r>
              <a:rPr lang="en-US" sz="1600" b="1"/>
              <a:t>Old Pay Rate</a:t>
            </a:r>
            <a:r>
              <a:rPr lang="en-US" sz="1600"/>
              <a:t>. Then do the same with the charge rate.</a:t>
            </a:r>
          </a:p>
          <a:p>
            <a:pPr algn="ctr"/>
            <a:endParaRPr lang="en-US" sz="1600"/>
          </a:p>
        </p:txBody>
      </p:sp>
      <p:pic>
        <p:nvPicPr>
          <p:cNvPr id="2" name="Picture 1">
            <a:extLst>
              <a:ext uri="{FF2B5EF4-FFF2-40B4-BE49-F238E27FC236}">
                <a16:creationId xmlns:a16="http://schemas.microsoft.com/office/drawing/2014/main" id="{5CAC96C1-AF90-4730-B182-7CC8FAF17AF6}"/>
              </a:ext>
            </a:extLst>
          </p:cNvPr>
          <p:cNvPicPr>
            <a:picLocks noChangeAspect="1"/>
          </p:cNvPicPr>
          <p:nvPr/>
        </p:nvPicPr>
        <p:blipFill rotWithShape="1">
          <a:blip r:embed="rId3"/>
          <a:srcRect t="14241"/>
          <a:stretch/>
        </p:blipFill>
        <p:spPr>
          <a:xfrm>
            <a:off x="867739" y="2500752"/>
            <a:ext cx="4986498" cy="3074425"/>
          </a:xfrm>
          <a:prstGeom prst="rect">
            <a:avLst/>
          </a:prstGeom>
        </p:spPr>
      </p:pic>
      <p:sp>
        <p:nvSpPr>
          <p:cNvPr id="12" name="Rectangle 11">
            <a:extLst>
              <a:ext uri="{FF2B5EF4-FFF2-40B4-BE49-F238E27FC236}">
                <a16:creationId xmlns:a16="http://schemas.microsoft.com/office/drawing/2014/main" id="{D232B25B-D1AA-4D30-BC30-FCAA07A8EBB3}"/>
              </a:ext>
            </a:extLst>
          </p:cNvPr>
          <p:cNvSpPr/>
          <p:nvPr/>
        </p:nvSpPr>
        <p:spPr>
          <a:xfrm>
            <a:off x="1961968" y="2787588"/>
            <a:ext cx="540058" cy="124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a:off x="1571348" y="1713278"/>
            <a:ext cx="1224444" cy="20952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944336" y="3693109"/>
            <a:ext cx="627012" cy="26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AEB43FA-ECC9-4C0B-B911-A13FDAAB7CE2}"/>
              </a:ext>
            </a:extLst>
          </p:cNvPr>
          <p:cNvSpPr/>
          <p:nvPr/>
        </p:nvSpPr>
        <p:spPr>
          <a:xfrm>
            <a:off x="2624789" y="4785929"/>
            <a:ext cx="5252594" cy="1694769"/>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A756D23F-093E-4CD3-9D80-08241CB53F7B}"/>
              </a:ext>
            </a:extLst>
          </p:cNvPr>
          <p:cNvPicPr>
            <a:picLocks noChangeAspect="1"/>
          </p:cNvPicPr>
          <p:nvPr/>
        </p:nvPicPr>
        <p:blipFill>
          <a:blip r:embed="rId4"/>
          <a:stretch>
            <a:fillRect/>
          </a:stretch>
        </p:blipFill>
        <p:spPr>
          <a:xfrm>
            <a:off x="2734322" y="4918210"/>
            <a:ext cx="5018774" cy="1441683"/>
          </a:xfrm>
          <a:prstGeom prst="rect">
            <a:avLst/>
          </a:prstGeom>
        </p:spPr>
      </p:pic>
      <p:sp>
        <p:nvSpPr>
          <p:cNvPr id="8" name="Rectangle 7">
            <a:extLst>
              <a:ext uri="{FF2B5EF4-FFF2-40B4-BE49-F238E27FC236}">
                <a16:creationId xmlns:a16="http://schemas.microsoft.com/office/drawing/2014/main" id="{070D095F-3C30-481B-B74C-007E080F8930}"/>
              </a:ext>
            </a:extLst>
          </p:cNvPr>
          <p:cNvSpPr/>
          <p:nvPr/>
        </p:nvSpPr>
        <p:spPr>
          <a:xfrm>
            <a:off x="2759475" y="5655051"/>
            <a:ext cx="702816" cy="210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51AAC5B-09B7-41F1-A719-0FAB0D1D68D1}"/>
              </a:ext>
            </a:extLst>
          </p:cNvPr>
          <p:cNvSpPr/>
          <p:nvPr/>
        </p:nvSpPr>
        <p:spPr>
          <a:xfrm>
            <a:off x="2759475" y="5860913"/>
            <a:ext cx="702816" cy="22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3533313" y="3114729"/>
            <a:ext cx="3534451" cy="26735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B6163E5-5BED-4199-97A8-789B7415C89D}"/>
              </a:ext>
            </a:extLst>
          </p:cNvPr>
          <p:cNvPicPr>
            <a:picLocks noChangeAspect="1"/>
          </p:cNvPicPr>
          <p:nvPr/>
        </p:nvPicPr>
        <p:blipFill rotWithShape="1">
          <a:blip r:embed="rId5"/>
          <a:srcRect l="2381" t="29429" r="83979" b="47990"/>
          <a:stretch/>
        </p:blipFill>
        <p:spPr>
          <a:xfrm>
            <a:off x="7354028" y="3405802"/>
            <a:ext cx="1213856" cy="1235150"/>
          </a:xfrm>
          <a:prstGeom prst="rect">
            <a:avLst/>
          </a:prstGeom>
        </p:spPr>
      </p:pic>
      <p:cxnSp>
        <p:nvCxnSpPr>
          <p:cNvPr id="27" name="Straight Arrow Connector 26">
            <a:extLst>
              <a:ext uri="{FF2B5EF4-FFF2-40B4-BE49-F238E27FC236}">
                <a16:creationId xmlns:a16="http://schemas.microsoft.com/office/drawing/2014/main" id="{2C9953A3-E08F-45BC-A61B-02C8275055B9}"/>
              </a:ext>
            </a:extLst>
          </p:cNvPr>
          <p:cNvCxnSpPr>
            <a:cxnSpLocks/>
          </p:cNvCxnSpPr>
          <p:nvPr/>
        </p:nvCxnSpPr>
        <p:spPr>
          <a:xfrm>
            <a:off x="7061937" y="3114729"/>
            <a:ext cx="754265" cy="1167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70105E4-B030-4201-BD37-7B8D72A1B046}"/>
              </a:ext>
            </a:extLst>
          </p:cNvPr>
          <p:cNvSpPr>
            <a:spLocks noGrp="1"/>
          </p:cNvSpPr>
          <p:nvPr>
            <p:ph type="sldNum" sz="quarter" idx="12"/>
          </p:nvPr>
        </p:nvSpPr>
        <p:spPr/>
        <p:txBody>
          <a:bodyPr/>
          <a:lstStyle/>
          <a:p>
            <a:fld id="{6F0C9F74-ED7C-44EF-9CFC-67AAF3EFA2FB}" type="slidenum">
              <a:rPr lang="en-GB" smtClean="0"/>
              <a:t>20</a:t>
            </a:fld>
            <a:endParaRPr lang="en-GB"/>
          </a:p>
        </p:txBody>
      </p:sp>
    </p:spTree>
    <p:extLst>
      <p:ext uri="{BB962C8B-B14F-4D97-AF65-F5344CB8AC3E}">
        <p14:creationId xmlns:p14="http://schemas.microsoft.com/office/powerpoint/2010/main" val="158576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03339" y="438498"/>
            <a:ext cx="9131300" cy="403225"/>
          </a:xfrm>
        </p:spPr>
        <p:txBody>
          <a:bodyPr/>
          <a:lstStyle/>
          <a:p>
            <a:pPr>
              <a:buClr>
                <a:srgbClr val="B8C617"/>
              </a:buClr>
            </a:pPr>
            <a:r>
              <a:rPr lang="en-US" sz="2800" b="1">
                <a:solidFill>
                  <a:srgbClr val="92D050"/>
                </a:solidFill>
                <a:latin typeface="+mn-lt"/>
              </a:rPr>
              <a:t>How To Add In The Hours?</a:t>
            </a:r>
          </a:p>
        </p:txBody>
      </p:sp>
      <p:sp>
        <p:nvSpPr>
          <p:cNvPr id="25" name="Rectangle 24">
            <a:extLst>
              <a:ext uri="{FF2B5EF4-FFF2-40B4-BE49-F238E27FC236}">
                <a16:creationId xmlns:a16="http://schemas.microsoft.com/office/drawing/2014/main" id="{3F86E64E-C0D4-4B53-96CE-389384200246}"/>
              </a:ext>
            </a:extLst>
          </p:cNvPr>
          <p:cNvSpPr/>
          <p:nvPr/>
        </p:nvSpPr>
        <p:spPr>
          <a:xfrm>
            <a:off x="572196" y="1183940"/>
            <a:ext cx="9522782" cy="584775"/>
          </a:xfrm>
          <a:prstGeom prst="rect">
            <a:avLst/>
          </a:prstGeom>
        </p:spPr>
        <p:txBody>
          <a:bodyPr wrap="square" lIns="91440" tIns="45720" rIns="91440" bIns="45720" anchor="t">
            <a:spAutoFit/>
          </a:bodyPr>
          <a:lstStyle/>
          <a:p>
            <a:r>
              <a:rPr lang="en-US" sz="1600"/>
              <a:t>Now we have added the charge and pay rate difference, we now need to add the hours in the correct day of which the hours need to be the same as the hours for the week you are adjusting.</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2107982" y="2508308"/>
            <a:ext cx="6334682" cy="3444618"/>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D05E38E-8CD3-4D47-8F39-99DDFBFCCB61}"/>
              </a:ext>
            </a:extLst>
          </p:cNvPr>
          <p:cNvPicPr>
            <a:picLocks noChangeAspect="1"/>
          </p:cNvPicPr>
          <p:nvPr/>
        </p:nvPicPr>
        <p:blipFill rotWithShape="1">
          <a:blip r:embed="rId3"/>
          <a:srcRect l="13136" t="11815"/>
          <a:stretch/>
        </p:blipFill>
        <p:spPr>
          <a:xfrm>
            <a:off x="2203173" y="2650921"/>
            <a:ext cx="6144300" cy="3190423"/>
          </a:xfrm>
          <a:prstGeom prst="rect">
            <a:avLst/>
          </a:prstGeom>
        </p:spPr>
      </p:pic>
      <p:sp>
        <p:nvSpPr>
          <p:cNvPr id="11" name="Rectangle 10">
            <a:extLst>
              <a:ext uri="{FF2B5EF4-FFF2-40B4-BE49-F238E27FC236}">
                <a16:creationId xmlns:a16="http://schemas.microsoft.com/office/drawing/2014/main" id="{04187DF5-8E24-4922-896F-F019D54A76A8}"/>
              </a:ext>
            </a:extLst>
          </p:cNvPr>
          <p:cNvSpPr/>
          <p:nvPr/>
        </p:nvSpPr>
        <p:spPr>
          <a:xfrm>
            <a:off x="2293132" y="3762224"/>
            <a:ext cx="1043391" cy="356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5A5F814-846B-486A-B364-C154254B32E9}"/>
              </a:ext>
            </a:extLst>
          </p:cNvPr>
          <p:cNvSpPr/>
          <p:nvPr/>
        </p:nvSpPr>
        <p:spPr>
          <a:xfrm>
            <a:off x="3822209" y="3773314"/>
            <a:ext cx="390616" cy="356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25B3F1F-8C99-4E15-BCCB-261AC96BD2CA}"/>
              </a:ext>
            </a:extLst>
          </p:cNvPr>
          <p:cNvSpPr/>
          <p:nvPr/>
        </p:nvSpPr>
        <p:spPr>
          <a:xfrm>
            <a:off x="4349053" y="3773313"/>
            <a:ext cx="390616" cy="356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B589DA14-8C8E-4E90-88F0-C159DC92FE1E}"/>
              </a:ext>
            </a:extLst>
          </p:cNvPr>
          <p:cNvCxnSpPr>
            <a:cxnSpLocks/>
          </p:cNvCxnSpPr>
          <p:nvPr/>
        </p:nvCxnSpPr>
        <p:spPr>
          <a:xfrm flipH="1">
            <a:off x="2645546" y="1765906"/>
            <a:ext cx="878889" cy="19602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0D57DE4-81A6-489C-9348-1E6319DB0A52}"/>
              </a:ext>
            </a:extLst>
          </p:cNvPr>
          <p:cNvSpPr/>
          <p:nvPr/>
        </p:nvSpPr>
        <p:spPr>
          <a:xfrm>
            <a:off x="3746377" y="2938509"/>
            <a:ext cx="466448" cy="11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a:off x="3524435" y="1768715"/>
            <a:ext cx="713336" cy="19488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A19C7E0-62AD-4C25-BB79-1E42955956FD}"/>
              </a:ext>
            </a:extLst>
          </p:cNvPr>
          <p:cNvSpPr>
            <a:spLocks noGrp="1"/>
          </p:cNvSpPr>
          <p:nvPr>
            <p:ph type="sldNum" sz="quarter" idx="12"/>
          </p:nvPr>
        </p:nvSpPr>
        <p:spPr/>
        <p:txBody>
          <a:bodyPr/>
          <a:lstStyle/>
          <a:p>
            <a:fld id="{6F0C9F74-ED7C-44EF-9CFC-67AAF3EFA2FB}" type="slidenum">
              <a:rPr lang="en-GB" smtClean="0"/>
              <a:t>21</a:t>
            </a:fld>
            <a:endParaRPr lang="en-GB"/>
          </a:p>
        </p:txBody>
      </p:sp>
    </p:spTree>
    <p:extLst>
      <p:ext uri="{BB962C8B-B14F-4D97-AF65-F5344CB8AC3E}">
        <p14:creationId xmlns:p14="http://schemas.microsoft.com/office/powerpoint/2010/main" val="23282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48111" y="442743"/>
            <a:ext cx="9131300" cy="401638"/>
          </a:xfrm>
        </p:spPr>
        <p:txBody>
          <a:bodyPr/>
          <a:lstStyle/>
          <a:p>
            <a:pPr>
              <a:buClr>
                <a:srgbClr val="B8C617"/>
              </a:buClr>
            </a:pPr>
            <a:r>
              <a:rPr lang="en-US" sz="2800" b="1">
                <a:solidFill>
                  <a:srgbClr val="92D050"/>
                </a:solidFill>
                <a:latin typeface="Calibri"/>
                <a:cs typeface="Calibri"/>
              </a:rPr>
              <a:t>How To Add In Standard Rate Information?</a:t>
            </a:r>
          </a:p>
        </p:txBody>
      </p:sp>
      <p:sp>
        <p:nvSpPr>
          <p:cNvPr id="25" name="Rectangle 24">
            <a:extLst>
              <a:ext uri="{FF2B5EF4-FFF2-40B4-BE49-F238E27FC236}">
                <a16:creationId xmlns:a16="http://schemas.microsoft.com/office/drawing/2014/main" id="{3F86E64E-C0D4-4B53-96CE-389384200246}"/>
              </a:ext>
            </a:extLst>
          </p:cNvPr>
          <p:cNvSpPr/>
          <p:nvPr/>
        </p:nvSpPr>
        <p:spPr>
          <a:xfrm>
            <a:off x="548111" y="1013186"/>
            <a:ext cx="10248520" cy="584775"/>
          </a:xfrm>
          <a:prstGeom prst="rect">
            <a:avLst/>
          </a:prstGeom>
        </p:spPr>
        <p:txBody>
          <a:bodyPr wrap="square" lIns="91440" tIns="45720" rIns="91440" bIns="45720" anchor="t">
            <a:spAutoFit/>
          </a:bodyPr>
          <a:lstStyle/>
          <a:p>
            <a:r>
              <a:rPr lang="en-US" sz="1600"/>
              <a:t>Once with have opened the edit adjustment section, you need to select either Missed pay (basic), Missed pay (overtime),</a:t>
            </a:r>
          </a:p>
          <a:p>
            <a:r>
              <a:rPr lang="en-US" sz="1600"/>
              <a:t>Adjustment rate or Adjustment Rate Overtime </a:t>
            </a:r>
            <a:r>
              <a:rPr lang="en-US" sz="1600" b="1"/>
              <a:t>ONLY.</a:t>
            </a:r>
            <a:r>
              <a:rPr lang="en-US" sz="1600"/>
              <a:t> </a:t>
            </a:r>
            <a:endParaRPr lang="en-US" sz="1600">
              <a:cs typeface="Calibri"/>
            </a:endParaRP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665407" y="2827090"/>
            <a:ext cx="5252594" cy="2970684"/>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6681397" y="5381672"/>
            <a:ext cx="2752243" cy="584775"/>
          </a:xfrm>
          <a:prstGeom prst="rect">
            <a:avLst/>
          </a:prstGeom>
        </p:spPr>
        <p:txBody>
          <a:bodyPr wrap="square">
            <a:spAutoFit/>
          </a:bodyPr>
          <a:lstStyle/>
          <a:p>
            <a:pPr algn="ctr"/>
            <a:r>
              <a:rPr lang="en-US" sz="1600"/>
              <a:t>Next click on the reason and</a:t>
            </a:r>
          </a:p>
          <a:p>
            <a:pPr algn="ctr"/>
            <a:endParaRPr lang="en-US" sz="1600"/>
          </a:p>
        </p:txBody>
      </p:sp>
      <p:pic>
        <p:nvPicPr>
          <p:cNvPr id="2" name="Picture 1">
            <a:extLst>
              <a:ext uri="{FF2B5EF4-FFF2-40B4-BE49-F238E27FC236}">
                <a16:creationId xmlns:a16="http://schemas.microsoft.com/office/drawing/2014/main" id="{7F91F332-4C04-46E4-BC6C-BB37562EC77A}"/>
              </a:ext>
            </a:extLst>
          </p:cNvPr>
          <p:cNvPicPr>
            <a:picLocks noChangeAspect="1"/>
          </p:cNvPicPr>
          <p:nvPr/>
        </p:nvPicPr>
        <p:blipFill rotWithShape="1">
          <a:blip r:embed="rId3"/>
          <a:srcRect l="60364" t="27270" r="12177" b="11246"/>
          <a:stretch/>
        </p:blipFill>
        <p:spPr>
          <a:xfrm>
            <a:off x="807946" y="2952924"/>
            <a:ext cx="4976186" cy="2721135"/>
          </a:xfrm>
          <a:prstGeom prst="rect">
            <a:avLst/>
          </a:prstGeom>
        </p:spPr>
      </p:pic>
      <p:sp>
        <p:nvSpPr>
          <p:cNvPr id="31" name="Rectangle 30">
            <a:extLst>
              <a:ext uri="{FF2B5EF4-FFF2-40B4-BE49-F238E27FC236}">
                <a16:creationId xmlns:a16="http://schemas.microsoft.com/office/drawing/2014/main" id="{A7FC6D3E-4724-42CD-9ED0-9FF7C0D5F797}"/>
              </a:ext>
            </a:extLst>
          </p:cNvPr>
          <p:cNvSpPr/>
          <p:nvPr/>
        </p:nvSpPr>
        <p:spPr>
          <a:xfrm>
            <a:off x="2666483" y="3950563"/>
            <a:ext cx="1506022" cy="270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95F939FB-C87D-47F9-9AE8-F9306DE11B39}"/>
              </a:ext>
            </a:extLst>
          </p:cNvPr>
          <p:cNvCxnSpPr>
            <a:cxnSpLocks/>
          </p:cNvCxnSpPr>
          <p:nvPr/>
        </p:nvCxnSpPr>
        <p:spPr>
          <a:xfrm flipH="1">
            <a:off x="4173098" y="3311371"/>
            <a:ext cx="2268179" cy="7942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F4B4740-65FB-46F4-9A74-50DBB3F5ABC2}"/>
              </a:ext>
            </a:extLst>
          </p:cNvPr>
          <p:cNvSpPr/>
          <p:nvPr/>
        </p:nvSpPr>
        <p:spPr>
          <a:xfrm>
            <a:off x="6764784" y="3311371"/>
            <a:ext cx="2539180" cy="1819730"/>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69994953-63F9-4E6B-99EB-AA1AF1E69226}"/>
              </a:ext>
            </a:extLst>
          </p:cNvPr>
          <p:cNvPicPr>
            <a:picLocks noChangeAspect="1"/>
          </p:cNvPicPr>
          <p:nvPr/>
        </p:nvPicPr>
        <p:blipFill>
          <a:blip r:embed="rId4"/>
          <a:stretch>
            <a:fillRect/>
          </a:stretch>
        </p:blipFill>
        <p:spPr>
          <a:xfrm>
            <a:off x="7789773" y="5675843"/>
            <a:ext cx="434378" cy="243861"/>
          </a:xfrm>
          <a:prstGeom prst="rect">
            <a:avLst/>
          </a:prstGeom>
        </p:spPr>
      </p:pic>
      <p:pic>
        <p:nvPicPr>
          <p:cNvPr id="4" name="Picture 3">
            <a:extLst>
              <a:ext uri="{FF2B5EF4-FFF2-40B4-BE49-F238E27FC236}">
                <a16:creationId xmlns:a16="http://schemas.microsoft.com/office/drawing/2014/main" id="{385E259F-8C44-4C49-9046-AA3EBBDBD7D4}"/>
              </a:ext>
            </a:extLst>
          </p:cNvPr>
          <p:cNvPicPr>
            <a:picLocks noChangeAspect="1"/>
          </p:cNvPicPr>
          <p:nvPr/>
        </p:nvPicPr>
        <p:blipFill>
          <a:blip r:embed="rId5"/>
          <a:stretch>
            <a:fillRect/>
          </a:stretch>
        </p:blipFill>
        <p:spPr>
          <a:xfrm>
            <a:off x="6860792" y="3400422"/>
            <a:ext cx="2347163" cy="1623201"/>
          </a:xfrm>
          <a:prstGeom prst="rect">
            <a:avLst/>
          </a:prstGeom>
        </p:spPr>
      </p:pic>
      <p:cxnSp>
        <p:nvCxnSpPr>
          <p:cNvPr id="23" name="Straight Arrow Connector 22">
            <a:extLst>
              <a:ext uri="{FF2B5EF4-FFF2-40B4-BE49-F238E27FC236}">
                <a16:creationId xmlns:a16="http://schemas.microsoft.com/office/drawing/2014/main" id="{CDF90629-9CF4-4E53-A481-E0E39FDEF2CE}"/>
              </a:ext>
            </a:extLst>
          </p:cNvPr>
          <p:cNvCxnSpPr>
            <a:cxnSpLocks/>
          </p:cNvCxnSpPr>
          <p:nvPr/>
        </p:nvCxnSpPr>
        <p:spPr>
          <a:xfrm flipV="1">
            <a:off x="7923650" y="5023623"/>
            <a:ext cx="811021" cy="3685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607A954-AFFC-4FAF-A570-0E8E639702E2}"/>
              </a:ext>
            </a:extLst>
          </p:cNvPr>
          <p:cNvSpPr/>
          <p:nvPr/>
        </p:nvSpPr>
        <p:spPr>
          <a:xfrm>
            <a:off x="8620069" y="4668777"/>
            <a:ext cx="523784" cy="270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163994C-2840-461E-80DD-8944B44D052E}"/>
              </a:ext>
            </a:extLst>
          </p:cNvPr>
          <p:cNvSpPr/>
          <p:nvPr/>
        </p:nvSpPr>
        <p:spPr>
          <a:xfrm>
            <a:off x="5335479" y="5238381"/>
            <a:ext cx="259999" cy="153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DD83888-33F4-4CED-ABED-749D7DF3038A}"/>
              </a:ext>
            </a:extLst>
          </p:cNvPr>
          <p:cNvSpPr/>
          <p:nvPr/>
        </p:nvSpPr>
        <p:spPr>
          <a:xfrm>
            <a:off x="6230857" y="2090102"/>
            <a:ext cx="3417396" cy="1077218"/>
          </a:xfrm>
          <a:prstGeom prst="rect">
            <a:avLst/>
          </a:prstGeom>
        </p:spPr>
        <p:txBody>
          <a:bodyPr wrap="square" lIns="91440" tIns="45720" rIns="91440" bIns="45720" anchor="t">
            <a:spAutoFit/>
          </a:bodyPr>
          <a:lstStyle/>
          <a:p>
            <a:pPr algn="ctr"/>
            <a:r>
              <a:rPr lang="en-US" sz="1600"/>
              <a:t>Next click on </a:t>
            </a:r>
            <a:r>
              <a:rPr lang="en-US" sz="1600" b="1"/>
              <a:t>Adjusted Rate </a:t>
            </a:r>
            <a:r>
              <a:rPr lang="en-US" sz="1600"/>
              <a:t>or if overtime adjustment click </a:t>
            </a:r>
            <a:r>
              <a:rPr lang="en-US" sz="1600" b="1"/>
              <a:t>Adjusted Rate</a:t>
            </a:r>
            <a:r>
              <a:rPr lang="en-US" sz="1600"/>
              <a:t> </a:t>
            </a:r>
            <a:r>
              <a:rPr lang="en-US" sz="1600" b="1"/>
              <a:t>OT.</a:t>
            </a:r>
          </a:p>
          <a:p>
            <a:pPr algn="ctr"/>
            <a:r>
              <a:rPr lang="en-US" sz="1600"/>
              <a:t> This will be on your drop down.</a:t>
            </a:r>
            <a:endParaRPr lang="en-US" sz="1600">
              <a:cs typeface="Calibri"/>
            </a:endParaRPr>
          </a:p>
        </p:txBody>
      </p:sp>
      <p:sp>
        <p:nvSpPr>
          <p:cNvPr id="3" name="Rectangle 2">
            <a:extLst>
              <a:ext uri="{FF2B5EF4-FFF2-40B4-BE49-F238E27FC236}">
                <a16:creationId xmlns:a16="http://schemas.microsoft.com/office/drawing/2014/main" id="{132280D1-105E-413E-A3F4-9F768F13E9F3}"/>
              </a:ext>
            </a:extLst>
          </p:cNvPr>
          <p:cNvSpPr/>
          <p:nvPr/>
        </p:nvSpPr>
        <p:spPr>
          <a:xfrm>
            <a:off x="2325950" y="3167320"/>
            <a:ext cx="340533" cy="144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7A6364A2-0ACF-462B-AA01-8C3EE237D631}"/>
              </a:ext>
            </a:extLst>
          </p:cNvPr>
          <p:cNvSpPr>
            <a:spLocks noGrp="1"/>
          </p:cNvSpPr>
          <p:nvPr>
            <p:ph type="sldNum" sz="quarter" idx="12"/>
          </p:nvPr>
        </p:nvSpPr>
        <p:spPr/>
        <p:txBody>
          <a:bodyPr/>
          <a:lstStyle/>
          <a:p>
            <a:fld id="{6F0C9F74-ED7C-44EF-9CFC-67AAF3EFA2FB}" type="slidenum">
              <a:rPr lang="en-GB" smtClean="0"/>
              <a:t>22</a:t>
            </a:fld>
            <a:endParaRPr lang="en-GB"/>
          </a:p>
        </p:txBody>
      </p:sp>
    </p:spTree>
    <p:extLst>
      <p:ext uri="{BB962C8B-B14F-4D97-AF65-F5344CB8AC3E}">
        <p14:creationId xmlns:p14="http://schemas.microsoft.com/office/powerpoint/2010/main" val="1779357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80871" y="380986"/>
            <a:ext cx="9131300" cy="403225"/>
          </a:xfrm>
        </p:spPr>
        <p:txBody>
          <a:bodyPr/>
          <a:lstStyle/>
          <a:p>
            <a:pPr>
              <a:buClr>
                <a:srgbClr val="B8C617"/>
              </a:buClr>
            </a:pPr>
            <a:r>
              <a:rPr lang="en-US" sz="2800" b="1">
                <a:solidFill>
                  <a:srgbClr val="92D050"/>
                </a:solidFill>
                <a:latin typeface="Calibri"/>
                <a:cs typeface="Calibri"/>
              </a:rPr>
              <a:t>How To Check Before Saving?</a:t>
            </a:r>
          </a:p>
        </p:txBody>
      </p:sp>
      <p:sp>
        <p:nvSpPr>
          <p:cNvPr id="25" name="Rectangle 24">
            <a:extLst>
              <a:ext uri="{FF2B5EF4-FFF2-40B4-BE49-F238E27FC236}">
                <a16:creationId xmlns:a16="http://schemas.microsoft.com/office/drawing/2014/main" id="{3F86E64E-C0D4-4B53-96CE-389384200246}"/>
              </a:ext>
            </a:extLst>
          </p:cNvPr>
          <p:cNvSpPr/>
          <p:nvPr/>
        </p:nvSpPr>
        <p:spPr>
          <a:xfrm>
            <a:off x="572196" y="1080031"/>
            <a:ext cx="9522782" cy="584775"/>
          </a:xfrm>
          <a:prstGeom prst="rect">
            <a:avLst/>
          </a:prstGeom>
        </p:spPr>
        <p:txBody>
          <a:bodyPr wrap="square" lIns="91440" tIns="45720" rIns="91440" bIns="45720" anchor="t">
            <a:spAutoFit/>
          </a:bodyPr>
          <a:lstStyle/>
          <a:p>
            <a:r>
              <a:rPr lang="en-US" sz="1600"/>
              <a:t>We have now added all the information to save the adjustment. Next, we need to check to ensure the information is correct.</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725930" y="2223083"/>
            <a:ext cx="5252594" cy="3463513"/>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6096000" y="1891058"/>
            <a:ext cx="3616171" cy="3354765"/>
          </a:xfrm>
          <a:prstGeom prst="rect">
            <a:avLst/>
          </a:prstGeom>
        </p:spPr>
        <p:txBody>
          <a:bodyPr wrap="square" lIns="91440" tIns="45720" rIns="91440" bIns="45720" anchor="t">
            <a:spAutoFit/>
          </a:bodyPr>
          <a:lstStyle/>
          <a:p>
            <a:r>
              <a:rPr lang="en-US" sz="1600"/>
              <a:t>Correct Adjustment week of payment </a:t>
            </a:r>
            <a:r>
              <a:rPr lang="en-US" sz="1600" b="1">
                <a:sym typeface="Wingdings" panose="05000000000000000000" pitchFamily="2" charset="2"/>
              </a:rPr>
              <a:t></a:t>
            </a:r>
            <a:endParaRPr lang="en-US" sz="1600">
              <a:cs typeface="Calibri"/>
            </a:endParaRPr>
          </a:p>
          <a:p>
            <a:endParaRPr lang="en-US" sz="1600" b="1">
              <a:cs typeface="Calibri" panose="020F0502020204030204"/>
            </a:endParaRPr>
          </a:p>
          <a:p>
            <a:r>
              <a:rPr lang="en-US" sz="1600"/>
              <a:t>Correct Historic week of payment </a:t>
            </a:r>
            <a:r>
              <a:rPr lang="en-US" sz="1600" b="1">
                <a:sym typeface="Wingdings" panose="05000000000000000000" pitchFamily="2" charset="2"/>
              </a:rPr>
              <a:t></a:t>
            </a:r>
            <a:endParaRPr lang="en-US" sz="1600" b="1">
              <a:cs typeface="Calibri"/>
            </a:endParaRPr>
          </a:p>
          <a:p>
            <a:endParaRPr lang="en-US" sz="1600">
              <a:cs typeface="Calibri" panose="020F0502020204030204"/>
            </a:endParaRPr>
          </a:p>
          <a:p>
            <a:r>
              <a:rPr lang="en-US" sz="1600"/>
              <a:t>Correct Charge &amp; Pay Rate Difference </a:t>
            </a:r>
            <a:r>
              <a:rPr lang="en-US" sz="1600" b="1">
                <a:sym typeface="Wingdings" panose="05000000000000000000" pitchFamily="2" charset="2"/>
              </a:rPr>
              <a:t></a:t>
            </a:r>
            <a:endParaRPr lang="en-US" sz="1600" b="1">
              <a:cs typeface="Calibri"/>
            </a:endParaRPr>
          </a:p>
          <a:p>
            <a:endParaRPr lang="en-US" sz="1600">
              <a:cs typeface="Calibri" panose="020F0502020204030204"/>
            </a:endParaRPr>
          </a:p>
          <a:p>
            <a:r>
              <a:rPr lang="en-US" sz="1600"/>
              <a:t>Correct Hours</a:t>
            </a:r>
            <a:r>
              <a:rPr lang="en-US" sz="1600" b="1">
                <a:sym typeface="Wingdings" panose="05000000000000000000" pitchFamily="2" charset="2"/>
              </a:rPr>
              <a:t></a:t>
            </a:r>
            <a:endParaRPr lang="en-US" sz="1600" b="1">
              <a:cs typeface="Calibri"/>
            </a:endParaRPr>
          </a:p>
          <a:p>
            <a:endParaRPr lang="en-US" sz="1600">
              <a:cs typeface="Calibri" panose="020F0502020204030204"/>
            </a:endParaRPr>
          </a:p>
          <a:p>
            <a:r>
              <a:rPr lang="en-US" sz="1600"/>
              <a:t>Correct reason</a:t>
            </a:r>
            <a:r>
              <a:rPr lang="en-US" sz="1600" b="1">
                <a:sym typeface="Wingdings" panose="05000000000000000000" pitchFamily="2" charset="2"/>
              </a:rPr>
              <a:t></a:t>
            </a:r>
            <a:endParaRPr lang="en-US" sz="1600" b="1">
              <a:cs typeface="Calibri"/>
            </a:endParaRPr>
          </a:p>
          <a:p>
            <a:endParaRPr lang="en-US" sz="1600">
              <a:cs typeface="Calibri" panose="020F0502020204030204"/>
            </a:endParaRPr>
          </a:p>
          <a:p>
            <a:r>
              <a:rPr lang="en-US" sz="1600">
                <a:sym typeface="Wingdings" panose="05000000000000000000" pitchFamily="2" charset="2"/>
              </a:rPr>
              <a:t>Then click on</a:t>
            </a:r>
            <a:r>
              <a:rPr lang="en-US" sz="1600" b="1">
                <a:sym typeface="Wingdings" panose="05000000000000000000" pitchFamily="2" charset="2"/>
              </a:rPr>
              <a:t> </a:t>
            </a:r>
            <a:endParaRPr lang="en-US" sz="1600">
              <a:cs typeface="Calibri"/>
            </a:endParaRPr>
          </a:p>
          <a:p>
            <a:pPr algn="ctr"/>
            <a:endParaRPr lang="en-US" sz="1600"/>
          </a:p>
          <a:p>
            <a:pPr algn="ctr"/>
            <a:endParaRPr lang="en-US" sz="1600"/>
          </a:p>
        </p:txBody>
      </p:sp>
      <p:pic>
        <p:nvPicPr>
          <p:cNvPr id="3" name="Picture 2">
            <a:extLst>
              <a:ext uri="{FF2B5EF4-FFF2-40B4-BE49-F238E27FC236}">
                <a16:creationId xmlns:a16="http://schemas.microsoft.com/office/drawing/2014/main" id="{4C18693B-7B74-4476-921D-3CA853A84F07}"/>
              </a:ext>
            </a:extLst>
          </p:cNvPr>
          <p:cNvPicPr>
            <a:picLocks noChangeAspect="1"/>
          </p:cNvPicPr>
          <p:nvPr/>
        </p:nvPicPr>
        <p:blipFill rotWithShape="1">
          <a:blip r:embed="rId3"/>
          <a:srcRect t="11855"/>
          <a:stretch/>
        </p:blipFill>
        <p:spPr>
          <a:xfrm>
            <a:off x="856692" y="2374084"/>
            <a:ext cx="4991069" cy="3206352"/>
          </a:xfrm>
          <a:prstGeom prst="rect">
            <a:avLst/>
          </a:prstGeom>
        </p:spPr>
      </p:pic>
      <p:sp>
        <p:nvSpPr>
          <p:cNvPr id="12" name="Rectangle 11">
            <a:extLst>
              <a:ext uri="{FF2B5EF4-FFF2-40B4-BE49-F238E27FC236}">
                <a16:creationId xmlns:a16="http://schemas.microsoft.com/office/drawing/2014/main" id="{D232B25B-D1AA-4D30-BC30-FCAA07A8EBB3}"/>
              </a:ext>
            </a:extLst>
          </p:cNvPr>
          <p:cNvSpPr/>
          <p:nvPr/>
        </p:nvSpPr>
        <p:spPr>
          <a:xfrm>
            <a:off x="1966937" y="2633960"/>
            <a:ext cx="540058" cy="124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95F939FB-C87D-47F9-9AE8-F9306DE11B39}"/>
              </a:ext>
            </a:extLst>
          </p:cNvPr>
          <p:cNvCxnSpPr>
            <a:cxnSpLocks/>
          </p:cNvCxnSpPr>
          <p:nvPr/>
        </p:nvCxnSpPr>
        <p:spPr>
          <a:xfrm flipH="1">
            <a:off x="5830445" y="4680936"/>
            <a:ext cx="1439139" cy="683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D4A0FE1-B04F-488C-ACFD-67E74129359B}"/>
              </a:ext>
            </a:extLst>
          </p:cNvPr>
          <p:cNvSpPr/>
          <p:nvPr/>
        </p:nvSpPr>
        <p:spPr>
          <a:xfrm>
            <a:off x="3234494" y="2467174"/>
            <a:ext cx="1275361" cy="382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6ACF8B6-90AB-44ED-AD33-2B99C925BC62}"/>
              </a:ext>
            </a:extLst>
          </p:cNvPr>
          <p:cNvSpPr/>
          <p:nvPr/>
        </p:nvSpPr>
        <p:spPr>
          <a:xfrm>
            <a:off x="4541127" y="2467174"/>
            <a:ext cx="696227" cy="382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20B4D64F-EB6F-4741-ACE8-B7A46D054FDE}"/>
              </a:ext>
            </a:extLst>
          </p:cNvPr>
          <p:cNvPicPr>
            <a:picLocks noChangeAspect="1"/>
          </p:cNvPicPr>
          <p:nvPr/>
        </p:nvPicPr>
        <p:blipFill>
          <a:blip r:embed="rId4"/>
          <a:stretch>
            <a:fillRect/>
          </a:stretch>
        </p:blipFill>
        <p:spPr>
          <a:xfrm>
            <a:off x="7351764" y="4401024"/>
            <a:ext cx="434378" cy="243861"/>
          </a:xfrm>
          <a:prstGeom prst="rect">
            <a:avLst/>
          </a:prstGeom>
        </p:spPr>
      </p:pic>
      <p:pic>
        <p:nvPicPr>
          <p:cNvPr id="2" name="Picture 1">
            <a:extLst>
              <a:ext uri="{FF2B5EF4-FFF2-40B4-BE49-F238E27FC236}">
                <a16:creationId xmlns:a16="http://schemas.microsoft.com/office/drawing/2014/main" id="{348DA7F7-EF8D-482F-B084-D0B256E424C1}"/>
              </a:ext>
            </a:extLst>
          </p:cNvPr>
          <p:cNvPicPr>
            <a:picLocks noChangeAspect="1"/>
          </p:cNvPicPr>
          <p:nvPr/>
        </p:nvPicPr>
        <p:blipFill rotWithShape="1">
          <a:blip r:embed="rId5"/>
          <a:srcRect l="5849" t="27890" r="1480" b="47970"/>
          <a:stretch/>
        </p:blipFill>
        <p:spPr>
          <a:xfrm>
            <a:off x="928334" y="2965025"/>
            <a:ext cx="4847784" cy="884579"/>
          </a:xfrm>
          <a:prstGeom prst="rect">
            <a:avLst/>
          </a:prstGeom>
        </p:spPr>
      </p:pic>
      <p:sp>
        <p:nvSpPr>
          <p:cNvPr id="11" name="Rectangle 10">
            <a:extLst>
              <a:ext uri="{FF2B5EF4-FFF2-40B4-BE49-F238E27FC236}">
                <a16:creationId xmlns:a16="http://schemas.microsoft.com/office/drawing/2014/main" id="{04187DF5-8E24-4922-896F-F019D54A76A8}"/>
              </a:ext>
            </a:extLst>
          </p:cNvPr>
          <p:cNvSpPr/>
          <p:nvPr/>
        </p:nvSpPr>
        <p:spPr>
          <a:xfrm>
            <a:off x="2178332" y="3559781"/>
            <a:ext cx="328663" cy="26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8622D3B-3271-4649-AEA4-550EA1C02DCB}"/>
              </a:ext>
            </a:extLst>
          </p:cNvPr>
          <p:cNvSpPr/>
          <p:nvPr/>
        </p:nvSpPr>
        <p:spPr>
          <a:xfrm>
            <a:off x="928332" y="3530465"/>
            <a:ext cx="649555" cy="295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7FC6D3E-4724-42CD-9ED0-9FF7C0D5F797}"/>
              </a:ext>
            </a:extLst>
          </p:cNvPr>
          <p:cNvSpPr/>
          <p:nvPr/>
        </p:nvSpPr>
        <p:spPr>
          <a:xfrm>
            <a:off x="4860346" y="3529815"/>
            <a:ext cx="754016" cy="295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01CF6A5-E386-4C06-A77A-457E13B133AE}"/>
              </a:ext>
            </a:extLst>
          </p:cNvPr>
          <p:cNvSpPr/>
          <p:nvPr/>
        </p:nvSpPr>
        <p:spPr>
          <a:xfrm>
            <a:off x="2567711" y="3559781"/>
            <a:ext cx="328663" cy="26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DDF120F-A24D-42AF-907F-8E29146CE200}"/>
              </a:ext>
            </a:extLst>
          </p:cNvPr>
          <p:cNvSpPr/>
          <p:nvPr/>
        </p:nvSpPr>
        <p:spPr>
          <a:xfrm>
            <a:off x="5485531" y="5307611"/>
            <a:ext cx="328663" cy="26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E0D5CF71-F648-493D-80EA-63BAAA12154C}"/>
              </a:ext>
            </a:extLst>
          </p:cNvPr>
          <p:cNvGrpSpPr/>
          <p:nvPr/>
        </p:nvGrpSpPr>
        <p:grpSpPr>
          <a:xfrm>
            <a:off x="4483975" y="5811423"/>
            <a:ext cx="5425776" cy="732424"/>
            <a:chOff x="4483975" y="5811423"/>
            <a:chExt cx="5425776" cy="732424"/>
          </a:xfrm>
        </p:grpSpPr>
        <p:sp>
          <p:nvSpPr>
            <p:cNvPr id="27" name="Rectangle 26">
              <a:extLst>
                <a:ext uri="{FF2B5EF4-FFF2-40B4-BE49-F238E27FC236}">
                  <a16:creationId xmlns:a16="http://schemas.microsoft.com/office/drawing/2014/main" id="{0FFC4F09-62E5-480A-ADF5-882074D77275}"/>
                </a:ext>
              </a:extLst>
            </p:cNvPr>
            <p:cNvSpPr/>
            <p:nvPr/>
          </p:nvSpPr>
          <p:spPr>
            <a:xfrm>
              <a:off x="4483975" y="5811423"/>
              <a:ext cx="5425776" cy="732424"/>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5" descr="Graphical user interface, text, application&#10;&#10;Description automatically generated">
              <a:extLst>
                <a:ext uri="{FF2B5EF4-FFF2-40B4-BE49-F238E27FC236}">
                  <a16:creationId xmlns:a16="http://schemas.microsoft.com/office/drawing/2014/main" id="{4433EAC9-7A35-4433-92DF-7F59B29D796D}"/>
                </a:ext>
              </a:extLst>
            </p:cNvPr>
            <p:cNvPicPr>
              <a:picLocks noChangeAspect="1"/>
            </p:cNvPicPr>
            <p:nvPr/>
          </p:nvPicPr>
          <p:blipFill>
            <a:blip r:embed="rId6"/>
            <a:stretch>
              <a:fillRect/>
            </a:stretch>
          </p:blipFill>
          <p:spPr>
            <a:xfrm>
              <a:off x="4542559" y="5889176"/>
              <a:ext cx="5323609" cy="578172"/>
            </a:xfrm>
            <a:prstGeom prst="rect">
              <a:avLst/>
            </a:prstGeom>
          </p:spPr>
        </p:pic>
      </p:grpSp>
      <p:sp>
        <p:nvSpPr>
          <p:cNvPr id="28" name="Rectangle 27">
            <a:extLst>
              <a:ext uri="{FF2B5EF4-FFF2-40B4-BE49-F238E27FC236}">
                <a16:creationId xmlns:a16="http://schemas.microsoft.com/office/drawing/2014/main" id="{0A82271C-DB15-491E-86F3-E6EFECE70D14}"/>
              </a:ext>
            </a:extLst>
          </p:cNvPr>
          <p:cNvSpPr/>
          <p:nvPr/>
        </p:nvSpPr>
        <p:spPr>
          <a:xfrm>
            <a:off x="7170423" y="4976621"/>
            <a:ext cx="2794668" cy="830997"/>
          </a:xfrm>
          <a:prstGeom prst="rect">
            <a:avLst/>
          </a:prstGeom>
        </p:spPr>
        <p:txBody>
          <a:bodyPr wrap="square" lIns="91440" tIns="45720" rIns="91440" bIns="45720" anchor="t">
            <a:spAutoFit/>
          </a:bodyPr>
          <a:lstStyle/>
          <a:p>
            <a:pPr algn="ctr"/>
            <a:r>
              <a:rPr lang="en-US" sz="1600" b="1">
                <a:cs typeface="Calibri"/>
              </a:rPr>
              <a:t>If you have inputted anything incorrect you will see the below message appear.</a:t>
            </a:r>
            <a:endParaRPr lang="en-US" b="1"/>
          </a:p>
        </p:txBody>
      </p:sp>
      <p:sp>
        <p:nvSpPr>
          <p:cNvPr id="7" name="Slide Number Placeholder 6">
            <a:extLst>
              <a:ext uri="{FF2B5EF4-FFF2-40B4-BE49-F238E27FC236}">
                <a16:creationId xmlns:a16="http://schemas.microsoft.com/office/drawing/2014/main" id="{00BD9DAD-3633-43AB-A787-0A27CE4BE39D}"/>
              </a:ext>
            </a:extLst>
          </p:cNvPr>
          <p:cNvSpPr>
            <a:spLocks noGrp="1"/>
          </p:cNvSpPr>
          <p:nvPr>
            <p:ph type="sldNum" sz="quarter" idx="12"/>
          </p:nvPr>
        </p:nvSpPr>
        <p:spPr/>
        <p:txBody>
          <a:bodyPr/>
          <a:lstStyle/>
          <a:p>
            <a:fld id="{6F0C9F74-ED7C-44EF-9CFC-67AAF3EFA2FB}" type="slidenum">
              <a:rPr lang="en-GB" smtClean="0"/>
              <a:t>23</a:t>
            </a:fld>
            <a:endParaRPr lang="en-GB"/>
          </a:p>
        </p:txBody>
      </p:sp>
    </p:spTree>
    <p:extLst>
      <p:ext uri="{BB962C8B-B14F-4D97-AF65-F5344CB8AC3E}">
        <p14:creationId xmlns:p14="http://schemas.microsoft.com/office/powerpoint/2010/main" val="298940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80871" y="398274"/>
            <a:ext cx="9131300" cy="403225"/>
          </a:xfrm>
        </p:spPr>
        <p:txBody>
          <a:bodyPr/>
          <a:lstStyle/>
          <a:p>
            <a:pPr>
              <a:buClr>
                <a:srgbClr val="B8C617"/>
              </a:buClr>
            </a:pPr>
            <a:r>
              <a:rPr lang="en-US" sz="2800" b="1">
                <a:solidFill>
                  <a:srgbClr val="92D050"/>
                </a:solidFill>
                <a:latin typeface="+mn-lt"/>
              </a:rPr>
              <a:t>How To View The Adjustment In Timesheets?</a:t>
            </a:r>
          </a:p>
        </p:txBody>
      </p:sp>
      <p:sp>
        <p:nvSpPr>
          <p:cNvPr id="25" name="Rectangle 24">
            <a:extLst>
              <a:ext uri="{FF2B5EF4-FFF2-40B4-BE49-F238E27FC236}">
                <a16:creationId xmlns:a16="http://schemas.microsoft.com/office/drawing/2014/main" id="{3F86E64E-C0D4-4B53-96CE-389384200246}"/>
              </a:ext>
            </a:extLst>
          </p:cNvPr>
          <p:cNvSpPr/>
          <p:nvPr/>
        </p:nvSpPr>
        <p:spPr>
          <a:xfrm>
            <a:off x="572196" y="976122"/>
            <a:ext cx="9522782" cy="830997"/>
          </a:xfrm>
          <a:prstGeom prst="rect">
            <a:avLst/>
          </a:prstGeom>
        </p:spPr>
        <p:txBody>
          <a:bodyPr wrap="square" lIns="91440" tIns="45720" rIns="91440" bIns="45720" anchor="t">
            <a:spAutoFit/>
          </a:bodyPr>
          <a:lstStyle/>
          <a:p>
            <a:r>
              <a:rPr lang="en-US" sz="1600"/>
              <a:t>The Adjustment has now been processed and there are two ways of finding the adjustment. </a:t>
            </a:r>
            <a:endParaRPr lang="en-US"/>
          </a:p>
          <a:p>
            <a:endParaRPr lang="en-US" sz="1600"/>
          </a:p>
          <a:p>
            <a:r>
              <a:rPr lang="en-US" sz="1600"/>
              <a:t>The first one is allocated on the timesheet </a:t>
            </a:r>
            <a:endParaRPr lang="en-US">
              <a:cs typeface="Calibri"/>
            </a:endParaRP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580870" y="2114097"/>
            <a:ext cx="7227489" cy="4081220"/>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7327343" y="1479295"/>
            <a:ext cx="3616171" cy="1077218"/>
          </a:xfrm>
          <a:prstGeom prst="rect">
            <a:avLst/>
          </a:prstGeom>
        </p:spPr>
        <p:txBody>
          <a:bodyPr wrap="square">
            <a:spAutoFit/>
          </a:bodyPr>
          <a:lstStyle/>
          <a:p>
            <a:pPr algn="ctr"/>
            <a:r>
              <a:rPr lang="en-US" sz="1600"/>
              <a:t>When you open the timesheet, you will see the adjustment.</a:t>
            </a:r>
          </a:p>
          <a:p>
            <a:pPr algn="ctr"/>
            <a:endParaRPr lang="en-US" sz="1600"/>
          </a:p>
          <a:p>
            <a:pPr algn="ctr"/>
            <a:endParaRPr lang="en-US" sz="1600"/>
          </a:p>
        </p:txBody>
      </p:sp>
      <p:pic>
        <p:nvPicPr>
          <p:cNvPr id="2" name="Picture 1">
            <a:extLst>
              <a:ext uri="{FF2B5EF4-FFF2-40B4-BE49-F238E27FC236}">
                <a16:creationId xmlns:a16="http://schemas.microsoft.com/office/drawing/2014/main" id="{B08AD307-B563-4D17-A014-31C8B4E8D107}"/>
              </a:ext>
            </a:extLst>
          </p:cNvPr>
          <p:cNvPicPr>
            <a:picLocks noChangeAspect="1"/>
          </p:cNvPicPr>
          <p:nvPr/>
        </p:nvPicPr>
        <p:blipFill rotWithShape="1">
          <a:blip r:embed="rId3"/>
          <a:srcRect t="26280"/>
          <a:stretch/>
        </p:blipFill>
        <p:spPr>
          <a:xfrm>
            <a:off x="699476" y="2240079"/>
            <a:ext cx="6971778" cy="3862770"/>
          </a:xfrm>
          <a:prstGeom prst="rect">
            <a:avLst/>
          </a:prstGeom>
        </p:spPr>
      </p:pic>
      <p:sp>
        <p:nvSpPr>
          <p:cNvPr id="19" name="Rectangle 18">
            <a:extLst>
              <a:ext uri="{FF2B5EF4-FFF2-40B4-BE49-F238E27FC236}">
                <a16:creationId xmlns:a16="http://schemas.microsoft.com/office/drawing/2014/main" id="{CD4A0FE1-B04F-488C-ACFD-67E74129359B}"/>
              </a:ext>
            </a:extLst>
          </p:cNvPr>
          <p:cNvSpPr/>
          <p:nvPr/>
        </p:nvSpPr>
        <p:spPr>
          <a:xfrm>
            <a:off x="2948293" y="4824675"/>
            <a:ext cx="1798368" cy="2325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95F939FB-C87D-47F9-9AE8-F9306DE11B39}"/>
              </a:ext>
            </a:extLst>
          </p:cNvPr>
          <p:cNvCxnSpPr>
            <a:cxnSpLocks/>
            <a:stCxn id="8" idx="2"/>
          </p:cNvCxnSpPr>
          <p:nvPr/>
        </p:nvCxnSpPr>
        <p:spPr>
          <a:xfrm>
            <a:off x="4339119" y="1793620"/>
            <a:ext cx="142875" cy="29571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F5DA6CD-873D-43E6-9508-FDC569E6CB5D}"/>
              </a:ext>
            </a:extLst>
          </p:cNvPr>
          <p:cNvSpPr/>
          <p:nvPr/>
        </p:nvSpPr>
        <p:spPr>
          <a:xfrm>
            <a:off x="10598912" y="4316837"/>
            <a:ext cx="337352" cy="11541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7D6EDF6-C1B2-42AE-B8E1-834FE0C50BFA}"/>
              </a:ext>
            </a:extLst>
          </p:cNvPr>
          <p:cNvPicPr>
            <a:picLocks noChangeAspect="1"/>
          </p:cNvPicPr>
          <p:nvPr/>
        </p:nvPicPr>
        <p:blipFill>
          <a:blip r:embed="rId4"/>
          <a:stretch>
            <a:fillRect/>
          </a:stretch>
        </p:blipFill>
        <p:spPr>
          <a:xfrm>
            <a:off x="4196244" y="1479295"/>
            <a:ext cx="285750" cy="314325"/>
          </a:xfrm>
          <a:prstGeom prst="rect">
            <a:avLst/>
          </a:prstGeom>
        </p:spPr>
      </p:pic>
      <p:pic>
        <p:nvPicPr>
          <p:cNvPr id="12" name="Picture 11">
            <a:extLst>
              <a:ext uri="{FF2B5EF4-FFF2-40B4-BE49-F238E27FC236}">
                <a16:creationId xmlns:a16="http://schemas.microsoft.com/office/drawing/2014/main" id="{609003E8-2053-4172-B1E8-1830A4459F75}"/>
              </a:ext>
            </a:extLst>
          </p:cNvPr>
          <p:cNvPicPr>
            <a:picLocks noChangeAspect="1"/>
          </p:cNvPicPr>
          <p:nvPr/>
        </p:nvPicPr>
        <p:blipFill>
          <a:blip r:embed="rId5"/>
          <a:stretch>
            <a:fillRect/>
          </a:stretch>
        </p:blipFill>
        <p:spPr>
          <a:xfrm>
            <a:off x="3223624" y="3577903"/>
            <a:ext cx="577813" cy="212213"/>
          </a:xfrm>
          <a:prstGeom prst="rect">
            <a:avLst/>
          </a:prstGeom>
        </p:spPr>
      </p:pic>
      <p:pic>
        <p:nvPicPr>
          <p:cNvPr id="22" name="Picture 21">
            <a:extLst>
              <a:ext uri="{FF2B5EF4-FFF2-40B4-BE49-F238E27FC236}">
                <a16:creationId xmlns:a16="http://schemas.microsoft.com/office/drawing/2014/main" id="{FD56E2B6-A4BB-48DF-8E25-FBB8667178F4}"/>
              </a:ext>
            </a:extLst>
          </p:cNvPr>
          <p:cNvPicPr>
            <a:picLocks noChangeAspect="1"/>
          </p:cNvPicPr>
          <p:nvPr/>
        </p:nvPicPr>
        <p:blipFill>
          <a:blip r:embed="rId6"/>
          <a:stretch>
            <a:fillRect/>
          </a:stretch>
        </p:blipFill>
        <p:spPr>
          <a:xfrm>
            <a:off x="2627994" y="4813469"/>
            <a:ext cx="320299" cy="940059"/>
          </a:xfrm>
          <a:prstGeom prst="rect">
            <a:avLst/>
          </a:prstGeom>
        </p:spPr>
      </p:pic>
      <p:sp>
        <p:nvSpPr>
          <p:cNvPr id="28" name="Rectangle 27">
            <a:extLst>
              <a:ext uri="{FF2B5EF4-FFF2-40B4-BE49-F238E27FC236}">
                <a16:creationId xmlns:a16="http://schemas.microsoft.com/office/drawing/2014/main" id="{F4BEB5A7-B5E3-41BB-AD6B-A3125CC28851}"/>
              </a:ext>
            </a:extLst>
          </p:cNvPr>
          <p:cNvSpPr/>
          <p:nvPr/>
        </p:nvSpPr>
        <p:spPr>
          <a:xfrm>
            <a:off x="5638958" y="3257145"/>
            <a:ext cx="5927649" cy="3324161"/>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310CC3C-36AF-4DB2-AA08-9530E2B867C4}"/>
              </a:ext>
            </a:extLst>
          </p:cNvPr>
          <p:cNvPicPr>
            <a:picLocks noChangeAspect="1"/>
          </p:cNvPicPr>
          <p:nvPr/>
        </p:nvPicPr>
        <p:blipFill>
          <a:blip r:embed="rId7"/>
          <a:stretch>
            <a:fillRect/>
          </a:stretch>
        </p:blipFill>
        <p:spPr>
          <a:xfrm>
            <a:off x="5738846" y="3394093"/>
            <a:ext cx="5667114" cy="3108202"/>
          </a:xfrm>
          <a:prstGeom prst="rect">
            <a:avLst/>
          </a:prstGeom>
        </p:spPr>
      </p:pic>
      <p:cxnSp>
        <p:nvCxnSpPr>
          <p:cNvPr id="32" name="Straight Arrow Connector 31">
            <a:extLst>
              <a:ext uri="{FF2B5EF4-FFF2-40B4-BE49-F238E27FC236}">
                <a16:creationId xmlns:a16="http://schemas.microsoft.com/office/drawing/2014/main" id="{9C78DEF3-D8CF-4716-A8C6-7744881FAB22}"/>
              </a:ext>
            </a:extLst>
          </p:cNvPr>
          <p:cNvCxnSpPr>
            <a:cxnSpLocks/>
          </p:cNvCxnSpPr>
          <p:nvPr/>
        </p:nvCxnSpPr>
        <p:spPr>
          <a:xfrm flipH="1">
            <a:off x="7031447" y="2030674"/>
            <a:ext cx="2057045" cy="32226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BE244AB-F23E-407F-A110-9BA52467CDDC}"/>
              </a:ext>
            </a:extLst>
          </p:cNvPr>
          <p:cNvPicPr>
            <a:picLocks noChangeAspect="1"/>
          </p:cNvPicPr>
          <p:nvPr/>
        </p:nvPicPr>
        <p:blipFill>
          <a:blip r:embed="rId8"/>
          <a:stretch>
            <a:fillRect/>
          </a:stretch>
        </p:blipFill>
        <p:spPr>
          <a:xfrm>
            <a:off x="6232090" y="3522084"/>
            <a:ext cx="572886" cy="268032"/>
          </a:xfrm>
          <a:prstGeom prst="rect">
            <a:avLst/>
          </a:prstGeom>
        </p:spPr>
      </p:pic>
      <p:pic>
        <p:nvPicPr>
          <p:cNvPr id="34" name="Picture 33">
            <a:extLst>
              <a:ext uri="{FF2B5EF4-FFF2-40B4-BE49-F238E27FC236}">
                <a16:creationId xmlns:a16="http://schemas.microsoft.com/office/drawing/2014/main" id="{128AFF8F-14E1-4786-BCA6-08B8466FE1D9}"/>
              </a:ext>
            </a:extLst>
          </p:cNvPr>
          <p:cNvPicPr>
            <a:picLocks noChangeAspect="1"/>
          </p:cNvPicPr>
          <p:nvPr/>
        </p:nvPicPr>
        <p:blipFill>
          <a:blip r:embed="rId9"/>
          <a:stretch>
            <a:fillRect/>
          </a:stretch>
        </p:blipFill>
        <p:spPr>
          <a:xfrm>
            <a:off x="7471018" y="5423954"/>
            <a:ext cx="485775" cy="219075"/>
          </a:xfrm>
          <a:prstGeom prst="rect">
            <a:avLst/>
          </a:prstGeom>
        </p:spPr>
      </p:pic>
      <p:sp>
        <p:nvSpPr>
          <p:cNvPr id="3" name="Slide Number Placeholder 2">
            <a:extLst>
              <a:ext uri="{FF2B5EF4-FFF2-40B4-BE49-F238E27FC236}">
                <a16:creationId xmlns:a16="http://schemas.microsoft.com/office/drawing/2014/main" id="{335C64D3-C08E-4B4B-9BCE-B1CD4192D465}"/>
              </a:ext>
            </a:extLst>
          </p:cNvPr>
          <p:cNvSpPr>
            <a:spLocks noGrp="1"/>
          </p:cNvSpPr>
          <p:nvPr>
            <p:ph type="sldNum" sz="quarter" idx="12"/>
          </p:nvPr>
        </p:nvSpPr>
        <p:spPr/>
        <p:txBody>
          <a:bodyPr/>
          <a:lstStyle/>
          <a:p>
            <a:fld id="{6F0C9F74-ED7C-44EF-9CFC-67AAF3EFA2FB}" type="slidenum">
              <a:rPr lang="en-GB" smtClean="0"/>
              <a:t>24</a:t>
            </a:fld>
            <a:endParaRPr lang="en-GB"/>
          </a:p>
        </p:txBody>
      </p:sp>
    </p:spTree>
    <p:extLst>
      <p:ext uri="{BB962C8B-B14F-4D97-AF65-F5344CB8AC3E}">
        <p14:creationId xmlns:p14="http://schemas.microsoft.com/office/powerpoint/2010/main" val="126490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0B4E9F-782B-4819-9833-E7E2392413F8}"/>
              </a:ext>
            </a:extLst>
          </p:cNvPr>
          <p:cNvSpPr/>
          <p:nvPr/>
        </p:nvSpPr>
        <p:spPr>
          <a:xfrm>
            <a:off x="510385" y="1702792"/>
            <a:ext cx="6182765" cy="292174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C87FE178-2208-4495-A319-6A9DEF361E34}"/>
              </a:ext>
            </a:extLst>
          </p:cNvPr>
          <p:cNvPicPr>
            <a:picLocks noChangeAspect="1"/>
          </p:cNvPicPr>
          <p:nvPr/>
        </p:nvPicPr>
        <p:blipFill rotWithShape="1">
          <a:blip r:embed="rId3"/>
          <a:srcRect l="60433" t="26052" r="10766" b="38304"/>
          <a:stretch/>
        </p:blipFill>
        <p:spPr>
          <a:xfrm>
            <a:off x="632500" y="1815470"/>
            <a:ext cx="5992437" cy="2703500"/>
          </a:xfrm>
          <a:prstGeom prst="rect">
            <a:avLst/>
          </a:prstGeom>
        </p:spPr>
      </p:pic>
      <p:sp>
        <p:nvSpPr>
          <p:cNvPr id="19" name="Rectangle 18">
            <a:extLst>
              <a:ext uri="{FF2B5EF4-FFF2-40B4-BE49-F238E27FC236}">
                <a16:creationId xmlns:a16="http://schemas.microsoft.com/office/drawing/2014/main" id="{CD4A0FE1-B04F-488C-ACFD-67E74129359B}"/>
              </a:ext>
            </a:extLst>
          </p:cNvPr>
          <p:cNvSpPr/>
          <p:nvPr/>
        </p:nvSpPr>
        <p:spPr>
          <a:xfrm>
            <a:off x="2734321" y="2504608"/>
            <a:ext cx="1500327" cy="310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BD1FEF4-1EB9-43D6-A955-C6C711FCA1B7}"/>
              </a:ext>
            </a:extLst>
          </p:cNvPr>
          <p:cNvSpPr/>
          <p:nvPr/>
        </p:nvSpPr>
        <p:spPr>
          <a:xfrm>
            <a:off x="724741" y="3959440"/>
            <a:ext cx="1157325" cy="237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47B506A-8C97-4729-B9B4-FE270F214CFE}"/>
              </a:ext>
            </a:extLst>
          </p:cNvPr>
          <p:cNvSpPr/>
          <p:nvPr/>
        </p:nvSpPr>
        <p:spPr>
          <a:xfrm>
            <a:off x="2096151" y="3014596"/>
            <a:ext cx="6182765" cy="292174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74021" y="397680"/>
            <a:ext cx="9131300" cy="403225"/>
          </a:xfrm>
        </p:spPr>
        <p:txBody>
          <a:bodyPr/>
          <a:lstStyle/>
          <a:p>
            <a:pPr>
              <a:buClr>
                <a:srgbClr val="B8C617"/>
              </a:buClr>
            </a:pPr>
            <a:r>
              <a:rPr lang="en-US" sz="2800" b="1">
                <a:solidFill>
                  <a:srgbClr val="92D050"/>
                </a:solidFill>
                <a:latin typeface="+mn-lt"/>
              </a:rPr>
              <a:t>How To View The Adjustment In Adjustments?</a:t>
            </a:r>
          </a:p>
        </p:txBody>
      </p:sp>
      <p:sp>
        <p:nvSpPr>
          <p:cNvPr id="25" name="Rectangle 24">
            <a:extLst>
              <a:ext uri="{FF2B5EF4-FFF2-40B4-BE49-F238E27FC236}">
                <a16:creationId xmlns:a16="http://schemas.microsoft.com/office/drawing/2014/main" id="{3F86E64E-C0D4-4B53-96CE-389384200246}"/>
              </a:ext>
            </a:extLst>
          </p:cNvPr>
          <p:cNvSpPr/>
          <p:nvPr/>
        </p:nvSpPr>
        <p:spPr>
          <a:xfrm>
            <a:off x="589514" y="1106008"/>
            <a:ext cx="9522782" cy="338554"/>
          </a:xfrm>
          <a:prstGeom prst="rect">
            <a:avLst/>
          </a:prstGeom>
        </p:spPr>
        <p:txBody>
          <a:bodyPr wrap="square" lIns="91440" tIns="45720" rIns="91440" bIns="45720" anchor="t">
            <a:spAutoFit/>
          </a:bodyPr>
          <a:lstStyle/>
          <a:p>
            <a:r>
              <a:rPr lang="en-US" sz="1600"/>
              <a:t>The second way is to go to timesheets and on the left side you will see adjustments.</a:t>
            </a:r>
          </a:p>
        </p:txBody>
      </p:sp>
      <p:sp>
        <p:nvSpPr>
          <p:cNvPr id="36" name="Rectangle 35">
            <a:extLst>
              <a:ext uri="{FF2B5EF4-FFF2-40B4-BE49-F238E27FC236}">
                <a16:creationId xmlns:a16="http://schemas.microsoft.com/office/drawing/2014/main" id="{C10984B0-69E3-407B-B843-871A87C910C3}"/>
              </a:ext>
            </a:extLst>
          </p:cNvPr>
          <p:cNvSpPr/>
          <p:nvPr/>
        </p:nvSpPr>
        <p:spPr>
          <a:xfrm>
            <a:off x="7783865" y="1639467"/>
            <a:ext cx="3616171" cy="1569660"/>
          </a:xfrm>
          <a:prstGeom prst="rect">
            <a:avLst/>
          </a:prstGeom>
        </p:spPr>
        <p:txBody>
          <a:bodyPr wrap="square" lIns="91440" tIns="45720" rIns="91440" bIns="45720" anchor="t">
            <a:spAutoFit/>
          </a:bodyPr>
          <a:lstStyle/>
          <a:p>
            <a:pPr algn="ctr"/>
            <a:r>
              <a:rPr lang="en-US" sz="1600"/>
              <a:t>When you open the timesheet, you will see the adjustment. If required, you can adjust from here by clicking</a:t>
            </a:r>
          </a:p>
          <a:p>
            <a:pPr algn="ctr"/>
            <a:endParaRPr lang="en-US" sz="1600"/>
          </a:p>
          <a:p>
            <a:pPr algn="ctr"/>
            <a:endParaRPr lang="en-US" sz="1600"/>
          </a:p>
          <a:p>
            <a:pPr algn="ctr"/>
            <a:endParaRPr lang="en-US" sz="1600"/>
          </a:p>
        </p:txBody>
      </p:sp>
      <p:pic>
        <p:nvPicPr>
          <p:cNvPr id="41" name="Picture 40">
            <a:extLst>
              <a:ext uri="{FF2B5EF4-FFF2-40B4-BE49-F238E27FC236}">
                <a16:creationId xmlns:a16="http://schemas.microsoft.com/office/drawing/2014/main" id="{380EEB11-89E4-42A6-B1D4-1239CD13E091}"/>
              </a:ext>
            </a:extLst>
          </p:cNvPr>
          <p:cNvPicPr>
            <a:picLocks noChangeAspect="1"/>
          </p:cNvPicPr>
          <p:nvPr/>
        </p:nvPicPr>
        <p:blipFill rotWithShape="1">
          <a:blip r:embed="rId4"/>
          <a:srcRect t="27074"/>
          <a:stretch/>
        </p:blipFill>
        <p:spPr>
          <a:xfrm>
            <a:off x="2200870" y="3110881"/>
            <a:ext cx="5968409" cy="2712783"/>
          </a:xfrm>
          <a:prstGeom prst="rect">
            <a:avLst/>
          </a:prstGeom>
        </p:spPr>
      </p:pic>
      <p:sp>
        <p:nvSpPr>
          <p:cNvPr id="40" name="Rectangle 39">
            <a:extLst>
              <a:ext uri="{FF2B5EF4-FFF2-40B4-BE49-F238E27FC236}">
                <a16:creationId xmlns:a16="http://schemas.microsoft.com/office/drawing/2014/main" id="{C8F41A14-8FD1-448F-91F2-54FEF5F2CE12}"/>
              </a:ext>
            </a:extLst>
          </p:cNvPr>
          <p:cNvSpPr/>
          <p:nvPr/>
        </p:nvSpPr>
        <p:spPr>
          <a:xfrm>
            <a:off x="2200870" y="5331931"/>
            <a:ext cx="892585" cy="195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E05F94A-DB88-4EFB-AE32-F9D93E54E473}"/>
              </a:ext>
            </a:extLst>
          </p:cNvPr>
          <p:cNvSpPr/>
          <p:nvPr/>
        </p:nvSpPr>
        <p:spPr>
          <a:xfrm>
            <a:off x="6564206" y="4631648"/>
            <a:ext cx="4495978" cy="2092906"/>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71D842E6-DE0F-4331-BE28-0FC1F6442FC9}"/>
              </a:ext>
            </a:extLst>
          </p:cNvPr>
          <p:cNvPicPr>
            <a:picLocks noChangeAspect="1"/>
          </p:cNvPicPr>
          <p:nvPr/>
        </p:nvPicPr>
        <p:blipFill>
          <a:blip r:embed="rId5"/>
          <a:stretch>
            <a:fillRect/>
          </a:stretch>
        </p:blipFill>
        <p:spPr>
          <a:xfrm>
            <a:off x="6004143" y="4631648"/>
            <a:ext cx="4956066" cy="2006072"/>
          </a:xfrm>
          <a:prstGeom prst="rect">
            <a:avLst/>
          </a:prstGeom>
        </p:spPr>
      </p:pic>
      <p:sp>
        <p:nvSpPr>
          <p:cNvPr id="54" name="Rectangle 53">
            <a:extLst>
              <a:ext uri="{FF2B5EF4-FFF2-40B4-BE49-F238E27FC236}">
                <a16:creationId xmlns:a16="http://schemas.microsoft.com/office/drawing/2014/main" id="{93672947-9A3C-4879-9CAC-3B9B1D483D43}"/>
              </a:ext>
            </a:extLst>
          </p:cNvPr>
          <p:cNvSpPr/>
          <p:nvPr/>
        </p:nvSpPr>
        <p:spPr>
          <a:xfrm>
            <a:off x="6772097" y="5634684"/>
            <a:ext cx="4080195" cy="1003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Arrow Connector 56">
            <a:extLst>
              <a:ext uri="{FF2B5EF4-FFF2-40B4-BE49-F238E27FC236}">
                <a16:creationId xmlns:a16="http://schemas.microsoft.com/office/drawing/2014/main" id="{6B3E4F34-F3CD-4028-9124-C96DB4C9C1CD}"/>
              </a:ext>
            </a:extLst>
          </p:cNvPr>
          <p:cNvCxnSpPr>
            <a:cxnSpLocks/>
          </p:cNvCxnSpPr>
          <p:nvPr/>
        </p:nvCxnSpPr>
        <p:spPr>
          <a:xfrm flipH="1">
            <a:off x="5823532" y="2428043"/>
            <a:ext cx="2301984" cy="16373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940A2059-1A61-4B5E-9BF9-86CB3A0F3908}"/>
              </a:ext>
            </a:extLst>
          </p:cNvPr>
          <p:cNvPicPr>
            <a:picLocks noChangeAspect="1"/>
          </p:cNvPicPr>
          <p:nvPr/>
        </p:nvPicPr>
        <p:blipFill>
          <a:blip r:embed="rId6"/>
          <a:stretch>
            <a:fillRect/>
          </a:stretch>
        </p:blipFill>
        <p:spPr>
          <a:xfrm>
            <a:off x="8400751" y="2504609"/>
            <a:ext cx="2863700" cy="319504"/>
          </a:xfrm>
          <a:prstGeom prst="rect">
            <a:avLst/>
          </a:prstGeom>
        </p:spPr>
      </p:pic>
      <p:sp>
        <p:nvSpPr>
          <p:cNvPr id="18" name="Rectangle 17">
            <a:extLst>
              <a:ext uri="{FF2B5EF4-FFF2-40B4-BE49-F238E27FC236}">
                <a16:creationId xmlns:a16="http://schemas.microsoft.com/office/drawing/2014/main" id="{9A3CFFA9-4717-4376-8F48-2D13849854CB}"/>
              </a:ext>
            </a:extLst>
          </p:cNvPr>
          <p:cNvSpPr/>
          <p:nvPr/>
        </p:nvSpPr>
        <p:spPr>
          <a:xfrm>
            <a:off x="9434654" y="6276084"/>
            <a:ext cx="1376542" cy="258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7756F4D5-3CBF-49D2-A51B-27DE00861DBA}"/>
              </a:ext>
            </a:extLst>
          </p:cNvPr>
          <p:cNvCxnSpPr>
            <a:cxnSpLocks/>
          </p:cNvCxnSpPr>
          <p:nvPr/>
        </p:nvCxnSpPr>
        <p:spPr>
          <a:xfrm>
            <a:off x="10272724" y="3126211"/>
            <a:ext cx="0" cy="3121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262BA9E-F93A-4A3E-97AF-B25FA1924111}"/>
              </a:ext>
            </a:extLst>
          </p:cNvPr>
          <p:cNvSpPr/>
          <p:nvPr/>
        </p:nvSpPr>
        <p:spPr>
          <a:xfrm>
            <a:off x="3790772" y="4429957"/>
            <a:ext cx="301834" cy="89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F491209-77EC-4815-9C09-B10A218FD4FF}"/>
              </a:ext>
            </a:extLst>
          </p:cNvPr>
          <p:cNvSpPr/>
          <p:nvPr/>
        </p:nvSpPr>
        <p:spPr>
          <a:xfrm>
            <a:off x="3790771" y="4375419"/>
            <a:ext cx="4199132" cy="2398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155DC666-94E1-41AB-B650-14DC73BF7FBE}"/>
              </a:ext>
            </a:extLst>
          </p:cNvPr>
          <p:cNvCxnSpPr>
            <a:cxnSpLocks/>
          </p:cNvCxnSpPr>
          <p:nvPr/>
        </p:nvCxnSpPr>
        <p:spPr>
          <a:xfrm flipH="1">
            <a:off x="1005436" y="1519259"/>
            <a:ext cx="2340281" cy="23451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AE1720-7B94-45FC-B72E-B29498C0C7BB}"/>
              </a:ext>
            </a:extLst>
          </p:cNvPr>
          <p:cNvCxnSpPr>
            <a:cxnSpLocks/>
          </p:cNvCxnSpPr>
          <p:nvPr/>
        </p:nvCxnSpPr>
        <p:spPr>
          <a:xfrm flipH="1">
            <a:off x="3211204" y="1540847"/>
            <a:ext cx="134513" cy="941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329505E-A2B4-4533-B655-82C4AB2CCA53}"/>
              </a:ext>
            </a:extLst>
          </p:cNvPr>
          <p:cNvSpPr>
            <a:spLocks noGrp="1"/>
          </p:cNvSpPr>
          <p:nvPr>
            <p:ph type="sldNum" sz="quarter" idx="12"/>
          </p:nvPr>
        </p:nvSpPr>
        <p:spPr/>
        <p:txBody>
          <a:bodyPr/>
          <a:lstStyle/>
          <a:p>
            <a:fld id="{6F0C9F74-ED7C-44EF-9CFC-67AAF3EFA2FB}" type="slidenum">
              <a:rPr lang="en-GB" smtClean="0"/>
              <a:t>25</a:t>
            </a:fld>
            <a:endParaRPr lang="en-GB"/>
          </a:p>
        </p:txBody>
      </p:sp>
    </p:spTree>
    <p:extLst>
      <p:ext uri="{BB962C8B-B14F-4D97-AF65-F5344CB8AC3E}">
        <p14:creationId xmlns:p14="http://schemas.microsoft.com/office/powerpoint/2010/main" val="385762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434905" y="2382365"/>
            <a:ext cx="6432258" cy="2308324"/>
          </a:xfrm>
          <a:prstGeom prst="rect">
            <a:avLst/>
          </a:prstGeom>
          <a:noFill/>
        </p:spPr>
        <p:txBody>
          <a:bodyPr wrap="square">
            <a:spAutoFit/>
          </a:bodyPr>
          <a:lstStyle/>
          <a:p>
            <a:r>
              <a:rPr lang="en-US" sz="4800" b="1"/>
              <a:t>HISTORIC ADJUSTMENTS</a:t>
            </a:r>
          </a:p>
          <a:p>
            <a:r>
              <a:rPr lang="en-US" sz="4800" b="1"/>
              <a:t>MISSING HOURS</a:t>
            </a:r>
          </a:p>
          <a:p>
            <a:endParaRPr lang="en-GB" sz="4800"/>
          </a:p>
        </p:txBody>
      </p:sp>
      <p:sp>
        <p:nvSpPr>
          <p:cNvPr id="5" name="Slide Number Placeholder 4">
            <a:extLst>
              <a:ext uri="{FF2B5EF4-FFF2-40B4-BE49-F238E27FC236}">
                <a16:creationId xmlns:a16="http://schemas.microsoft.com/office/drawing/2014/main" id="{2C926C30-4875-4096-B076-85BA9E3930BB}"/>
              </a:ext>
            </a:extLst>
          </p:cNvPr>
          <p:cNvSpPr>
            <a:spLocks noGrp="1"/>
          </p:cNvSpPr>
          <p:nvPr>
            <p:ph type="sldNum" sz="quarter" idx="12"/>
          </p:nvPr>
        </p:nvSpPr>
        <p:spPr/>
        <p:txBody>
          <a:bodyPr/>
          <a:lstStyle/>
          <a:p>
            <a:fld id="{6F0C9F74-ED7C-44EF-9CFC-67AAF3EFA2FB}" type="slidenum">
              <a:rPr lang="en-GB" smtClean="0"/>
              <a:t>26</a:t>
            </a:fld>
            <a:endParaRPr lang="en-GB"/>
          </a:p>
        </p:txBody>
      </p:sp>
    </p:spTree>
    <p:extLst>
      <p:ext uri="{BB962C8B-B14F-4D97-AF65-F5344CB8AC3E}">
        <p14:creationId xmlns:p14="http://schemas.microsoft.com/office/powerpoint/2010/main" val="1266972158"/>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603741" y="403208"/>
            <a:ext cx="9131300" cy="403225"/>
          </a:xfrm>
        </p:spPr>
        <p:txBody>
          <a:bodyPr/>
          <a:lstStyle/>
          <a:p>
            <a:pPr>
              <a:buClr>
                <a:srgbClr val="B8C617"/>
              </a:buClr>
            </a:pPr>
            <a:r>
              <a:rPr lang="en-US" sz="2800" b="1">
                <a:solidFill>
                  <a:srgbClr val="92D050"/>
                </a:solidFill>
                <a:latin typeface="+mn-lt"/>
                <a:cs typeface="Calibri"/>
              </a:rPr>
              <a:t>What Is An Historic Adjustment?</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669850" y="1186901"/>
            <a:ext cx="9522782" cy="1077218"/>
          </a:xfrm>
          <a:prstGeom prst="rect">
            <a:avLst/>
          </a:prstGeom>
        </p:spPr>
        <p:txBody>
          <a:bodyPr wrap="square" lIns="91440" tIns="45720" rIns="91440" bIns="45720" anchor="t">
            <a:spAutoFit/>
          </a:bodyPr>
          <a:lstStyle/>
          <a:p>
            <a:r>
              <a:rPr lang="en-US" sz="1600"/>
              <a:t>An historic adjustment is where we have missed payment for a worker. It might be basic hours, overtime or backpay. This is the </a:t>
            </a:r>
            <a:r>
              <a:rPr lang="en-US" sz="1600" b="1"/>
              <a:t>correct</a:t>
            </a:r>
            <a:r>
              <a:rPr lang="en-US" sz="1600"/>
              <a:t> way to process missing payments and </a:t>
            </a:r>
            <a:r>
              <a:rPr lang="en-US" sz="1600" b="1"/>
              <a:t>not through manual adjustment.</a:t>
            </a:r>
            <a:endParaRPr lang="en-US" sz="1600"/>
          </a:p>
          <a:p>
            <a:endParaRPr lang="en-US" sz="1600"/>
          </a:p>
          <a:p>
            <a:r>
              <a:rPr lang="en-US" sz="1600"/>
              <a:t>Click on Finance &gt; Timesheets and then search for your site.</a:t>
            </a:r>
            <a:endParaRPr lang="en-US" sz="1600">
              <a:cs typeface="Calibri"/>
            </a:endParaRPr>
          </a:p>
        </p:txBody>
      </p:sp>
      <p:sp>
        <p:nvSpPr>
          <p:cNvPr id="6" name="Rectangle 5">
            <a:extLst>
              <a:ext uri="{FF2B5EF4-FFF2-40B4-BE49-F238E27FC236}">
                <a16:creationId xmlns:a16="http://schemas.microsoft.com/office/drawing/2014/main" id="{7E27D38D-DC0B-4FC1-837E-417E5E2AAC5B}"/>
              </a:ext>
            </a:extLst>
          </p:cNvPr>
          <p:cNvSpPr/>
          <p:nvPr/>
        </p:nvSpPr>
        <p:spPr>
          <a:xfrm>
            <a:off x="2805344" y="4998128"/>
            <a:ext cx="479394" cy="79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730373" y="2644587"/>
            <a:ext cx="7838271" cy="3805851"/>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7720787-851C-4C96-859B-E02A18BD731A}"/>
              </a:ext>
            </a:extLst>
          </p:cNvPr>
          <p:cNvPicPr>
            <a:picLocks noChangeAspect="1"/>
          </p:cNvPicPr>
          <p:nvPr/>
        </p:nvPicPr>
        <p:blipFill rotWithShape="1">
          <a:blip r:embed="rId3"/>
          <a:srcRect l="61767" t="7002" r="10550" b="44063"/>
          <a:stretch/>
        </p:blipFill>
        <p:spPr>
          <a:xfrm>
            <a:off x="822631" y="2736771"/>
            <a:ext cx="7610319" cy="3612657"/>
          </a:xfrm>
          <a:prstGeom prst="rect">
            <a:avLst/>
          </a:prstGeom>
        </p:spPr>
      </p:pic>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a:off x="2032986" y="2414249"/>
            <a:ext cx="0" cy="30206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3339354" y="2818056"/>
            <a:ext cx="466816" cy="249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70D095F-3C30-481B-B74C-007E080F8930}"/>
              </a:ext>
            </a:extLst>
          </p:cNvPr>
          <p:cNvSpPr/>
          <p:nvPr/>
        </p:nvSpPr>
        <p:spPr>
          <a:xfrm>
            <a:off x="3335599" y="4462711"/>
            <a:ext cx="1734845" cy="249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a:off x="2032986" y="2414249"/>
            <a:ext cx="1210356" cy="5283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5271DE9-9E42-46CC-B2A5-762EBC6CE475}"/>
              </a:ext>
            </a:extLst>
          </p:cNvPr>
          <p:cNvSpPr/>
          <p:nvPr/>
        </p:nvSpPr>
        <p:spPr>
          <a:xfrm flipH="1">
            <a:off x="5070449" y="3258898"/>
            <a:ext cx="6391173" cy="3283723"/>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2A6016E-DFFE-444E-A6D6-F1E63174A672}"/>
              </a:ext>
            </a:extLst>
          </p:cNvPr>
          <p:cNvPicPr>
            <a:picLocks noChangeAspect="1"/>
          </p:cNvPicPr>
          <p:nvPr/>
        </p:nvPicPr>
        <p:blipFill>
          <a:blip r:embed="rId4"/>
          <a:stretch>
            <a:fillRect/>
          </a:stretch>
        </p:blipFill>
        <p:spPr>
          <a:xfrm>
            <a:off x="5184032" y="3347090"/>
            <a:ext cx="6156680" cy="3094522"/>
          </a:xfrm>
          <a:prstGeom prst="rect">
            <a:avLst/>
          </a:prstGeom>
        </p:spPr>
      </p:pic>
      <p:sp>
        <p:nvSpPr>
          <p:cNvPr id="44" name="Rectangle 43">
            <a:extLst>
              <a:ext uri="{FF2B5EF4-FFF2-40B4-BE49-F238E27FC236}">
                <a16:creationId xmlns:a16="http://schemas.microsoft.com/office/drawing/2014/main" id="{5D151982-19EE-4100-9B59-E20A292A8ADF}"/>
              </a:ext>
            </a:extLst>
          </p:cNvPr>
          <p:cNvSpPr/>
          <p:nvPr/>
        </p:nvSpPr>
        <p:spPr>
          <a:xfrm>
            <a:off x="6241034" y="4065119"/>
            <a:ext cx="1748594" cy="1946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276BBF0-FD76-45BB-A996-90A9FFB67580}"/>
              </a:ext>
            </a:extLst>
          </p:cNvPr>
          <p:cNvSpPr/>
          <p:nvPr/>
        </p:nvSpPr>
        <p:spPr>
          <a:xfrm>
            <a:off x="6265969" y="4827664"/>
            <a:ext cx="1901985" cy="209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44">
            <a:extLst>
              <a:ext uri="{FF2B5EF4-FFF2-40B4-BE49-F238E27FC236}">
                <a16:creationId xmlns:a16="http://schemas.microsoft.com/office/drawing/2014/main" id="{1E414F67-E9C3-4030-9930-21B3AA59C5EE}"/>
              </a:ext>
            </a:extLst>
          </p:cNvPr>
          <p:cNvCxnSpPr>
            <a:cxnSpLocks/>
            <a:stCxn id="25" idx="2"/>
          </p:cNvCxnSpPr>
          <p:nvPr/>
        </p:nvCxnSpPr>
        <p:spPr>
          <a:xfrm>
            <a:off x="5431241" y="2264119"/>
            <a:ext cx="809793" cy="17719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E1132C2-0CE9-4F1B-95D9-7DD23C58729A}"/>
              </a:ext>
            </a:extLst>
          </p:cNvPr>
          <p:cNvSpPr/>
          <p:nvPr/>
        </p:nvSpPr>
        <p:spPr>
          <a:xfrm>
            <a:off x="984454" y="5505255"/>
            <a:ext cx="1421394" cy="2224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6188E28-E057-49DA-B434-A5FD24E39816}"/>
              </a:ext>
            </a:extLst>
          </p:cNvPr>
          <p:cNvSpPr/>
          <p:nvPr/>
        </p:nvSpPr>
        <p:spPr>
          <a:xfrm>
            <a:off x="2805344" y="5078027"/>
            <a:ext cx="479394" cy="1271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B76F75D-25EA-48AD-8A5F-25D7EB8AF2EB}"/>
              </a:ext>
            </a:extLst>
          </p:cNvPr>
          <p:cNvSpPr>
            <a:spLocks noGrp="1"/>
          </p:cNvSpPr>
          <p:nvPr>
            <p:ph type="sldNum" sz="quarter" idx="12"/>
          </p:nvPr>
        </p:nvSpPr>
        <p:spPr/>
        <p:txBody>
          <a:bodyPr/>
          <a:lstStyle/>
          <a:p>
            <a:fld id="{6F0C9F74-ED7C-44EF-9CFC-67AAF3EFA2FB}" type="slidenum">
              <a:rPr lang="en-GB" smtClean="0"/>
              <a:t>27</a:t>
            </a:fld>
            <a:endParaRPr lang="en-GB"/>
          </a:p>
        </p:txBody>
      </p:sp>
    </p:spTree>
    <p:extLst>
      <p:ext uri="{BB962C8B-B14F-4D97-AF65-F5344CB8AC3E}">
        <p14:creationId xmlns:p14="http://schemas.microsoft.com/office/powerpoint/2010/main" val="185065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830510" y="529856"/>
            <a:ext cx="9132888" cy="403225"/>
          </a:xfrm>
        </p:spPr>
        <p:txBody>
          <a:bodyPr/>
          <a:lstStyle/>
          <a:p>
            <a:pPr>
              <a:buClr>
                <a:srgbClr val="B8C617"/>
              </a:buClr>
            </a:pPr>
            <a:r>
              <a:rPr lang="en-US" sz="2800" b="1">
                <a:solidFill>
                  <a:srgbClr val="92D050"/>
                </a:solidFill>
                <a:latin typeface="+mn-lt"/>
                <a:cs typeface="Calibri"/>
              </a:rPr>
              <a:t>How To Add An Historic Adjustment?</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572196" y="1183940"/>
            <a:ext cx="9522782" cy="584775"/>
          </a:xfrm>
          <a:prstGeom prst="rect">
            <a:avLst/>
          </a:prstGeom>
        </p:spPr>
        <p:txBody>
          <a:bodyPr wrap="square" lIns="91440" tIns="45720" rIns="91440" bIns="45720" anchor="t">
            <a:spAutoFit/>
          </a:bodyPr>
          <a:lstStyle/>
          <a:p>
            <a:r>
              <a:rPr lang="en-US" sz="1600"/>
              <a:t>To add an historic adjustment, click on the worker you require to make the adjustment to and open the timesheet.</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669870" y="2100574"/>
            <a:ext cx="8512599" cy="364021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cv</a:t>
            </a:r>
          </a:p>
        </p:txBody>
      </p:sp>
      <p:pic>
        <p:nvPicPr>
          <p:cNvPr id="2" name="Picture 1">
            <a:extLst>
              <a:ext uri="{FF2B5EF4-FFF2-40B4-BE49-F238E27FC236}">
                <a16:creationId xmlns:a16="http://schemas.microsoft.com/office/drawing/2014/main" id="{2A1CC50D-5EDD-4EC3-AE3F-527461CB4347}"/>
              </a:ext>
            </a:extLst>
          </p:cNvPr>
          <p:cNvPicPr>
            <a:picLocks noChangeAspect="1"/>
          </p:cNvPicPr>
          <p:nvPr/>
        </p:nvPicPr>
        <p:blipFill rotWithShape="1">
          <a:blip r:embed="rId3"/>
          <a:srcRect t="31995"/>
          <a:stretch/>
        </p:blipFill>
        <p:spPr>
          <a:xfrm>
            <a:off x="775150" y="2180232"/>
            <a:ext cx="8296931" cy="3462000"/>
          </a:xfrm>
          <a:prstGeom prst="rect">
            <a:avLst/>
          </a:prstGeom>
        </p:spPr>
      </p:pic>
      <p:sp>
        <p:nvSpPr>
          <p:cNvPr id="3" name="Rectangle 2">
            <a:extLst>
              <a:ext uri="{FF2B5EF4-FFF2-40B4-BE49-F238E27FC236}">
                <a16:creationId xmlns:a16="http://schemas.microsoft.com/office/drawing/2014/main" id="{99E89E4D-89F5-4014-B925-ECB823C32D16}"/>
              </a:ext>
            </a:extLst>
          </p:cNvPr>
          <p:cNvSpPr/>
          <p:nvPr/>
        </p:nvSpPr>
        <p:spPr>
          <a:xfrm>
            <a:off x="3023939" y="4454572"/>
            <a:ext cx="571904" cy="253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2CFA7AF-9409-4779-B3E2-9EC6F998DF12}"/>
              </a:ext>
            </a:extLst>
          </p:cNvPr>
          <p:cNvSpPr/>
          <p:nvPr/>
        </p:nvSpPr>
        <p:spPr>
          <a:xfrm>
            <a:off x="3002651" y="4874816"/>
            <a:ext cx="428927" cy="22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B07ED9A-FE75-431F-BF9C-451DB9105237}"/>
              </a:ext>
            </a:extLst>
          </p:cNvPr>
          <p:cNvSpPr/>
          <p:nvPr/>
        </p:nvSpPr>
        <p:spPr>
          <a:xfrm>
            <a:off x="3045544" y="5299528"/>
            <a:ext cx="343142" cy="194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a:off x="4315146" y="1624383"/>
            <a:ext cx="7678" cy="26689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70D095F-3C30-481B-B74C-007E080F8930}"/>
              </a:ext>
            </a:extLst>
          </p:cNvPr>
          <p:cNvSpPr/>
          <p:nvPr/>
        </p:nvSpPr>
        <p:spPr>
          <a:xfrm>
            <a:off x="2963612" y="4386045"/>
            <a:ext cx="2670921" cy="390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6352D9B-C90E-498C-B470-51DFE0B7EFC9}"/>
              </a:ext>
            </a:extLst>
          </p:cNvPr>
          <p:cNvSpPr/>
          <p:nvPr/>
        </p:nvSpPr>
        <p:spPr>
          <a:xfrm>
            <a:off x="5671155" y="2981466"/>
            <a:ext cx="5760103" cy="3520611"/>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887BE09A-B140-4167-8EE0-809BCC74A266}"/>
              </a:ext>
            </a:extLst>
          </p:cNvPr>
          <p:cNvPicPr>
            <a:picLocks noChangeAspect="1"/>
          </p:cNvPicPr>
          <p:nvPr/>
        </p:nvPicPr>
        <p:blipFill rotWithShape="1">
          <a:blip r:embed="rId4"/>
          <a:srcRect t="19582"/>
          <a:stretch/>
        </p:blipFill>
        <p:spPr>
          <a:xfrm>
            <a:off x="5766209" y="3070721"/>
            <a:ext cx="5533373" cy="3346980"/>
          </a:xfrm>
          <a:prstGeom prst="rect">
            <a:avLst/>
          </a:prstGeom>
        </p:spPr>
      </p:pic>
      <p:sp>
        <p:nvSpPr>
          <p:cNvPr id="23" name="Rectangle 22">
            <a:extLst>
              <a:ext uri="{FF2B5EF4-FFF2-40B4-BE49-F238E27FC236}">
                <a16:creationId xmlns:a16="http://schemas.microsoft.com/office/drawing/2014/main" id="{477289D8-3DDF-46E1-8F65-298835C1B44B}"/>
              </a:ext>
            </a:extLst>
          </p:cNvPr>
          <p:cNvSpPr/>
          <p:nvPr/>
        </p:nvSpPr>
        <p:spPr>
          <a:xfrm>
            <a:off x="7372253" y="4143973"/>
            <a:ext cx="342669" cy="91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D4A4A53-8A13-4BFC-86D3-E6D31D976500}"/>
              </a:ext>
            </a:extLst>
          </p:cNvPr>
          <p:cNvSpPr/>
          <p:nvPr/>
        </p:nvSpPr>
        <p:spPr>
          <a:xfrm>
            <a:off x="7606002" y="4332288"/>
            <a:ext cx="660548" cy="11858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187DF5-8E24-4922-896F-F019D54A76A8}"/>
              </a:ext>
            </a:extLst>
          </p:cNvPr>
          <p:cNvSpPr/>
          <p:nvPr/>
        </p:nvSpPr>
        <p:spPr>
          <a:xfrm>
            <a:off x="10138068" y="6149447"/>
            <a:ext cx="1004363" cy="218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a:off x="5106257" y="6296640"/>
            <a:ext cx="48746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10984B0-69E3-407B-B843-871A87C910C3}"/>
              </a:ext>
            </a:extLst>
          </p:cNvPr>
          <p:cNvSpPr/>
          <p:nvPr/>
        </p:nvSpPr>
        <p:spPr>
          <a:xfrm>
            <a:off x="1042470" y="6128560"/>
            <a:ext cx="2728818" cy="338554"/>
          </a:xfrm>
          <a:prstGeom prst="rect">
            <a:avLst/>
          </a:prstGeom>
        </p:spPr>
        <p:txBody>
          <a:bodyPr wrap="square">
            <a:spAutoFit/>
          </a:bodyPr>
          <a:lstStyle/>
          <a:p>
            <a:pPr algn="ctr"/>
            <a:r>
              <a:rPr lang="en-US" sz="1600"/>
              <a:t>Next click on</a:t>
            </a:r>
          </a:p>
        </p:txBody>
      </p:sp>
      <p:pic>
        <p:nvPicPr>
          <p:cNvPr id="31" name="Picture 30">
            <a:extLst>
              <a:ext uri="{FF2B5EF4-FFF2-40B4-BE49-F238E27FC236}">
                <a16:creationId xmlns:a16="http://schemas.microsoft.com/office/drawing/2014/main" id="{36D80A84-14F7-41E0-9CC1-F83B77BD5E2D}"/>
              </a:ext>
            </a:extLst>
          </p:cNvPr>
          <p:cNvPicPr>
            <a:picLocks noChangeAspect="1"/>
          </p:cNvPicPr>
          <p:nvPr/>
        </p:nvPicPr>
        <p:blipFill rotWithShape="1">
          <a:blip r:embed="rId5"/>
          <a:srcRect t="11824"/>
          <a:stretch/>
        </p:blipFill>
        <p:spPr>
          <a:xfrm>
            <a:off x="2963612" y="6202675"/>
            <a:ext cx="1874682" cy="215026"/>
          </a:xfrm>
          <a:prstGeom prst="rect">
            <a:avLst/>
          </a:prstGeom>
        </p:spPr>
      </p:pic>
      <p:sp>
        <p:nvSpPr>
          <p:cNvPr id="6" name="Slide Number Placeholder 5">
            <a:extLst>
              <a:ext uri="{FF2B5EF4-FFF2-40B4-BE49-F238E27FC236}">
                <a16:creationId xmlns:a16="http://schemas.microsoft.com/office/drawing/2014/main" id="{1580036E-FB57-4BCA-8999-CE39EEDD7946}"/>
              </a:ext>
            </a:extLst>
          </p:cNvPr>
          <p:cNvSpPr>
            <a:spLocks noGrp="1"/>
          </p:cNvSpPr>
          <p:nvPr>
            <p:ph type="sldNum" sz="quarter" idx="12"/>
          </p:nvPr>
        </p:nvSpPr>
        <p:spPr/>
        <p:txBody>
          <a:bodyPr/>
          <a:lstStyle/>
          <a:p>
            <a:fld id="{6F0C9F74-ED7C-44EF-9CFC-67AAF3EFA2FB}" type="slidenum">
              <a:rPr lang="en-GB" smtClean="0"/>
              <a:t>28</a:t>
            </a:fld>
            <a:endParaRPr lang="en-GB"/>
          </a:p>
        </p:txBody>
      </p:sp>
    </p:spTree>
    <p:extLst>
      <p:ext uri="{BB962C8B-B14F-4D97-AF65-F5344CB8AC3E}">
        <p14:creationId xmlns:p14="http://schemas.microsoft.com/office/powerpoint/2010/main" val="52444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2196" y="391121"/>
            <a:ext cx="9131300" cy="403225"/>
          </a:xfrm>
        </p:spPr>
        <p:txBody>
          <a:bodyPr/>
          <a:lstStyle/>
          <a:p>
            <a:pPr>
              <a:buClr>
                <a:srgbClr val="B8C617"/>
              </a:buClr>
            </a:pPr>
            <a:r>
              <a:rPr lang="en-US" sz="2800" b="1">
                <a:solidFill>
                  <a:srgbClr val="92D050"/>
                </a:solidFill>
                <a:latin typeface="+mn-lt"/>
              </a:rPr>
              <a:t>How To Add An Adjustment To The Relevant Week?</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572196" y="984781"/>
            <a:ext cx="9522782" cy="584775"/>
          </a:xfrm>
          <a:prstGeom prst="rect">
            <a:avLst/>
          </a:prstGeom>
        </p:spPr>
        <p:txBody>
          <a:bodyPr wrap="square">
            <a:spAutoFit/>
          </a:bodyPr>
          <a:lstStyle/>
          <a:p>
            <a:r>
              <a:rPr lang="en-US" sz="1600"/>
              <a:t>When adding an adjustment for a historic week you must ensure you are on the week you need to pay and the week the payment was missing from.</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637266" y="1759991"/>
            <a:ext cx="7076506" cy="4626690"/>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8263202" y="2081260"/>
            <a:ext cx="2728818" cy="2308324"/>
          </a:xfrm>
          <a:prstGeom prst="rect">
            <a:avLst/>
          </a:prstGeom>
        </p:spPr>
        <p:txBody>
          <a:bodyPr wrap="square" lIns="91440" tIns="45720" rIns="91440" bIns="45720" anchor="t">
            <a:spAutoFit/>
          </a:bodyPr>
          <a:lstStyle/>
          <a:p>
            <a:pPr algn="ctr"/>
            <a:r>
              <a:rPr lang="en-US" sz="1600"/>
              <a:t>Adjustment week is the current week that you are payrolling.</a:t>
            </a:r>
          </a:p>
          <a:p>
            <a:pPr algn="ctr"/>
            <a:endParaRPr lang="en-US" sz="1600"/>
          </a:p>
          <a:p>
            <a:pPr algn="ctr"/>
            <a:r>
              <a:rPr lang="en-US" sz="1600"/>
              <a:t>Historic week is the week you need to pay the worker. </a:t>
            </a:r>
          </a:p>
          <a:p>
            <a:pPr algn="ctr"/>
            <a:endParaRPr lang="en-US" sz="1600"/>
          </a:p>
          <a:p>
            <a:pPr algn="ctr"/>
            <a:r>
              <a:rPr lang="en-US" sz="1600"/>
              <a:t>Click on the relevant week for the Historic Adjustment.</a:t>
            </a:r>
            <a:endParaRPr lang="en-US" sz="1600">
              <a:cs typeface="Calibri"/>
            </a:endParaRPr>
          </a:p>
        </p:txBody>
      </p:sp>
      <p:pic>
        <p:nvPicPr>
          <p:cNvPr id="6" name="Picture 5">
            <a:extLst>
              <a:ext uri="{FF2B5EF4-FFF2-40B4-BE49-F238E27FC236}">
                <a16:creationId xmlns:a16="http://schemas.microsoft.com/office/drawing/2014/main" id="{2B464C80-9539-4382-9F06-74F8D0031F71}"/>
              </a:ext>
            </a:extLst>
          </p:cNvPr>
          <p:cNvPicPr>
            <a:picLocks noChangeAspect="1"/>
          </p:cNvPicPr>
          <p:nvPr/>
        </p:nvPicPr>
        <p:blipFill rotWithShape="1">
          <a:blip r:embed="rId3"/>
          <a:srcRect t="10974"/>
          <a:stretch/>
        </p:blipFill>
        <p:spPr>
          <a:xfrm>
            <a:off x="735166" y="1854636"/>
            <a:ext cx="6823637" cy="4437400"/>
          </a:xfrm>
          <a:prstGeom prst="rect">
            <a:avLst/>
          </a:prstGeom>
        </p:spPr>
      </p:pic>
      <p:sp>
        <p:nvSpPr>
          <p:cNvPr id="12" name="Rectangle 11">
            <a:extLst>
              <a:ext uri="{FF2B5EF4-FFF2-40B4-BE49-F238E27FC236}">
                <a16:creationId xmlns:a16="http://schemas.microsoft.com/office/drawing/2014/main" id="{D232B25B-D1AA-4D30-BC30-FCAA07A8EBB3}"/>
              </a:ext>
            </a:extLst>
          </p:cNvPr>
          <p:cNvSpPr/>
          <p:nvPr/>
        </p:nvSpPr>
        <p:spPr>
          <a:xfrm>
            <a:off x="2450237" y="2296516"/>
            <a:ext cx="886287"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70D095F-3C30-481B-B74C-007E080F8930}"/>
              </a:ext>
            </a:extLst>
          </p:cNvPr>
          <p:cNvSpPr/>
          <p:nvPr/>
        </p:nvSpPr>
        <p:spPr>
          <a:xfrm>
            <a:off x="4065827" y="2204539"/>
            <a:ext cx="1689716" cy="311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flipV="1">
            <a:off x="5486400" y="2575729"/>
            <a:ext cx="2811049" cy="6326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5762449" y="2208706"/>
            <a:ext cx="605457" cy="307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6711518" y="2385293"/>
            <a:ext cx="169457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4974B40-54B4-42D6-AC6A-F86E80E37406}"/>
              </a:ext>
            </a:extLst>
          </p:cNvPr>
          <p:cNvSpPr>
            <a:spLocks noGrp="1"/>
          </p:cNvSpPr>
          <p:nvPr>
            <p:ph type="sldNum" sz="quarter" idx="12"/>
          </p:nvPr>
        </p:nvSpPr>
        <p:spPr/>
        <p:txBody>
          <a:bodyPr/>
          <a:lstStyle/>
          <a:p>
            <a:fld id="{6F0C9F74-ED7C-44EF-9CFC-67AAF3EFA2FB}" type="slidenum">
              <a:rPr lang="en-GB" smtClean="0"/>
              <a:t>29</a:t>
            </a:fld>
            <a:endParaRPr lang="en-GB"/>
          </a:p>
        </p:txBody>
      </p:sp>
    </p:spTree>
    <p:extLst>
      <p:ext uri="{BB962C8B-B14F-4D97-AF65-F5344CB8AC3E}">
        <p14:creationId xmlns:p14="http://schemas.microsoft.com/office/powerpoint/2010/main" val="184041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D1EFF3-6F47-4FFC-B1AB-F6E6933D8A41}"/>
              </a:ext>
            </a:extLst>
          </p:cNvPr>
          <p:cNvSpPr/>
          <p:nvPr/>
        </p:nvSpPr>
        <p:spPr>
          <a:xfrm>
            <a:off x="598827" y="2114026"/>
            <a:ext cx="8335448" cy="404391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311BD7D-4676-49B7-AC54-A2C816C088F8}"/>
              </a:ext>
            </a:extLst>
          </p:cNvPr>
          <p:cNvSpPr txBox="1"/>
          <p:nvPr/>
        </p:nvSpPr>
        <p:spPr>
          <a:xfrm>
            <a:off x="394283" y="385894"/>
            <a:ext cx="8430935" cy="523220"/>
          </a:xfrm>
          <a:prstGeom prst="rect">
            <a:avLst/>
          </a:prstGeom>
          <a:noFill/>
        </p:spPr>
        <p:txBody>
          <a:bodyPr wrap="square" rtlCol="0">
            <a:spAutoFit/>
          </a:bodyPr>
          <a:lstStyle/>
          <a:p>
            <a:r>
              <a:rPr lang="en-GB" sz="2800" b="1">
                <a:solidFill>
                  <a:srgbClr val="92D050"/>
                </a:solidFill>
              </a:rPr>
              <a:t>How Do I View &amp; Action Weekly Guarantees?</a:t>
            </a:r>
          </a:p>
        </p:txBody>
      </p:sp>
      <p:pic>
        <p:nvPicPr>
          <p:cNvPr id="3" name="Picture 2">
            <a:extLst>
              <a:ext uri="{FF2B5EF4-FFF2-40B4-BE49-F238E27FC236}">
                <a16:creationId xmlns:a16="http://schemas.microsoft.com/office/drawing/2014/main" id="{DCDAA292-F4D2-4558-A875-C12C52ED61C4}"/>
              </a:ext>
            </a:extLst>
          </p:cNvPr>
          <p:cNvPicPr>
            <a:picLocks noChangeAspect="1"/>
          </p:cNvPicPr>
          <p:nvPr/>
        </p:nvPicPr>
        <p:blipFill>
          <a:blip r:embed="rId2"/>
          <a:stretch>
            <a:fillRect/>
          </a:stretch>
        </p:blipFill>
        <p:spPr>
          <a:xfrm>
            <a:off x="661229" y="2214693"/>
            <a:ext cx="8163989" cy="3825380"/>
          </a:xfrm>
          <a:prstGeom prst="rect">
            <a:avLst/>
          </a:prstGeom>
        </p:spPr>
      </p:pic>
      <p:sp>
        <p:nvSpPr>
          <p:cNvPr id="6" name="Rectangle 5">
            <a:extLst>
              <a:ext uri="{FF2B5EF4-FFF2-40B4-BE49-F238E27FC236}">
                <a16:creationId xmlns:a16="http://schemas.microsoft.com/office/drawing/2014/main" id="{7BE29E84-3AE3-47AD-8FEB-1D4ADCCAEDEE}"/>
              </a:ext>
            </a:extLst>
          </p:cNvPr>
          <p:cNvSpPr/>
          <p:nvPr/>
        </p:nvSpPr>
        <p:spPr>
          <a:xfrm>
            <a:off x="2856453" y="4899171"/>
            <a:ext cx="5515760" cy="973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343C709-FD66-4748-975F-0B8A90C28F9E}"/>
              </a:ext>
            </a:extLst>
          </p:cNvPr>
          <p:cNvSpPr txBox="1"/>
          <p:nvPr/>
        </p:nvSpPr>
        <p:spPr>
          <a:xfrm>
            <a:off x="512621" y="1064226"/>
            <a:ext cx="9698179" cy="584775"/>
          </a:xfrm>
          <a:prstGeom prst="rect">
            <a:avLst/>
          </a:prstGeom>
          <a:noFill/>
        </p:spPr>
        <p:txBody>
          <a:bodyPr wrap="square" lIns="91440" tIns="45720" rIns="91440" bIns="45720" rtlCol="0" anchor="t">
            <a:spAutoFit/>
          </a:bodyPr>
          <a:lstStyle/>
          <a:p>
            <a:r>
              <a:rPr lang="en-GB" sz="1600"/>
              <a:t>To view and manage any weekly guarantees you may have, go to the ‘Finance’ tab and select ‘Weekly Guarantees’.</a:t>
            </a:r>
          </a:p>
          <a:p>
            <a:r>
              <a:rPr lang="en-GB" sz="1600"/>
              <a:t>You will now see any workers how are eligible for weekly guarantees.</a:t>
            </a:r>
          </a:p>
        </p:txBody>
      </p:sp>
      <p:sp>
        <p:nvSpPr>
          <p:cNvPr id="8" name="Rectangle 7">
            <a:extLst>
              <a:ext uri="{FF2B5EF4-FFF2-40B4-BE49-F238E27FC236}">
                <a16:creationId xmlns:a16="http://schemas.microsoft.com/office/drawing/2014/main" id="{FA0D4CBA-5FF1-4104-B85A-7CD5A25B0796}"/>
              </a:ext>
            </a:extLst>
          </p:cNvPr>
          <p:cNvSpPr/>
          <p:nvPr/>
        </p:nvSpPr>
        <p:spPr>
          <a:xfrm>
            <a:off x="3086100" y="2343150"/>
            <a:ext cx="561976"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B90ACA2-ED97-40B2-8CE1-0BBF9114EA0B}"/>
              </a:ext>
            </a:extLst>
          </p:cNvPr>
          <p:cNvSpPr/>
          <p:nvPr/>
        </p:nvSpPr>
        <p:spPr>
          <a:xfrm>
            <a:off x="819150" y="4657726"/>
            <a:ext cx="1584298" cy="333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3FDD9C-5538-4F25-80A5-E04FE6E1ABF6}"/>
              </a:ext>
            </a:extLst>
          </p:cNvPr>
          <p:cNvCxnSpPr>
            <a:cxnSpLocks/>
          </p:cNvCxnSpPr>
          <p:nvPr/>
        </p:nvCxnSpPr>
        <p:spPr>
          <a:xfrm flipH="1" flipV="1">
            <a:off x="3790950" y="2647950"/>
            <a:ext cx="3371588" cy="4084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A6A1CD-66B2-49E1-A249-3A76DF683F30}"/>
              </a:ext>
            </a:extLst>
          </p:cNvPr>
          <p:cNvCxnSpPr>
            <a:cxnSpLocks/>
          </p:cNvCxnSpPr>
          <p:nvPr/>
        </p:nvCxnSpPr>
        <p:spPr>
          <a:xfrm flipH="1">
            <a:off x="2059619" y="3056446"/>
            <a:ext cx="5102919" cy="14977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81EEAAB-BCE0-48D7-A703-7E7627D6477F}"/>
              </a:ext>
            </a:extLst>
          </p:cNvPr>
          <p:cNvCxnSpPr>
            <a:cxnSpLocks/>
          </p:cNvCxnSpPr>
          <p:nvPr/>
        </p:nvCxnSpPr>
        <p:spPr>
          <a:xfrm>
            <a:off x="7162538" y="3056446"/>
            <a:ext cx="0" cy="2068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7872644-27D4-4EC7-A235-70BCF0F32841}"/>
              </a:ext>
            </a:extLst>
          </p:cNvPr>
          <p:cNvSpPr>
            <a:spLocks noGrp="1"/>
          </p:cNvSpPr>
          <p:nvPr>
            <p:ph type="sldNum" sz="quarter" idx="12"/>
          </p:nvPr>
        </p:nvSpPr>
        <p:spPr/>
        <p:txBody>
          <a:bodyPr/>
          <a:lstStyle/>
          <a:p>
            <a:fld id="{6F0C9F74-ED7C-44EF-9CFC-67AAF3EFA2FB}" type="slidenum">
              <a:rPr lang="en-GB" smtClean="0"/>
              <a:t>3</a:t>
            </a:fld>
            <a:endParaRPr lang="en-GB"/>
          </a:p>
        </p:txBody>
      </p:sp>
    </p:spTree>
    <p:extLst>
      <p:ext uri="{BB962C8B-B14F-4D97-AF65-F5344CB8AC3E}">
        <p14:creationId xmlns:p14="http://schemas.microsoft.com/office/powerpoint/2010/main" val="405176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CDB69E1-ECEF-40AE-9693-996A35081C03}"/>
              </a:ext>
            </a:extLst>
          </p:cNvPr>
          <p:cNvSpPr/>
          <p:nvPr/>
        </p:nvSpPr>
        <p:spPr>
          <a:xfrm>
            <a:off x="8280941" y="2695350"/>
            <a:ext cx="1417314" cy="1392821"/>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6943" y="424808"/>
            <a:ext cx="9131300" cy="401638"/>
          </a:xfrm>
        </p:spPr>
        <p:txBody>
          <a:bodyPr/>
          <a:lstStyle/>
          <a:p>
            <a:pPr>
              <a:buClr>
                <a:srgbClr val="B8C617"/>
              </a:buClr>
            </a:pPr>
            <a:r>
              <a:rPr lang="en-US" sz="2800" b="1">
                <a:solidFill>
                  <a:srgbClr val="92D050"/>
                </a:solidFill>
                <a:latin typeface="+mn-lt"/>
              </a:rPr>
              <a:t>How To Add In The Charge And Pay Rate?</a:t>
            </a:r>
          </a:p>
        </p:txBody>
      </p:sp>
      <p:sp>
        <p:nvSpPr>
          <p:cNvPr id="25" name="Rectangle 24">
            <a:extLst>
              <a:ext uri="{FF2B5EF4-FFF2-40B4-BE49-F238E27FC236}">
                <a16:creationId xmlns:a16="http://schemas.microsoft.com/office/drawing/2014/main" id="{3F86E64E-C0D4-4B53-96CE-389384200246}"/>
              </a:ext>
            </a:extLst>
          </p:cNvPr>
          <p:cNvSpPr/>
          <p:nvPr/>
        </p:nvSpPr>
        <p:spPr>
          <a:xfrm>
            <a:off x="580855" y="1010758"/>
            <a:ext cx="9522782" cy="830997"/>
          </a:xfrm>
          <a:prstGeom prst="rect">
            <a:avLst/>
          </a:prstGeom>
        </p:spPr>
        <p:txBody>
          <a:bodyPr wrap="square">
            <a:spAutoFit/>
          </a:bodyPr>
          <a:lstStyle/>
          <a:p>
            <a:r>
              <a:rPr lang="en-US" sz="1600"/>
              <a:t>Next, we need to add the rate band which will bring up charge rate and the pay rate for processing the hours. </a:t>
            </a:r>
          </a:p>
          <a:p>
            <a:r>
              <a:rPr lang="en-US" sz="1600" b="1"/>
              <a:t>You must ensure a charge rate is processed and not just a pay only.</a:t>
            </a:r>
            <a:endParaRPr lang="en-US" sz="1600"/>
          </a:p>
          <a:p>
            <a:endParaRPr lang="en-US" sz="1600"/>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644060" y="1900580"/>
            <a:ext cx="6179881" cy="402020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7523929" y="1925219"/>
            <a:ext cx="2728818" cy="830997"/>
          </a:xfrm>
          <a:prstGeom prst="rect">
            <a:avLst/>
          </a:prstGeom>
        </p:spPr>
        <p:txBody>
          <a:bodyPr wrap="square" lIns="91440" tIns="45720" rIns="91440" bIns="45720" anchor="t">
            <a:spAutoFit/>
          </a:bodyPr>
          <a:lstStyle/>
          <a:p>
            <a:pPr algn="ctr"/>
            <a:r>
              <a:rPr lang="en-US" sz="1600"/>
              <a:t>Now add in the charge rate and the pay rate.</a:t>
            </a:r>
          </a:p>
          <a:p>
            <a:pPr algn="ctr"/>
            <a:endParaRPr lang="en-US" sz="1600"/>
          </a:p>
        </p:txBody>
      </p:sp>
      <p:pic>
        <p:nvPicPr>
          <p:cNvPr id="2" name="Picture 1">
            <a:extLst>
              <a:ext uri="{FF2B5EF4-FFF2-40B4-BE49-F238E27FC236}">
                <a16:creationId xmlns:a16="http://schemas.microsoft.com/office/drawing/2014/main" id="{5CAC96C1-AF90-4730-B182-7CC8FAF17AF6}"/>
              </a:ext>
            </a:extLst>
          </p:cNvPr>
          <p:cNvPicPr>
            <a:picLocks noChangeAspect="1"/>
          </p:cNvPicPr>
          <p:nvPr/>
        </p:nvPicPr>
        <p:blipFill rotWithShape="1">
          <a:blip r:embed="rId3"/>
          <a:srcRect t="11376"/>
          <a:stretch/>
        </p:blipFill>
        <p:spPr>
          <a:xfrm>
            <a:off x="785869" y="2029015"/>
            <a:ext cx="5939069" cy="3738011"/>
          </a:xfrm>
          <a:prstGeom prst="rect">
            <a:avLst/>
          </a:prstGeom>
        </p:spPr>
      </p:pic>
      <p:sp>
        <p:nvSpPr>
          <p:cNvPr id="12" name="Rectangle 11">
            <a:extLst>
              <a:ext uri="{FF2B5EF4-FFF2-40B4-BE49-F238E27FC236}">
                <a16:creationId xmlns:a16="http://schemas.microsoft.com/office/drawing/2014/main" id="{D232B25B-D1AA-4D30-BC30-FCAA07A8EBB3}"/>
              </a:ext>
            </a:extLst>
          </p:cNvPr>
          <p:cNvSpPr/>
          <p:nvPr/>
        </p:nvSpPr>
        <p:spPr>
          <a:xfrm>
            <a:off x="2292170" y="2481777"/>
            <a:ext cx="717359" cy="113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a:off x="1636747" y="1713278"/>
            <a:ext cx="1159045" cy="17373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805571" y="3579102"/>
            <a:ext cx="831176" cy="240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AEB43FA-ECC9-4C0B-B911-A13FDAAB7CE2}"/>
              </a:ext>
            </a:extLst>
          </p:cNvPr>
          <p:cNvSpPr/>
          <p:nvPr/>
        </p:nvSpPr>
        <p:spPr>
          <a:xfrm>
            <a:off x="3678946" y="4710473"/>
            <a:ext cx="5252594" cy="1694769"/>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A756D23F-093E-4CD3-9D80-08241CB53F7B}"/>
              </a:ext>
            </a:extLst>
          </p:cNvPr>
          <p:cNvPicPr>
            <a:picLocks noChangeAspect="1"/>
          </p:cNvPicPr>
          <p:nvPr/>
        </p:nvPicPr>
        <p:blipFill>
          <a:blip r:embed="rId4"/>
          <a:stretch>
            <a:fillRect/>
          </a:stretch>
        </p:blipFill>
        <p:spPr>
          <a:xfrm>
            <a:off x="3788479" y="4842754"/>
            <a:ext cx="5018774" cy="1441683"/>
          </a:xfrm>
          <a:prstGeom prst="rect">
            <a:avLst/>
          </a:prstGeom>
        </p:spPr>
      </p:pic>
      <p:sp>
        <p:nvSpPr>
          <p:cNvPr id="8" name="Rectangle 7">
            <a:extLst>
              <a:ext uri="{FF2B5EF4-FFF2-40B4-BE49-F238E27FC236}">
                <a16:creationId xmlns:a16="http://schemas.microsoft.com/office/drawing/2014/main" id="{070D095F-3C30-481B-B74C-007E080F8930}"/>
              </a:ext>
            </a:extLst>
          </p:cNvPr>
          <p:cNvSpPr/>
          <p:nvPr/>
        </p:nvSpPr>
        <p:spPr>
          <a:xfrm>
            <a:off x="3813632" y="5579595"/>
            <a:ext cx="702816" cy="210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51AAC5B-09B7-41F1-A719-0FAB0D1D68D1}"/>
              </a:ext>
            </a:extLst>
          </p:cNvPr>
          <p:cNvSpPr/>
          <p:nvPr/>
        </p:nvSpPr>
        <p:spPr>
          <a:xfrm>
            <a:off x="3813632" y="5785457"/>
            <a:ext cx="702816" cy="22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4587470" y="2443401"/>
            <a:ext cx="3292496" cy="3269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B0F4E68-C4A2-4124-9991-099756E7DDBD}"/>
              </a:ext>
            </a:extLst>
          </p:cNvPr>
          <p:cNvPicPr>
            <a:picLocks noChangeAspect="1"/>
          </p:cNvPicPr>
          <p:nvPr/>
        </p:nvPicPr>
        <p:blipFill>
          <a:blip r:embed="rId5"/>
          <a:stretch>
            <a:fillRect/>
          </a:stretch>
        </p:blipFill>
        <p:spPr>
          <a:xfrm>
            <a:off x="8379945" y="2774629"/>
            <a:ext cx="1219306" cy="1234547"/>
          </a:xfrm>
          <a:prstGeom prst="rect">
            <a:avLst/>
          </a:prstGeom>
        </p:spPr>
      </p:pic>
      <p:cxnSp>
        <p:nvCxnSpPr>
          <p:cNvPr id="27" name="Straight Arrow Connector 26">
            <a:extLst>
              <a:ext uri="{FF2B5EF4-FFF2-40B4-BE49-F238E27FC236}">
                <a16:creationId xmlns:a16="http://schemas.microsoft.com/office/drawing/2014/main" id="{2C9953A3-E08F-45BC-A61B-02C8275055B9}"/>
              </a:ext>
            </a:extLst>
          </p:cNvPr>
          <p:cNvCxnSpPr>
            <a:cxnSpLocks/>
          </p:cNvCxnSpPr>
          <p:nvPr/>
        </p:nvCxnSpPr>
        <p:spPr>
          <a:xfrm>
            <a:off x="7878099" y="2443401"/>
            <a:ext cx="992260" cy="1307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209D127-91CD-4F36-B297-4CF970318176}"/>
              </a:ext>
            </a:extLst>
          </p:cNvPr>
          <p:cNvSpPr>
            <a:spLocks noGrp="1"/>
          </p:cNvSpPr>
          <p:nvPr>
            <p:ph type="sldNum" sz="quarter" idx="12"/>
          </p:nvPr>
        </p:nvSpPr>
        <p:spPr/>
        <p:txBody>
          <a:bodyPr/>
          <a:lstStyle/>
          <a:p>
            <a:fld id="{6F0C9F74-ED7C-44EF-9CFC-67AAF3EFA2FB}" type="slidenum">
              <a:rPr lang="en-GB" smtClean="0"/>
              <a:t>30</a:t>
            </a:fld>
            <a:endParaRPr lang="en-GB"/>
          </a:p>
        </p:txBody>
      </p:sp>
    </p:spTree>
    <p:extLst>
      <p:ext uri="{BB962C8B-B14F-4D97-AF65-F5344CB8AC3E}">
        <p14:creationId xmlns:p14="http://schemas.microsoft.com/office/powerpoint/2010/main" val="2284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2196" y="374427"/>
            <a:ext cx="9132888" cy="401637"/>
          </a:xfrm>
        </p:spPr>
        <p:txBody>
          <a:bodyPr/>
          <a:lstStyle/>
          <a:p>
            <a:pPr>
              <a:buClr>
                <a:srgbClr val="B8C617"/>
              </a:buClr>
            </a:pPr>
            <a:r>
              <a:rPr lang="en-US" sz="2800" b="1">
                <a:solidFill>
                  <a:srgbClr val="92D050"/>
                </a:solidFill>
                <a:latin typeface="+mn-lt"/>
              </a:rPr>
              <a:t>How To Add In The Hours?</a:t>
            </a:r>
          </a:p>
        </p:txBody>
      </p:sp>
      <p:sp>
        <p:nvSpPr>
          <p:cNvPr id="25" name="Rectangle 24">
            <a:extLst>
              <a:ext uri="{FF2B5EF4-FFF2-40B4-BE49-F238E27FC236}">
                <a16:creationId xmlns:a16="http://schemas.microsoft.com/office/drawing/2014/main" id="{3F86E64E-C0D4-4B53-96CE-389384200246}"/>
              </a:ext>
            </a:extLst>
          </p:cNvPr>
          <p:cNvSpPr/>
          <p:nvPr/>
        </p:nvSpPr>
        <p:spPr>
          <a:xfrm>
            <a:off x="572196" y="1183940"/>
            <a:ext cx="9522782" cy="584775"/>
          </a:xfrm>
          <a:prstGeom prst="rect">
            <a:avLst/>
          </a:prstGeom>
        </p:spPr>
        <p:txBody>
          <a:bodyPr wrap="square" lIns="91440" tIns="45720" rIns="91440" bIns="45720" anchor="t">
            <a:spAutoFit/>
          </a:bodyPr>
          <a:lstStyle/>
          <a:p>
            <a:r>
              <a:rPr lang="en-US" sz="1600"/>
              <a:t>Now we have added the charge and pay rate we now need to add the hours in the correct day of which the hours were missing.</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725931" y="2001933"/>
            <a:ext cx="6702286" cy="439886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7658194" y="1815072"/>
            <a:ext cx="2728818" cy="2062103"/>
          </a:xfrm>
          <a:prstGeom prst="rect">
            <a:avLst/>
          </a:prstGeom>
        </p:spPr>
        <p:txBody>
          <a:bodyPr wrap="square" lIns="91440" tIns="45720" rIns="91440" bIns="45720" anchor="t">
            <a:spAutoFit/>
          </a:bodyPr>
          <a:lstStyle/>
          <a:p>
            <a:pPr algn="ctr"/>
            <a:r>
              <a:rPr lang="en-US" sz="1600"/>
              <a:t>Next, click on </a:t>
            </a:r>
            <a:r>
              <a:rPr lang="en-US" sz="1600" b="1"/>
              <a:t>Missed pay </a:t>
            </a:r>
            <a:r>
              <a:rPr lang="en-US" sz="1600"/>
              <a:t>and add in the reason (if missed pay (basic) you don’t need to click and change).</a:t>
            </a:r>
          </a:p>
          <a:p>
            <a:pPr algn="ctr"/>
            <a:endParaRPr lang="en-US" sz="1600"/>
          </a:p>
          <a:p>
            <a:pPr algn="ctr"/>
            <a:r>
              <a:rPr lang="en-US" sz="1600"/>
              <a:t>This will then bring up a drop down to select reason.</a:t>
            </a:r>
            <a:endParaRPr lang="en-US"/>
          </a:p>
          <a:p>
            <a:pPr algn="ctr"/>
            <a:endParaRPr lang="en-US" sz="1600"/>
          </a:p>
        </p:txBody>
      </p:sp>
      <p:pic>
        <p:nvPicPr>
          <p:cNvPr id="3" name="Picture 2">
            <a:extLst>
              <a:ext uri="{FF2B5EF4-FFF2-40B4-BE49-F238E27FC236}">
                <a16:creationId xmlns:a16="http://schemas.microsoft.com/office/drawing/2014/main" id="{4C18693B-7B74-4476-921D-3CA853A84F07}"/>
              </a:ext>
            </a:extLst>
          </p:cNvPr>
          <p:cNvPicPr>
            <a:picLocks noChangeAspect="1"/>
          </p:cNvPicPr>
          <p:nvPr/>
        </p:nvPicPr>
        <p:blipFill rotWithShape="1">
          <a:blip r:embed="rId3"/>
          <a:srcRect t="10483"/>
          <a:stretch/>
        </p:blipFill>
        <p:spPr>
          <a:xfrm>
            <a:off x="825870" y="2098145"/>
            <a:ext cx="6498233" cy="4239563"/>
          </a:xfrm>
          <a:prstGeom prst="rect">
            <a:avLst/>
          </a:prstGeom>
        </p:spPr>
      </p:pic>
      <p:sp>
        <p:nvSpPr>
          <p:cNvPr id="12" name="Rectangle 11">
            <a:extLst>
              <a:ext uri="{FF2B5EF4-FFF2-40B4-BE49-F238E27FC236}">
                <a16:creationId xmlns:a16="http://schemas.microsoft.com/office/drawing/2014/main" id="{D232B25B-D1AA-4D30-BC30-FCAA07A8EBB3}"/>
              </a:ext>
            </a:extLst>
          </p:cNvPr>
          <p:cNvSpPr/>
          <p:nvPr/>
        </p:nvSpPr>
        <p:spPr>
          <a:xfrm>
            <a:off x="2592280" y="2504101"/>
            <a:ext cx="540058" cy="124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187DF5-8E24-4922-896F-F019D54A76A8}"/>
              </a:ext>
            </a:extLst>
          </p:cNvPr>
          <p:cNvSpPr/>
          <p:nvPr/>
        </p:nvSpPr>
        <p:spPr>
          <a:xfrm>
            <a:off x="2560567" y="3658917"/>
            <a:ext cx="427910" cy="333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a:off x="1842582" y="1815072"/>
            <a:ext cx="930553" cy="1786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6A0F595-D7FD-4390-8D1A-69F6F64C6E19}"/>
              </a:ext>
            </a:extLst>
          </p:cNvPr>
          <p:cNvSpPr/>
          <p:nvPr/>
        </p:nvSpPr>
        <p:spPr>
          <a:xfrm>
            <a:off x="7266394" y="4029629"/>
            <a:ext cx="3839010" cy="2803039"/>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A33A3980-F6D6-43FE-8108-EC0269632FBC}"/>
              </a:ext>
            </a:extLst>
          </p:cNvPr>
          <p:cNvPicPr>
            <a:picLocks noChangeAspect="1"/>
          </p:cNvPicPr>
          <p:nvPr/>
        </p:nvPicPr>
        <p:blipFill>
          <a:blip r:embed="rId4"/>
          <a:stretch>
            <a:fillRect/>
          </a:stretch>
        </p:blipFill>
        <p:spPr>
          <a:xfrm>
            <a:off x="7349651" y="4110393"/>
            <a:ext cx="3665637" cy="2667672"/>
          </a:xfrm>
          <a:prstGeom prst="rect">
            <a:avLst/>
          </a:prstGeom>
        </p:spPr>
      </p:pic>
      <p:sp>
        <p:nvSpPr>
          <p:cNvPr id="31" name="Rectangle 30">
            <a:extLst>
              <a:ext uri="{FF2B5EF4-FFF2-40B4-BE49-F238E27FC236}">
                <a16:creationId xmlns:a16="http://schemas.microsoft.com/office/drawing/2014/main" id="{A7FC6D3E-4724-42CD-9ED0-9FF7C0D5F797}"/>
              </a:ext>
            </a:extLst>
          </p:cNvPr>
          <p:cNvSpPr/>
          <p:nvPr/>
        </p:nvSpPr>
        <p:spPr>
          <a:xfrm>
            <a:off x="7950780" y="5190399"/>
            <a:ext cx="2357084" cy="43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95F939FB-C87D-47F9-9AE8-F9306DE11B39}"/>
              </a:ext>
            </a:extLst>
          </p:cNvPr>
          <p:cNvCxnSpPr>
            <a:cxnSpLocks/>
          </p:cNvCxnSpPr>
          <p:nvPr/>
        </p:nvCxnSpPr>
        <p:spPr>
          <a:xfrm flipH="1">
            <a:off x="6842589" y="2232248"/>
            <a:ext cx="817498" cy="1291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158CEE5-5443-4324-AC88-258F099F943E}"/>
              </a:ext>
            </a:extLst>
          </p:cNvPr>
          <p:cNvSpPr/>
          <p:nvPr/>
        </p:nvSpPr>
        <p:spPr>
          <a:xfrm>
            <a:off x="5965802" y="3625316"/>
            <a:ext cx="1099598" cy="43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3080EDBC-D970-4AD7-955E-8DEDACA8D1F9}"/>
              </a:ext>
            </a:extLst>
          </p:cNvPr>
          <p:cNvCxnSpPr>
            <a:cxnSpLocks/>
          </p:cNvCxnSpPr>
          <p:nvPr/>
        </p:nvCxnSpPr>
        <p:spPr>
          <a:xfrm>
            <a:off x="9022603" y="3625316"/>
            <a:ext cx="0" cy="15057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86BBC20-5DD5-4745-AA77-D1811A01A6B4}"/>
              </a:ext>
            </a:extLst>
          </p:cNvPr>
          <p:cNvSpPr/>
          <p:nvPr/>
        </p:nvSpPr>
        <p:spPr>
          <a:xfrm>
            <a:off x="2506995" y="2530136"/>
            <a:ext cx="817498" cy="154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8C6D1EB3-4D18-467C-897F-5FF15581E7DC}"/>
              </a:ext>
            </a:extLst>
          </p:cNvPr>
          <p:cNvSpPr>
            <a:spLocks noGrp="1"/>
          </p:cNvSpPr>
          <p:nvPr>
            <p:ph type="sldNum" sz="quarter" idx="12"/>
          </p:nvPr>
        </p:nvSpPr>
        <p:spPr/>
        <p:txBody>
          <a:bodyPr/>
          <a:lstStyle/>
          <a:p>
            <a:fld id="{6F0C9F74-ED7C-44EF-9CFC-67AAF3EFA2FB}" type="slidenum">
              <a:rPr lang="en-GB" smtClean="0"/>
              <a:t>31</a:t>
            </a:fld>
            <a:endParaRPr lang="en-GB"/>
          </a:p>
        </p:txBody>
      </p:sp>
    </p:spTree>
    <p:extLst>
      <p:ext uri="{BB962C8B-B14F-4D97-AF65-F5344CB8AC3E}">
        <p14:creationId xmlns:p14="http://schemas.microsoft.com/office/powerpoint/2010/main" val="4250446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2196" y="445914"/>
            <a:ext cx="9131300" cy="403225"/>
          </a:xfrm>
        </p:spPr>
        <p:txBody>
          <a:bodyPr/>
          <a:lstStyle/>
          <a:p>
            <a:pPr>
              <a:buClr>
                <a:srgbClr val="B8C617"/>
              </a:buClr>
            </a:pPr>
            <a:r>
              <a:rPr lang="en-US" sz="2800" b="1">
                <a:solidFill>
                  <a:srgbClr val="92D050"/>
                </a:solidFill>
                <a:latin typeface="Calibri"/>
                <a:cs typeface="Calibri"/>
              </a:rPr>
              <a:t>How To Add In Standard Rate Information?</a:t>
            </a:r>
          </a:p>
        </p:txBody>
      </p:sp>
      <p:sp>
        <p:nvSpPr>
          <p:cNvPr id="25" name="Rectangle 24">
            <a:extLst>
              <a:ext uri="{FF2B5EF4-FFF2-40B4-BE49-F238E27FC236}">
                <a16:creationId xmlns:a16="http://schemas.microsoft.com/office/drawing/2014/main" id="{3F86E64E-C0D4-4B53-96CE-389384200246}"/>
              </a:ext>
            </a:extLst>
          </p:cNvPr>
          <p:cNvSpPr/>
          <p:nvPr/>
        </p:nvSpPr>
        <p:spPr>
          <a:xfrm>
            <a:off x="572196" y="1183940"/>
            <a:ext cx="9522782" cy="584775"/>
          </a:xfrm>
          <a:prstGeom prst="rect">
            <a:avLst/>
          </a:prstGeom>
        </p:spPr>
        <p:txBody>
          <a:bodyPr wrap="square" lIns="91440" tIns="45720" rIns="91440" bIns="45720" anchor="t">
            <a:spAutoFit/>
          </a:bodyPr>
          <a:lstStyle/>
          <a:p>
            <a:r>
              <a:rPr lang="en-US" sz="1600"/>
              <a:t>Once you have opened the Edit Adjustment you need to select either Missed pay (basic), Missed pay (overtime),</a:t>
            </a:r>
          </a:p>
          <a:p>
            <a:r>
              <a:rPr lang="en-US" sz="1600"/>
              <a:t>Adjustment Rate or Adjustment Rate Overtime </a:t>
            </a:r>
            <a:r>
              <a:rPr lang="en-US" sz="1600" b="1"/>
              <a:t>ONLY.</a:t>
            </a:r>
            <a:r>
              <a:rPr lang="en-US" sz="1600"/>
              <a:t> </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672633" y="2057976"/>
            <a:ext cx="7526145" cy="4220072"/>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8097375" y="2263656"/>
            <a:ext cx="3639874" cy="584775"/>
          </a:xfrm>
          <a:prstGeom prst="rect">
            <a:avLst/>
          </a:prstGeom>
        </p:spPr>
        <p:txBody>
          <a:bodyPr wrap="square">
            <a:spAutoFit/>
          </a:bodyPr>
          <a:lstStyle/>
          <a:p>
            <a:pPr algn="ctr"/>
            <a:r>
              <a:rPr lang="en-US" sz="1600"/>
              <a:t>Next click on the reason and</a:t>
            </a:r>
          </a:p>
          <a:p>
            <a:pPr algn="ctr"/>
            <a:endParaRPr lang="en-US" sz="1600"/>
          </a:p>
        </p:txBody>
      </p:sp>
      <p:pic>
        <p:nvPicPr>
          <p:cNvPr id="2" name="Picture 1">
            <a:extLst>
              <a:ext uri="{FF2B5EF4-FFF2-40B4-BE49-F238E27FC236}">
                <a16:creationId xmlns:a16="http://schemas.microsoft.com/office/drawing/2014/main" id="{7F91F332-4C04-46E4-BC6C-BB37562EC77A}"/>
              </a:ext>
            </a:extLst>
          </p:cNvPr>
          <p:cNvPicPr>
            <a:picLocks noChangeAspect="1"/>
          </p:cNvPicPr>
          <p:nvPr/>
        </p:nvPicPr>
        <p:blipFill rotWithShape="1">
          <a:blip r:embed="rId3"/>
          <a:srcRect l="60364" t="26891" r="12177" b="11246"/>
          <a:stretch/>
        </p:blipFill>
        <p:spPr>
          <a:xfrm>
            <a:off x="721698" y="2129601"/>
            <a:ext cx="7409129" cy="4076528"/>
          </a:xfrm>
          <a:prstGeom prst="rect">
            <a:avLst/>
          </a:prstGeom>
        </p:spPr>
      </p:pic>
      <p:sp>
        <p:nvSpPr>
          <p:cNvPr id="31" name="Rectangle 30">
            <a:extLst>
              <a:ext uri="{FF2B5EF4-FFF2-40B4-BE49-F238E27FC236}">
                <a16:creationId xmlns:a16="http://schemas.microsoft.com/office/drawing/2014/main" id="{A7FC6D3E-4724-42CD-9ED0-9FF7C0D5F797}"/>
              </a:ext>
            </a:extLst>
          </p:cNvPr>
          <p:cNvSpPr/>
          <p:nvPr/>
        </p:nvSpPr>
        <p:spPr>
          <a:xfrm>
            <a:off x="3608165" y="3586353"/>
            <a:ext cx="2117304" cy="388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95F939FB-C87D-47F9-9AE8-F9306DE11B39}"/>
              </a:ext>
            </a:extLst>
          </p:cNvPr>
          <p:cNvCxnSpPr>
            <a:cxnSpLocks/>
          </p:cNvCxnSpPr>
          <p:nvPr/>
        </p:nvCxnSpPr>
        <p:spPr>
          <a:xfrm>
            <a:off x="4305786" y="1803147"/>
            <a:ext cx="17821" cy="20759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F4B4740-65FB-46F4-9A74-50DBB3F5ABC2}"/>
              </a:ext>
            </a:extLst>
          </p:cNvPr>
          <p:cNvSpPr/>
          <p:nvPr/>
        </p:nvSpPr>
        <p:spPr>
          <a:xfrm>
            <a:off x="6364126" y="3424782"/>
            <a:ext cx="3180600" cy="3038604"/>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3190F9C-C4AA-4F12-89D8-3E6313472C8A}"/>
              </a:ext>
            </a:extLst>
          </p:cNvPr>
          <p:cNvPicPr>
            <a:picLocks noChangeAspect="1"/>
          </p:cNvPicPr>
          <p:nvPr/>
        </p:nvPicPr>
        <p:blipFill>
          <a:blip r:embed="rId4"/>
          <a:stretch>
            <a:fillRect/>
          </a:stretch>
        </p:blipFill>
        <p:spPr>
          <a:xfrm>
            <a:off x="6447268" y="3511589"/>
            <a:ext cx="3018984" cy="2866510"/>
          </a:xfrm>
          <a:prstGeom prst="rect">
            <a:avLst/>
          </a:prstGeom>
        </p:spPr>
      </p:pic>
      <p:cxnSp>
        <p:nvCxnSpPr>
          <p:cNvPr id="23" name="Straight Arrow Connector 22">
            <a:extLst>
              <a:ext uri="{FF2B5EF4-FFF2-40B4-BE49-F238E27FC236}">
                <a16:creationId xmlns:a16="http://schemas.microsoft.com/office/drawing/2014/main" id="{CDF90629-9CF4-4E53-A481-E0E39FDEF2CE}"/>
              </a:ext>
            </a:extLst>
          </p:cNvPr>
          <p:cNvCxnSpPr>
            <a:cxnSpLocks/>
          </p:cNvCxnSpPr>
          <p:nvPr/>
        </p:nvCxnSpPr>
        <p:spPr>
          <a:xfrm flipH="1">
            <a:off x="9295300" y="3137692"/>
            <a:ext cx="537069" cy="27125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9994953-63F9-4E6B-99EB-AA1AF1E69226}"/>
              </a:ext>
            </a:extLst>
          </p:cNvPr>
          <p:cNvPicPr>
            <a:picLocks noChangeAspect="1"/>
          </p:cNvPicPr>
          <p:nvPr/>
        </p:nvPicPr>
        <p:blipFill>
          <a:blip r:embed="rId5"/>
          <a:stretch>
            <a:fillRect/>
          </a:stretch>
        </p:blipFill>
        <p:spPr>
          <a:xfrm>
            <a:off x="9725066" y="2687385"/>
            <a:ext cx="579401" cy="325277"/>
          </a:xfrm>
          <a:prstGeom prst="rect">
            <a:avLst/>
          </a:prstGeom>
        </p:spPr>
      </p:pic>
      <p:sp>
        <p:nvSpPr>
          <p:cNvPr id="27" name="Rectangle 26">
            <a:extLst>
              <a:ext uri="{FF2B5EF4-FFF2-40B4-BE49-F238E27FC236}">
                <a16:creationId xmlns:a16="http://schemas.microsoft.com/office/drawing/2014/main" id="{C607A954-AFFC-4FAF-A570-0E8E639702E2}"/>
              </a:ext>
            </a:extLst>
          </p:cNvPr>
          <p:cNvSpPr/>
          <p:nvPr/>
        </p:nvSpPr>
        <p:spPr>
          <a:xfrm>
            <a:off x="8767595" y="5935496"/>
            <a:ext cx="698657" cy="371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7D57BA2-2524-4CA1-B00C-CE0DBADB7592}"/>
              </a:ext>
            </a:extLst>
          </p:cNvPr>
          <p:cNvSpPr/>
          <p:nvPr/>
        </p:nvSpPr>
        <p:spPr>
          <a:xfrm>
            <a:off x="2920753" y="2521258"/>
            <a:ext cx="1029744" cy="166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D051ABE-2DC0-41CA-9FBF-FE4D06D13D39}"/>
              </a:ext>
            </a:extLst>
          </p:cNvPr>
          <p:cNvSpPr>
            <a:spLocks noGrp="1"/>
          </p:cNvSpPr>
          <p:nvPr>
            <p:ph type="sldNum" sz="quarter" idx="12"/>
          </p:nvPr>
        </p:nvSpPr>
        <p:spPr/>
        <p:txBody>
          <a:bodyPr/>
          <a:lstStyle/>
          <a:p>
            <a:fld id="{6F0C9F74-ED7C-44EF-9CFC-67AAF3EFA2FB}" type="slidenum">
              <a:rPr lang="en-GB" smtClean="0"/>
              <a:t>32</a:t>
            </a:fld>
            <a:endParaRPr lang="en-GB"/>
          </a:p>
        </p:txBody>
      </p:sp>
    </p:spTree>
    <p:extLst>
      <p:ext uri="{BB962C8B-B14F-4D97-AF65-F5344CB8AC3E}">
        <p14:creationId xmlns:p14="http://schemas.microsoft.com/office/powerpoint/2010/main" val="139585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44616" y="384782"/>
            <a:ext cx="9131300" cy="403225"/>
          </a:xfrm>
        </p:spPr>
        <p:txBody>
          <a:bodyPr/>
          <a:lstStyle/>
          <a:p>
            <a:pPr>
              <a:buClr>
                <a:srgbClr val="B8C617"/>
              </a:buClr>
            </a:pPr>
            <a:r>
              <a:rPr lang="en-US" sz="2800" b="1">
                <a:solidFill>
                  <a:srgbClr val="92D050"/>
                </a:solidFill>
                <a:latin typeface="+mn-lt"/>
                <a:cs typeface="Calibri"/>
              </a:rPr>
              <a:t>How To Check Before Saving?</a:t>
            </a:r>
          </a:p>
        </p:txBody>
      </p:sp>
      <p:sp>
        <p:nvSpPr>
          <p:cNvPr id="25" name="Rectangle 24">
            <a:extLst>
              <a:ext uri="{FF2B5EF4-FFF2-40B4-BE49-F238E27FC236}">
                <a16:creationId xmlns:a16="http://schemas.microsoft.com/office/drawing/2014/main" id="{3F86E64E-C0D4-4B53-96CE-389384200246}"/>
              </a:ext>
            </a:extLst>
          </p:cNvPr>
          <p:cNvSpPr/>
          <p:nvPr/>
        </p:nvSpPr>
        <p:spPr>
          <a:xfrm>
            <a:off x="598173" y="1088690"/>
            <a:ext cx="9522782" cy="584775"/>
          </a:xfrm>
          <a:prstGeom prst="rect">
            <a:avLst/>
          </a:prstGeom>
        </p:spPr>
        <p:txBody>
          <a:bodyPr wrap="square" lIns="91440" tIns="45720" rIns="91440" bIns="45720" anchor="t">
            <a:spAutoFit/>
          </a:bodyPr>
          <a:lstStyle/>
          <a:p>
            <a:r>
              <a:rPr lang="en-US" sz="1600"/>
              <a:t>We have now added all the information to save the adjustment. Next, we need to check to ensure the information is correct.</a:t>
            </a: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725930" y="2256639"/>
            <a:ext cx="5252594" cy="342995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6096000" y="1882399"/>
            <a:ext cx="3616171" cy="3354765"/>
          </a:xfrm>
          <a:prstGeom prst="rect">
            <a:avLst/>
          </a:prstGeom>
        </p:spPr>
        <p:txBody>
          <a:bodyPr wrap="square" lIns="91440" tIns="45720" rIns="91440" bIns="45720" anchor="t">
            <a:spAutoFit/>
          </a:bodyPr>
          <a:lstStyle/>
          <a:p>
            <a:r>
              <a:rPr lang="en-US" sz="1600"/>
              <a:t>Correct Adjustment week of payment </a:t>
            </a:r>
            <a:r>
              <a:rPr lang="en-US" b="1">
                <a:sym typeface="Wingdings" panose="05000000000000000000" pitchFamily="2" charset="2"/>
              </a:rPr>
              <a:t></a:t>
            </a:r>
            <a:endParaRPr lang="en-US"/>
          </a:p>
          <a:p>
            <a:endParaRPr lang="en-US" b="1">
              <a:cs typeface="Calibri" panose="020F0502020204030204"/>
            </a:endParaRPr>
          </a:p>
          <a:p>
            <a:r>
              <a:rPr lang="en-US" sz="1600"/>
              <a:t>Correct Historic week of payment </a:t>
            </a:r>
            <a:r>
              <a:rPr lang="en-US" sz="1600" b="1">
                <a:sym typeface="Wingdings" panose="05000000000000000000" pitchFamily="2" charset="2"/>
              </a:rPr>
              <a:t></a:t>
            </a:r>
            <a:endParaRPr lang="en-US" sz="1600" b="1">
              <a:cs typeface="Calibri" panose="020F0502020204030204"/>
              <a:sym typeface="Wingdings" panose="05000000000000000000" pitchFamily="2" charset="2"/>
            </a:endParaRPr>
          </a:p>
          <a:p>
            <a:endParaRPr lang="en-US" sz="1600">
              <a:cs typeface="Calibri" panose="020F0502020204030204"/>
            </a:endParaRPr>
          </a:p>
          <a:p>
            <a:r>
              <a:rPr lang="en-US" sz="1600"/>
              <a:t>Correct Charge &amp; Pay Rate </a:t>
            </a:r>
            <a:r>
              <a:rPr lang="en-US" sz="1600" b="1">
                <a:sym typeface="Wingdings" panose="05000000000000000000" pitchFamily="2" charset="2"/>
              </a:rPr>
              <a:t></a:t>
            </a:r>
            <a:endParaRPr lang="en-US" sz="1600" b="1">
              <a:cs typeface="Calibri" panose="020F0502020204030204"/>
              <a:sym typeface="Wingdings" panose="05000000000000000000" pitchFamily="2" charset="2"/>
            </a:endParaRPr>
          </a:p>
          <a:p>
            <a:endParaRPr lang="en-US" sz="1600">
              <a:cs typeface="Calibri" panose="020F0502020204030204"/>
            </a:endParaRPr>
          </a:p>
          <a:p>
            <a:r>
              <a:rPr lang="en-US" sz="1600"/>
              <a:t>Correct Hours</a:t>
            </a:r>
            <a:r>
              <a:rPr lang="en-US" sz="1600" b="1">
                <a:sym typeface="Wingdings" panose="05000000000000000000" pitchFamily="2" charset="2"/>
              </a:rPr>
              <a:t></a:t>
            </a:r>
            <a:endParaRPr lang="en-US" sz="1600" b="1">
              <a:cs typeface="Calibri" panose="020F0502020204030204"/>
              <a:sym typeface="Wingdings" panose="05000000000000000000" pitchFamily="2" charset="2"/>
            </a:endParaRPr>
          </a:p>
          <a:p>
            <a:endParaRPr lang="en-US" sz="1600">
              <a:cs typeface="Calibri" panose="020F0502020204030204"/>
            </a:endParaRPr>
          </a:p>
          <a:p>
            <a:r>
              <a:rPr lang="en-US" sz="1600"/>
              <a:t>Correct reason</a:t>
            </a:r>
            <a:r>
              <a:rPr lang="en-US" sz="1600" b="1">
                <a:sym typeface="Wingdings" panose="05000000000000000000" pitchFamily="2" charset="2"/>
              </a:rPr>
              <a:t></a:t>
            </a:r>
            <a:endParaRPr lang="en-US" sz="1600" b="1">
              <a:cs typeface="Calibri" panose="020F0502020204030204"/>
              <a:sym typeface="Wingdings" panose="05000000000000000000" pitchFamily="2" charset="2"/>
            </a:endParaRPr>
          </a:p>
          <a:p>
            <a:endParaRPr lang="en-US" sz="1600">
              <a:cs typeface="Calibri" panose="020F0502020204030204"/>
            </a:endParaRPr>
          </a:p>
          <a:p>
            <a:r>
              <a:rPr lang="en-US" sz="1600">
                <a:sym typeface="Wingdings" panose="05000000000000000000" pitchFamily="2" charset="2"/>
              </a:rPr>
              <a:t>Then click on</a:t>
            </a:r>
            <a:r>
              <a:rPr lang="en-US" sz="1600" b="1">
                <a:sym typeface="Wingdings" panose="05000000000000000000" pitchFamily="2" charset="2"/>
              </a:rPr>
              <a:t> </a:t>
            </a:r>
            <a:endParaRPr lang="en-US" sz="1600">
              <a:cs typeface="Calibri"/>
            </a:endParaRPr>
          </a:p>
          <a:p>
            <a:pPr algn="ctr"/>
            <a:endParaRPr lang="en-US" sz="1600"/>
          </a:p>
          <a:p>
            <a:pPr algn="ctr"/>
            <a:endParaRPr lang="en-US" sz="1600"/>
          </a:p>
        </p:txBody>
      </p:sp>
      <p:pic>
        <p:nvPicPr>
          <p:cNvPr id="3" name="Picture 2">
            <a:extLst>
              <a:ext uri="{FF2B5EF4-FFF2-40B4-BE49-F238E27FC236}">
                <a16:creationId xmlns:a16="http://schemas.microsoft.com/office/drawing/2014/main" id="{4C18693B-7B74-4476-921D-3CA853A84F07}"/>
              </a:ext>
            </a:extLst>
          </p:cNvPr>
          <p:cNvPicPr>
            <a:picLocks noChangeAspect="1"/>
          </p:cNvPicPr>
          <p:nvPr/>
        </p:nvPicPr>
        <p:blipFill rotWithShape="1">
          <a:blip r:embed="rId3"/>
          <a:srcRect t="11855"/>
          <a:stretch/>
        </p:blipFill>
        <p:spPr>
          <a:xfrm>
            <a:off x="856692" y="2374084"/>
            <a:ext cx="4991069" cy="3206352"/>
          </a:xfrm>
          <a:prstGeom prst="rect">
            <a:avLst/>
          </a:prstGeom>
        </p:spPr>
      </p:pic>
      <p:sp>
        <p:nvSpPr>
          <p:cNvPr id="12" name="Rectangle 11">
            <a:extLst>
              <a:ext uri="{FF2B5EF4-FFF2-40B4-BE49-F238E27FC236}">
                <a16:creationId xmlns:a16="http://schemas.microsoft.com/office/drawing/2014/main" id="{D232B25B-D1AA-4D30-BC30-FCAA07A8EBB3}"/>
              </a:ext>
            </a:extLst>
          </p:cNvPr>
          <p:cNvSpPr/>
          <p:nvPr/>
        </p:nvSpPr>
        <p:spPr>
          <a:xfrm>
            <a:off x="1966936" y="2633960"/>
            <a:ext cx="838407" cy="199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187DF5-8E24-4922-896F-F019D54A76A8}"/>
              </a:ext>
            </a:extLst>
          </p:cNvPr>
          <p:cNvSpPr/>
          <p:nvPr/>
        </p:nvSpPr>
        <p:spPr>
          <a:xfrm>
            <a:off x="2178332" y="3534356"/>
            <a:ext cx="328663" cy="26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7FC6D3E-4724-42CD-9ED0-9FF7C0D5F797}"/>
              </a:ext>
            </a:extLst>
          </p:cNvPr>
          <p:cNvSpPr/>
          <p:nvPr/>
        </p:nvSpPr>
        <p:spPr>
          <a:xfrm>
            <a:off x="4838331" y="3480047"/>
            <a:ext cx="807868" cy="358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95F939FB-C87D-47F9-9AE8-F9306DE11B39}"/>
              </a:ext>
            </a:extLst>
          </p:cNvPr>
          <p:cNvCxnSpPr>
            <a:cxnSpLocks/>
          </p:cNvCxnSpPr>
          <p:nvPr/>
        </p:nvCxnSpPr>
        <p:spPr>
          <a:xfrm flipH="1">
            <a:off x="5847763" y="4776186"/>
            <a:ext cx="1569026" cy="700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8622D3B-3271-4649-AEA4-550EA1C02DCB}"/>
              </a:ext>
            </a:extLst>
          </p:cNvPr>
          <p:cNvSpPr/>
          <p:nvPr/>
        </p:nvSpPr>
        <p:spPr>
          <a:xfrm>
            <a:off x="932155" y="3505040"/>
            <a:ext cx="649555" cy="295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D4A0FE1-B04F-488C-ACFD-67E74129359B}"/>
              </a:ext>
            </a:extLst>
          </p:cNvPr>
          <p:cNvSpPr/>
          <p:nvPr/>
        </p:nvSpPr>
        <p:spPr>
          <a:xfrm>
            <a:off x="3234494" y="2467174"/>
            <a:ext cx="1275361" cy="382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6ACF8B6-90AB-44ED-AD33-2B99C925BC62}"/>
              </a:ext>
            </a:extLst>
          </p:cNvPr>
          <p:cNvSpPr/>
          <p:nvPr/>
        </p:nvSpPr>
        <p:spPr>
          <a:xfrm>
            <a:off x="4541127" y="2467174"/>
            <a:ext cx="696227" cy="382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20B4D64F-EB6F-4741-ACE8-B7A46D054FDE}"/>
              </a:ext>
            </a:extLst>
          </p:cNvPr>
          <p:cNvPicPr>
            <a:picLocks noChangeAspect="1"/>
          </p:cNvPicPr>
          <p:nvPr/>
        </p:nvPicPr>
        <p:blipFill>
          <a:blip r:embed="rId4"/>
          <a:stretch>
            <a:fillRect/>
          </a:stretch>
        </p:blipFill>
        <p:spPr>
          <a:xfrm>
            <a:off x="7299808" y="4470297"/>
            <a:ext cx="434378" cy="243861"/>
          </a:xfrm>
          <a:prstGeom prst="rect">
            <a:avLst/>
          </a:prstGeom>
        </p:spPr>
      </p:pic>
      <p:grpSp>
        <p:nvGrpSpPr>
          <p:cNvPr id="24" name="Group 23">
            <a:extLst>
              <a:ext uri="{FF2B5EF4-FFF2-40B4-BE49-F238E27FC236}">
                <a16:creationId xmlns:a16="http://schemas.microsoft.com/office/drawing/2014/main" id="{BB16652D-89D2-47CA-A8C1-A2AE485CB41D}"/>
              </a:ext>
            </a:extLst>
          </p:cNvPr>
          <p:cNvGrpSpPr/>
          <p:nvPr/>
        </p:nvGrpSpPr>
        <p:grpSpPr>
          <a:xfrm>
            <a:off x="4293475" y="5906673"/>
            <a:ext cx="5425776" cy="732424"/>
            <a:chOff x="4483975" y="5811423"/>
            <a:chExt cx="5425776" cy="732424"/>
          </a:xfrm>
        </p:grpSpPr>
        <p:sp>
          <p:nvSpPr>
            <p:cNvPr id="26" name="Rectangle 25">
              <a:extLst>
                <a:ext uri="{FF2B5EF4-FFF2-40B4-BE49-F238E27FC236}">
                  <a16:creationId xmlns:a16="http://schemas.microsoft.com/office/drawing/2014/main" id="{1FFB68CD-BC10-495E-8599-D24D3EDD2613}"/>
                </a:ext>
              </a:extLst>
            </p:cNvPr>
            <p:cNvSpPr/>
            <p:nvPr/>
          </p:nvSpPr>
          <p:spPr>
            <a:xfrm>
              <a:off x="4483975" y="5811423"/>
              <a:ext cx="5425776" cy="732424"/>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7" name="Picture 26" descr="Graphical user interface, text, application&#10;&#10;Description automatically generated">
              <a:extLst>
                <a:ext uri="{FF2B5EF4-FFF2-40B4-BE49-F238E27FC236}">
                  <a16:creationId xmlns:a16="http://schemas.microsoft.com/office/drawing/2014/main" id="{AD0ED861-5306-4BDE-A482-2FC521449C53}"/>
                </a:ext>
              </a:extLst>
            </p:cNvPr>
            <p:cNvPicPr>
              <a:picLocks noChangeAspect="1"/>
            </p:cNvPicPr>
            <p:nvPr/>
          </p:nvPicPr>
          <p:blipFill>
            <a:blip r:embed="rId5"/>
            <a:stretch>
              <a:fillRect/>
            </a:stretch>
          </p:blipFill>
          <p:spPr>
            <a:xfrm>
              <a:off x="4542559" y="5889176"/>
              <a:ext cx="5323609" cy="578172"/>
            </a:xfrm>
            <a:prstGeom prst="rect">
              <a:avLst/>
            </a:prstGeom>
          </p:spPr>
        </p:pic>
      </p:grpSp>
      <p:sp>
        <p:nvSpPr>
          <p:cNvPr id="28" name="Rectangle 27">
            <a:extLst>
              <a:ext uri="{FF2B5EF4-FFF2-40B4-BE49-F238E27FC236}">
                <a16:creationId xmlns:a16="http://schemas.microsoft.com/office/drawing/2014/main" id="{FA302EB6-18F5-4CDB-ADDB-93FF1BD1BCBF}"/>
              </a:ext>
            </a:extLst>
          </p:cNvPr>
          <p:cNvSpPr/>
          <p:nvPr/>
        </p:nvSpPr>
        <p:spPr>
          <a:xfrm>
            <a:off x="7118468" y="5054553"/>
            <a:ext cx="2794668" cy="83099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cs typeface="Calibri"/>
              </a:rPr>
              <a:t>If you have inputted anything incorrect you will see the below message appear.</a:t>
            </a:r>
            <a:endParaRPr lang="en-US" b="1"/>
          </a:p>
        </p:txBody>
      </p:sp>
      <p:sp>
        <p:nvSpPr>
          <p:cNvPr id="2" name="Slide Number Placeholder 1">
            <a:extLst>
              <a:ext uri="{FF2B5EF4-FFF2-40B4-BE49-F238E27FC236}">
                <a16:creationId xmlns:a16="http://schemas.microsoft.com/office/drawing/2014/main" id="{DAF4C392-D9B6-422E-AA9C-29139B196870}"/>
              </a:ext>
            </a:extLst>
          </p:cNvPr>
          <p:cNvSpPr>
            <a:spLocks noGrp="1"/>
          </p:cNvSpPr>
          <p:nvPr>
            <p:ph type="sldNum" sz="quarter" idx="12"/>
          </p:nvPr>
        </p:nvSpPr>
        <p:spPr/>
        <p:txBody>
          <a:bodyPr/>
          <a:lstStyle/>
          <a:p>
            <a:fld id="{6F0C9F74-ED7C-44EF-9CFC-67AAF3EFA2FB}" type="slidenum">
              <a:rPr lang="en-GB" smtClean="0"/>
              <a:t>33</a:t>
            </a:fld>
            <a:endParaRPr lang="en-GB"/>
          </a:p>
        </p:txBody>
      </p:sp>
    </p:spTree>
    <p:extLst>
      <p:ext uri="{BB962C8B-B14F-4D97-AF65-F5344CB8AC3E}">
        <p14:creationId xmlns:p14="http://schemas.microsoft.com/office/powerpoint/2010/main" val="1661265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80871" y="472280"/>
            <a:ext cx="9131300" cy="403225"/>
          </a:xfrm>
        </p:spPr>
        <p:txBody>
          <a:bodyPr/>
          <a:lstStyle/>
          <a:p>
            <a:pPr>
              <a:buClr>
                <a:srgbClr val="B8C617"/>
              </a:buClr>
            </a:pPr>
            <a:r>
              <a:rPr lang="en-US" sz="2800" b="1">
                <a:solidFill>
                  <a:srgbClr val="92D050"/>
                </a:solidFill>
                <a:latin typeface="+mn-lt"/>
              </a:rPr>
              <a:t>How To View The Adjustment In Timesheets?</a:t>
            </a:r>
          </a:p>
        </p:txBody>
      </p:sp>
      <p:sp>
        <p:nvSpPr>
          <p:cNvPr id="25" name="Rectangle 24">
            <a:extLst>
              <a:ext uri="{FF2B5EF4-FFF2-40B4-BE49-F238E27FC236}">
                <a16:creationId xmlns:a16="http://schemas.microsoft.com/office/drawing/2014/main" id="{3F86E64E-C0D4-4B53-96CE-389384200246}"/>
              </a:ext>
            </a:extLst>
          </p:cNvPr>
          <p:cNvSpPr/>
          <p:nvPr/>
        </p:nvSpPr>
        <p:spPr>
          <a:xfrm>
            <a:off x="589514" y="941485"/>
            <a:ext cx="9522782" cy="830997"/>
          </a:xfrm>
          <a:prstGeom prst="rect">
            <a:avLst/>
          </a:prstGeom>
        </p:spPr>
        <p:txBody>
          <a:bodyPr wrap="square" lIns="91440" tIns="45720" rIns="91440" bIns="45720" anchor="t">
            <a:spAutoFit/>
          </a:bodyPr>
          <a:lstStyle/>
          <a:p>
            <a:r>
              <a:rPr lang="en-US" sz="1600"/>
              <a:t>The Adjustment has now been processed and there are two ways of finding the adjustment. </a:t>
            </a:r>
            <a:endParaRPr lang="en-US"/>
          </a:p>
          <a:p>
            <a:endParaRPr lang="en-US" sz="1600"/>
          </a:p>
          <a:p>
            <a:r>
              <a:rPr lang="en-US" sz="1600"/>
              <a:t>The first one is allocated on the timesheet </a:t>
            </a:r>
            <a:endParaRPr lang="en-US">
              <a:cs typeface="Calibri"/>
            </a:endParaRPr>
          </a:p>
        </p:txBody>
      </p:sp>
      <p:sp>
        <p:nvSpPr>
          <p:cNvPr id="18" name="Rectangle 17">
            <a:extLst>
              <a:ext uri="{FF2B5EF4-FFF2-40B4-BE49-F238E27FC236}">
                <a16:creationId xmlns:a16="http://schemas.microsoft.com/office/drawing/2014/main" id="{3C5F5DF0-1E85-459D-8BE6-3AEDF70F8D3B}"/>
              </a:ext>
            </a:extLst>
          </p:cNvPr>
          <p:cNvSpPr/>
          <p:nvPr/>
        </p:nvSpPr>
        <p:spPr>
          <a:xfrm>
            <a:off x="2805345" y="5208709"/>
            <a:ext cx="390616" cy="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8D57B-16AA-4597-9CB2-8CA96D05124F}"/>
              </a:ext>
            </a:extLst>
          </p:cNvPr>
          <p:cNvSpPr/>
          <p:nvPr/>
        </p:nvSpPr>
        <p:spPr>
          <a:xfrm>
            <a:off x="2805344" y="5392207"/>
            <a:ext cx="326994" cy="113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FF858D-9D11-4DDE-ABF5-484DCE448BA1}"/>
              </a:ext>
            </a:extLst>
          </p:cNvPr>
          <p:cNvSpPr/>
          <p:nvPr/>
        </p:nvSpPr>
        <p:spPr>
          <a:xfrm>
            <a:off x="3009530" y="5057216"/>
            <a:ext cx="326994" cy="7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0B4E9F-782B-4819-9833-E7E2392413F8}"/>
              </a:ext>
            </a:extLst>
          </p:cNvPr>
          <p:cNvSpPr/>
          <p:nvPr/>
        </p:nvSpPr>
        <p:spPr>
          <a:xfrm>
            <a:off x="574959" y="2115180"/>
            <a:ext cx="7412995" cy="4152056"/>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0984B0-69E3-407B-B843-871A87C910C3}"/>
              </a:ext>
            </a:extLst>
          </p:cNvPr>
          <p:cNvSpPr/>
          <p:nvPr/>
        </p:nvSpPr>
        <p:spPr>
          <a:xfrm>
            <a:off x="8400492" y="2079350"/>
            <a:ext cx="3616171" cy="1077218"/>
          </a:xfrm>
          <a:prstGeom prst="rect">
            <a:avLst/>
          </a:prstGeom>
        </p:spPr>
        <p:txBody>
          <a:bodyPr wrap="square">
            <a:spAutoFit/>
          </a:bodyPr>
          <a:lstStyle/>
          <a:p>
            <a:pPr algn="ctr"/>
            <a:r>
              <a:rPr lang="en-US" sz="1600"/>
              <a:t>When you open the timesheet, you will see the adjustment.</a:t>
            </a:r>
          </a:p>
          <a:p>
            <a:pPr algn="ctr"/>
            <a:endParaRPr lang="en-US" sz="1600"/>
          </a:p>
          <a:p>
            <a:pPr algn="ctr"/>
            <a:endParaRPr lang="en-US" sz="1600"/>
          </a:p>
        </p:txBody>
      </p:sp>
      <p:pic>
        <p:nvPicPr>
          <p:cNvPr id="2" name="Picture 1">
            <a:extLst>
              <a:ext uri="{FF2B5EF4-FFF2-40B4-BE49-F238E27FC236}">
                <a16:creationId xmlns:a16="http://schemas.microsoft.com/office/drawing/2014/main" id="{B08AD307-B563-4D17-A014-31C8B4E8D107}"/>
              </a:ext>
            </a:extLst>
          </p:cNvPr>
          <p:cNvPicPr>
            <a:picLocks noChangeAspect="1"/>
          </p:cNvPicPr>
          <p:nvPr/>
        </p:nvPicPr>
        <p:blipFill rotWithShape="1">
          <a:blip r:embed="rId3"/>
          <a:srcRect t="27229"/>
          <a:stretch/>
        </p:blipFill>
        <p:spPr>
          <a:xfrm>
            <a:off x="679425" y="2222540"/>
            <a:ext cx="7183396" cy="3874158"/>
          </a:xfrm>
          <a:prstGeom prst="rect">
            <a:avLst/>
          </a:prstGeom>
        </p:spPr>
      </p:pic>
      <p:sp>
        <p:nvSpPr>
          <p:cNvPr id="4" name="Rectangle 3">
            <a:extLst>
              <a:ext uri="{FF2B5EF4-FFF2-40B4-BE49-F238E27FC236}">
                <a16:creationId xmlns:a16="http://schemas.microsoft.com/office/drawing/2014/main" id="{C252A995-0208-42E3-9F01-365318D4082D}"/>
              </a:ext>
            </a:extLst>
          </p:cNvPr>
          <p:cNvSpPr/>
          <p:nvPr/>
        </p:nvSpPr>
        <p:spPr>
          <a:xfrm>
            <a:off x="2662385" y="4769984"/>
            <a:ext cx="338372" cy="235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C9201A6-DDE6-4162-A4F5-6403FF4D91B8}"/>
              </a:ext>
            </a:extLst>
          </p:cNvPr>
          <p:cNvSpPr/>
          <p:nvPr/>
        </p:nvSpPr>
        <p:spPr>
          <a:xfrm>
            <a:off x="2663279" y="5174777"/>
            <a:ext cx="336582" cy="21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6D6758D-21D9-4E3F-B637-A0863DB17972}"/>
              </a:ext>
            </a:extLst>
          </p:cNvPr>
          <p:cNvPicPr>
            <a:picLocks noChangeAspect="1"/>
          </p:cNvPicPr>
          <p:nvPr/>
        </p:nvPicPr>
        <p:blipFill>
          <a:blip r:embed="rId4"/>
          <a:stretch>
            <a:fillRect/>
          </a:stretch>
        </p:blipFill>
        <p:spPr>
          <a:xfrm>
            <a:off x="4188460" y="1378555"/>
            <a:ext cx="414363" cy="349619"/>
          </a:xfrm>
          <a:prstGeom prst="rect">
            <a:avLst/>
          </a:prstGeom>
        </p:spPr>
      </p:pic>
      <p:sp>
        <p:nvSpPr>
          <p:cNvPr id="19" name="Rectangle 18">
            <a:extLst>
              <a:ext uri="{FF2B5EF4-FFF2-40B4-BE49-F238E27FC236}">
                <a16:creationId xmlns:a16="http://schemas.microsoft.com/office/drawing/2014/main" id="{CD4A0FE1-B04F-488C-ACFD-67E74129359B}"/>
              </a:ext>
            </a:extLst>
          </p:cNvPr>
          <p:cNvSpPr/>
          <p:nvPr/>
        </p:nvSpPr>
        <p:spPr>
          <a:xfrm>
            <a:off x="2632258" y="4735419"/>
            <a:ext cx="2705051" cy="348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95F939FB-C87D-47F9-9AE8-F9306DE11B39}"/>
              </a:ext>
            </a:extLst>
          </p:cNvPr>
          <p:cNvCxnSpPr>
            <a:cxnSpLocks/>
          </p:cNvCxnSpPr>
          <p:nvPr/>
        </p:nvCxnSpPr>
        <p:spPr>
          <a:xfrm>
            <a:off x="4375964" y="1777764"/>
            <a:ext cx="225146" cy="30319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1011195-53B0-41B8-A63C-E56CC2650425}"/>
              </a:ext>
            </a:extLst>
          </p:cNvPr>
          <p:cNvSpPr/>
          <p:nvPr/>
        </p:nvSpPr>
        <p:spPr>
          <a:xfrm>
            <a:off x="3280286" y="3493609"/>
            <a:ext cx="411274" cy="259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7E1BC6E-F7B0-4952-A138-C87FBF31B8C0}"/>
              </a:ext>
            </a:extLst>
          </p:cNvPr>
          <p:cNvSpPr/>
          <p:nvPr/>
        </p:nvSpPr>
        <p:spPr>
          <a:xfrm>
            <a:off x="2632259" y="5568521"/>
            <a:ext cx="336582" cy="21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4BEB5A7-B5E3-41BB-AD6B-A3125CC28851}"/>
              </a:ext>
            </a:extLst>
          </p:cNvPr>
          <p:cNvSpPr/>
          <p:nvPr/>
        </p:nvSpPr>
        <p:spPr>
          <a:xfrm>
            <a:off x="5362555" y="3480724"/>
            <a:ext cx="6033754" cy="316067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310CC3C-36AF-4DB2-AA08-9530E2B867C4}"/>
              </a:ext>
            </a:extLst>
          </p:cNvPr>
          <p:cNvPicPr>
            <a:picLocks noChangeAspect="1"/>
          </p:cNvPicPr>
          <p:nvPr/>
        </p:nvPicPr>
        <p:blipFill>
          <a:blip r:embed="rId5"/>
          <a:stretch>
            <a:fillRect/>
          </a:stretch>
        </p:blipFill>
        <p:spPr>
          <a:xfrm>
            <a:off x="5462443" y="3617671"/>
            <a:ext cx="5832162" cy="2882805"/>
          </a:xfrm>
          <a:prstGeom prst="rect">
            <a:avLst/>
          </a:prstGeom>
        </p:spPr>
      </p:pic>
      <p:cxnSp>
        <p:nvCxnSpPr>
          <p:cNvPr id="32" name="Straight Arrow Connector 31">
            <a:extLst>
              <a:ext uri="{FF2B5EF4-FFF2-40B4-BE49-F238E27FC236}">
                <a16:creationId xmlns:a16="http://schemas.microsoft.com/office/drawing/2014/main" id="{9C78DEF3-D8CF-4716-A8C6-7744881FAB22}"/>
              </a:ext>
            </a:extLst>
          </p:cNvPr>
          <p:cNvCxnSpPr>
            <a:cxnSpLocks/>
            <a:endCxn id="30" idx="0"/>
          </p:cNvCxnSpPr>
          <p:nvPr/>
        </p:nvCxnSpPr>
        <p:spPr>
          <a:xfrm flipH="1">
            <a:off x="7483681" y="2688656"/>
            <a:ext cx="2236106" cy="28165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F5DA6CD-873D-43E6-9508-FDC569E6CB5D}"/>
              </a:ext>
            </a:extLst>
          </p:cNvPr>
          <p:cNvSpPr/>
          <p:nvPr/>
        </p:nvSpPr>
        <p:spPr>
          <a:xfrm>
            <a:off x="5975289" y="3728090"/>
            <a:ext cx="597641" cy="24739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722B2AC-BE76-473A-A409-F9592A8A93E3}"/>
              </a:ext>
            </a:extLst>
          </p:cNvPr>
          <p:cNvSpPr/>
          <p:nvPr/>
        </p:nvSpPr>
        <p:spPr>
          <a:xfrm>
            <a:off x="7237286" y="5505255"/>
            <a:ext cx="492789" cy="21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5B37AA59-E60D-4B2A-B690-173C2C610D09}"/>
              </a:ext>
            </a:extLst>
          </p:cNvPr>
          <p:cNvSpPr>
            <a:spLocks noGrp="1"/>
          </p:cNvSpPr>
          <p:nvPr>
            <p:ph type="sldNum" sz="quarter" idx="12"/>
          </p:nvPr>
        </p:nvSpPr>
        <p:spPr/>
        <p:txBody>
          <a:bodyPr/>
          <a:lstStyle/>
          <a:p>
            <a:fld id="{6F0C9F74-ED7C-44EF-9CFC-67AAF3EFA2FB}" type="slidenum">
              <a:rPr lang="en-GB" smtClean="0"/>
              <a:t>34</a:t>
            </a:fld>
            <a:endParaRPr lang="en-GB"/>
          </a:p>
        </p:txBody>
      </p:sp>
    </p:spTree>
    <p:extLst>
      <p:ext uri="{BB962C8B-B14F-4D97-AF65-F5344CB8AC3E}">
        <p14:creationId xmlns:p14="http://schemas.microsoft.com/office/powerpoint/2010/main" val="650557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0B4E9F-782B-4819-9833-E7E2392413F8}"/>
              </a:ext>
            </a:extLst>
          </p:cNvPr>
          <p:cNvSpPr/>
          <p:nvPr/>
        </p:nvSpPr>
        <p:spPr>
          <a:xfrm>
            <a:off x="669849" y="1819166"/>
            <a:ext cx="6152190" cy="2907628"/>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C87FE178-2208-4495-A319-6A9DEF361E34}"/>
              </a:ext>
            </a:extLst>
          </p:cNvPr>
          <p:cNvPicPr>
            <a:picLocks noChangeAspect="1"/>
          </p:cNvPicPr>
          <p:nvPr/>
        </p:nvPicPr>
        <p:blipFill rotWithShape="1">
          <a:blip r:embed="rId3"/>
          <a:srcRect l="60433" t="15270" r="10766" b="38304"/>
          <a:stretch/>
        </p:blipFill>
        <p:spPr>
          <a:xfrm>
            <a:off x="791965" y="1915423"/>
            <a:ext cx="5896511" cy="2727751"/>
          </a:xfrm>
          <a:prstGeom prst="rect">
            <a:avLst/>
          </a:prstGeom>
        </p:spPr>
      </p:pic>
      <p:sp>
        <p:nvSpPr>
          <p:cNvPr id="26" name="Rectangle 25">
            <a:extLst>
              <a:ext uri="{FF2B5EF4-FFF2-40B4-BE49-F238E27FC236}">
                <a16:creationId xmlns:a16="http://schemas.microsoft.com/office/drawing/2014/main" id="{781E7029-751F-434C-BF2C-C3226726C8EF}"/>
              </a:ext>
            </a:extLst>
          </p:cNvPr>
          <p:cNvSpPr/>
          <p:nvPr/>
        </p:nvSpPr>
        <p:spPr>
          <a:xfrm>
            <a:off x="3925470" y="2499025"/>
            <a:ext cx="6152190" cy="2907628"/>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83036" y="290785"/>
            <a:ext cx="9131300" cy="403225"/>
          </a:xfrm>
        </p:spPr>
        <p:txBody>
          <a:bodyPr/>
          <a:lstStyle/>
          <a:p>
            <a:pPr>
              <a:buClr>
                <a:srgbClr val="B8C617"/>
              </a:buClr>
            </a:pPr>
            <a:r>
              <a:rPr lang="en-US" sz="2800" b="1">
                <a:solidFill>
                  <a:srgbClr val="92D050"/>
                </a:solidFill>
                <a:latin typeface="+mn-lt"/>
              </a:rPr>
              <a:t>How To View The Adjustment In Adjustments?</a:t>
            </a:r>
          </a:p>
        </p:txBody>
      </p:sp>
      <p:sp>
        <p:nvSpPr>
          <p:cNvPr id="25" name="Rectangle 24">
            <a:extLst>
              <a:ext uri="{FF2B5EF4-FFF2-40B4-BE49-F238E27FC236}">
                <a16:creationId xmlns:a16="http://schemas.microsoft.com/office/drawing/2014/main" id="{3F86E64E-C0D4-4B53-96CE-389384200246}"/>
              </a:ext>
            </a:extLst>
          </p:cNvPr>
          <p:cNvSpPr/>
          <p:nvPr/>
        </p:nvSpPr>
        <p:spPr>
          <a:xfrm>
            <a:off x="554878" y="958804"/>
            <a:ext cx="9522782" cy="338554"/>
          </a:xfrm>
          <a:prstGeom prst="rect">
            <a:avLst/>
          </a:prstGeom>
        </p:spPr>
        <p:txBody>
          <a:bodyPr wrap="square" lIns="91440" tIns="45720" rIns="91440" bIns="45720" anchor="t">
            <a:spAutoFit/>
          </a:bodyPr>
          <a:lstStyle/>
          <a:p>
            <a:r>
              <a:rPr lang="en-US" sz="1600"/>
              <a:t>The second way is to go to timesheets and on the left side you will see adjustments.</a:t>
            </a:r>
          </a:p>
        </p:txBody>
      </p:sp>
      <p:sp>
        <p:nvSpPr>
          <p:cNvPr id="36" name="Rectangle 35">
            <a:extLst>
              <a:ext uri="{FF2B5EF4-FFF2-40B4-BE49-F238E27FC236}">
                <a16:creationId xmlns:a16="http://schemas.microsoft.com/office/drawing/2014/main" id="{C10984B0-69E3-407B-B843-871A87C910C3}"/>
              </a:ext>
            </a:extLst>
          </p:cNvPr>
          <p:cNvSpPr/>
          <p:nvPr/>
        </p:nvSpPr>
        <p:spPr>
          <a:xfrm>
            <a:off x="8471316" y="1396192"/>
            <a:ext cx="3616171" cy="1569660"/>
          </a:xfrm>
          <a:prstGeom prst="rect">
            <a:avLst/>
          </a:prstGeom>
        </p:spPr>
        <p:txBody>
          <a:bodyPr wrap="square" lIns="91440" tIns="45720" rIns="91440" bIns="45720" anchor="t">
            <a:spAutoFit/>
          </a:bodyPr>
          <a:lstStyle/>
          <a:p>
            <a:pPr algn="ctr"/>
            <a:r>
              <a:rPr lang="en-US" sz="1600"/>
              <a:t>When you open the timesheet, you will see the adjustment. If required, you can adjust here by clicking</a:t>
            </a:r>
          </a:p>
          <a:p>
            <a:pPr algn="ctr"/>
            <a:endParaRPr lang="en-US" sz="1600"/>
          </a:p>
          <a:p>
            <a:pPr algn="ctr"/>
            <a:endParaRPr lang="en-US" sz="1600"/>
          </a:p>
          <a:p>
            <a:pPr algn="ctr"/>
            <a:endParaRPr lang="en-US" sz="1600"/>
          </a:p>
        </p:txBody>
      </p:sp>
      <p:sp>
        <p:nvSpPr>
          <p:cNvPr id="19" name="Rectangle 18">
            <a:extLst>
              <a:ext uri="{FF2B5EF4-FFF2-40B4-BE49-F238E27FC236}">
                <a16:creationId xmlns:a16="http://schemas.microsoft.com/office/drawing/2014/main" id="{CD4A0FE1-B04F-488C-ACFD-67E74129359B}"/>
              </a:ext>
            </a:extLst>
          </p:cNvPr>
          <p:cNvSpPr/>
          <p:nvPr/>
        </p:nvSpPr>
        <p:spPr>
          <a:xfrm>
            <a:off x="2812296" y="3093956"/>
            <a:ext cx="1108382" cy="2351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BD1FEF4-1EB9-43D6-A955-C6C711FCA1B7}"/>
              </a:ext>
            </a:extLst>
          </p:cNvPr>
          <p:cNvSpPr/>
          <p:nvPr/>
        </p:nvSpPr>
        <p:spPr>
          <a:xfrm>
            <a:off x="815293" y="4171700"/>
            <a:ext cx="1217443" cy="268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380EEB11-89E4-42A6-B1D4-1239CD13E091}"/>
              </a:ext>
            </a:extLst>
          </p:cNvPr>
          <p:cNvPicPr>
            <a:picLocks noChangeAspect="1"/>
          </p:cNvPicPr>
          <p:nvPr/>
        </p:nvPicPr>
        <p:blipFill rotWithShape="1">
          <a:blip r:embed="rId4"/>
          <a:srcRect t="27074"/>
          <a:stretch/>
        </p:blipFill>
        <p:spPr>
          <a:xfrm>
            <a:off x="4042793" y="2596526"/>
            <a:ext cx="5912752" cy="2713870"/>
          </a:xfrm>
          <a:prstGeom prst="rect">
            <a:avLst/>
          </a:prstGeom>
        </p:spPr>
      </p:pic>
      <p:sp>
        <p:nvSpPr>
          <p:cNvPr id="16" name="Rectangle 15">
            <a:extLst>
              <a:ext uri="{FF2B5EF4-FFF2-40B4-BE49-F238E27FC236}">
                <a16:creationId xmlns:a16="http://schemas.microsoft.com/office/drawing/2014/main" id="{8F5DA6CD-873D-43E6-9508-FDC569E6CB5D}"/>
              </a:ext>
            </a:extLst>
          </p:cNvPr>
          <p:cNvSpPr/>
          <p:nvPr/>
        </p:nvSpPr>
        <p:spPr>
          <a:xfrm>
            <a:off x="5666256" y="3905815"/>
            <a:ext cx="269303" cy="107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8F41A14-8FD1-448F-91F2-54FEF5F2CE12}"/>
              </a:ext>
            </a:extLst>
          </p:cNvPr>
          <p:cNvSpPr/>
          <p:nvPr/>
        </p:nvSpPr>
        <p:spPr>
          <a:xfrm>
            <a:off x="4066484" y="4782927"/>
            <a:ext cx="892585" cy="2365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F491209-77EC-4815-9C09-B10A218FD4FF}"/>
              </a:ext>
            </a:extLst>
          </p:cNvPr>
          <p:cNvSpPr/>
          <p:nvPr/>
        </p:nvSpPr>
        <p:spPr>
          <a:xfrm>
            <a:off x="5649511" y="3865321"/>
            <a:ext cx="4070939" cy="2213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B75FE8CE-91C4-4819-9D62-753E7A398805}"/>
              </a:ext>
            </a:extLst>
          </p:cNvPr>
          <p:cNvSpPr/>
          <p:nvPr/>
        </p:nvSpPr>
        <p:spPr>
          <a:xfrm>
            <a:off x="2340648" y="3405269"/>
            <a:ext cx="325856" cy="157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E05F94A-DB88-4EFB-AE32-F9D93E54E473}"/>
              </a:ext>
            </a:extLst>
          </p:cNvPr>
          <p:cNvSpPr/>
          <p:nvPr/>
        </p:nvSpPr>
        <p:spPr>
          <a:xfrm>
            <a:off x="6345481" y="4274792"/>
            <a:ext cx="5005246" cy="2305001"/>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71D842E6-DE0F-4331-BE28-0FC1F6442FC9}"/>
              </a:ext>
            </a:extLst>
          </p:cNvPr>
          <p:cNvPicPr>
            <a:picLocks noChangeAspect="1"/>
          </p:cNvPicPr>
          <p:nvPr/>
        </p:nvPicPr>
        <p:blipFill rotWithShape="1">
          <a:blip r:embed="rId5"/>
          <a:srcRect l="3204" t="1730"/>
          <a:stretch/>
        </p:blipFill>
        <p:spPr>
          <a:xfrm>
            <a:off x="5846520" y="4274792"/>
            <a:ext cx="5446602" cy="2238191"/>
          </a:xfrm>
          <a:prstGeom prst="rect">
            <a:avLst/>
          </a:prstGeom>
        </p:spPr>
      </p:pic>
      <p:sp>
        <p:nvSpPr>
          <p:cNvPr id="53" name="Rectangle 52">
            <a:extLst>
              <a:ext uri="{FF2B5EF4-FFF2-40B4-BE49-F238E27FC236}">
                <a16:creationId xmlns:a16="http://schemas.microsoft.com/office/drawing/2014/main" id="{0AF2F99D-E935-42FD-9428-AE5A07C51FA4}"/>
              </a:ext>
            </a:extLst>
          </p:cNvPr>
          <p:cNvSpPr/>
          <p:nvPr/>
        </p:nvSpPr>
        <p:spPr>
          <a:xfrm>
            <a:off x="6527675" y="5184007"/>
            <a:ext cx="325856" cy="143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93672947-9A3C-4879-9CAC-3B9B1D483D43}"/>
              </a:ext>
            </a:extLst>
          </p:cNvPr>
          <p:cNvSpPr/>
          <p:nvPr/>
        </p:nvSpPr>
        <p:spPr>
          <a:xfrm>
            <a:off x="6539794" y="5395648"/>
            <a:ext cx="4701145" cy="1083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a:extLst>
              <a:ext uri="{FF2B5EF4-FFF2-40B4-BE49-F238E27FC236}">
                <a16:creationId xmlns:a16="http://schemas.microsoft.com/office/drawing/2014/main" id="{DE012907-191C-40EF-B966-6FD49FF88490}"/>
              </a:ext>
            </a:extLst>
          </p:cNvPr>
          <p:cNvCxnSpPr>
            <a:cxnSpLocks/>
          </p:cNvCxnSpPr>
          <p:nvPr/>
        </p:nvCxnSpPr>
        <p:spPr>
          <a:xfrm>
            <a:off x="10590674" y="2572574"/>
            <a:ext cx="0" cy="33650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940A2059-1A61-4B5E-9BF9-86CB3A0F3908}"/>
              </a:ext>
            </a:extLst>
          </p:cNvPr>
          <p:cNvPicPr>
            <a:picLocks noChangeAspect="1"/>
          </p:cNvPicPr>
          <p:nvPr/>
        </p:nvPicPr>
        <p:blipFill>
          <a:blip r:embed="rId6"/>
          <a:stretch>
            <a:fillRect/>
          </a:stretch>
        </p:blipFill>
        <p:spPr>
          <a:xfrm>
            <a:off x="9448922" y="2238472"/>
            <a:ext cx="1844200" cy="205758"/>
          </a:xfrm>
          <a:prstGeom prst="rect">
            <a:avLst/>
          </a:prstGeom>
        </p:spPr>
      </p:pic>
      <p:sp>
        <p:nvSpPr>
          <p:cNvPr id="2" name="Rectangle 1">
            <a:extLst>
              <a:ext uri="{FF2B5EF4-FFF2-40B4-BE49-F238E27FC236}">
                <a16:creationId xmlns:a16="http://schemas.microsoft.com/office/drawing/2014/main" id="{31DB3CF3-29EF-4463-8D98-7A661C13F7CE}"/>
              </a:ext>
            </a:extLst>
          </p:cNvPr>
          <p:cNvSpPr/>
          <p:nvPr/>
        </p:nvSpPr>
        <p:spPr>
          <a:xfrm>
            <a:off x="1641422" y="2024381"/>
            <a:ext cx="706547" cy="200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64F1FA1-C277-48E2-80A9-23BB529B27B6}"/>
              </a:ext>
            </a:extLst>
          </p:cNvPr>
          <p:cNvSpPr/>
          <p:nvPr/>
        </p:nvSpPr>
        <p:spPr>
          <a:xfrm>
            <a:off x="9561112" y="6122862"/>
            <a:ext cx="1567465" cy="2525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F863071A-D773-44AF-BA6E-8317BAC79132}"/>
              </a:ext>
            </a:extLst>
          </p:cNvPr>
          <p:cNvCxnSpPr>
            <a:cxnSpLocks/>
          </p:cNvCxnSpPr>
          <p:nvPr/>
        </p:nvCxnSpPr>
        <p:spPr>
          <a:xfrm flipH="1">
            <a:off x="8337753" y="2578664"/>
            <a:ext cx="2252921" cy="1219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6E854E5-4FA6-4EA6-B94C-7B5BC5B04312}"/>
              </a:ext>
            </a:extLst>
          </p:cNvPr>
          <p:cNvCxnSpPr>
            <a:cxnSpLocks/>
          </p:cNvCxnSpPr>
          <p:nvPr/>
        </p:nvCxnSpPr>
        <p:spPr>
          <a:xfrm flipH="1">
            <a:off x="1283295" y="1406316"/>
            <a:ext cx="1214316" cy="26527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A0AF1D-3692-4A20-839E-72AD50758F24}"/>
              </a:ext>
            </a:extLst>
          </p:cNvPr>
          <p:cNvCxnSpPr>
            <a:cxnSpLocks/>
          </p:cNvCxnSpPr>
          <p:nvPr/>
        </p:nvCxnSpPr>
        <p:spPr>
          <a:xfrm>
            <a:off x="2497611" y="1458210"/>
            <a:ext cx="613446" cy="1566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61C9D69-2BF8-486E-B44E-A469523BB53C}"/>
              </a:ext>
            </a:extLst>
          </p:cNvPr>
          <p:cNvSpPr>
            <a:spLocks noGrp="1"/>
          </p:cNvSpPr>
          <p:nvPr>
            <p:ph type="sldNum" sz="quarter" idx="12"/>
          </p:nvPr>
        </p:nvSpPr>
        <p:spPr/>
        <p:txBody>
          <a:bodyPr/>
          <a:lstStyle/>
          <a:p>
            <a:fld id="{6F0C9F74-ED7C-44EF-9CFC-67AAF3EFA2FB}" type="slidenum">
              <a:rPr lang="en-GB" smtClean="0"/>
              <a:t>35</a:t>
            </a:fld>
            <a:endParaRPr lang="en-GB"/>
          </a:p>
        </p:txBody>
      </p:sp>
    </p:spTree>
    <p:extLst>
      <p:ext uri="{BB962C8B-B14F-4D97-AF65-F5344CB8AC3E}">
        <p14:creationId xmlns:p14="http://schemas.microsoft.com/office/powerpoint/2010/main" val="2838617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409738" y="2415921"/>
            <a:ext cx="6172200" cy="2308324"/>
          </a:xfrm>
          <a:prstGeom prst="rect">
            <a:avLst/>
          </a:prstGeom>
          <a:noFill/>
        </p:spPr>
        <p:txBody>
          <a:bodyPr wrap="square">
            <a:spAutoFit/>
          </a:bodyPr>
          <a:lstStyle/>
          <a:p>
            <a:r>
              <a:rPr lang="en-US" sz="4800" b="1"/>
              <a:t>APPROVED SHIFTS</a:t>
            </a:r>
          </a:p>
          <a:p>
            <a:r>
              <a:rPr lang="en-US" sz="4800" b="1"/>
              <a:t>CLIENT PROCESS</a:t>
            </a:r>
          </a:p>
          <a:p>
            <a:endParaRPr lang="en-GB" sz="4800"/>
          </a:p>
        </p:txBody>
      </p:sp>
      <p:sp>
        <p:nvSpPr>
          <p:cNvPr id="5" name="Slide Number Placeholder 4">
            <a:extLst>
              <a:ext uri="{FF2B5EF4-FFF2-40B4-BE49-F238E27FC236}">
                <a16:creationId xmlns:a16="http://schemas.microsoft.com/office/drawing/2014/main" id="{80581B5F-2589-496C-BFB6-CEFDF24A28B0}"/>
              </a:ext>
            </a:extLst>
          </p:cNvPr>
          <p:cNvSpPr>
            <a:spLocks noGrp="1"/>
          </p:cNvSpPr>
          <p:nvPr>
            <p:ph type="sldNum" sz="quarter" idx="12"/>
          </p:nvPr>
        </p:nvSpPr>
        <p:spPr/>
        <p:txBody>
          <a:bodyPr/>
          <a:lstStyle/>
          <a:p>
            <a:fld id="{6F0C9F74-ED7C-44EF-9CFC-67AAF3EFA2FB}" type="slidenum">
              <a:rPr lang="en-GB" smtClean="0"/>
              <a:t>36</a:t>
            </a:fld>
            <a:endParaRPr lang="en-GB"/>
          </a:p>
        </p:txBody>
      </p:sp>
    </p:spTree>
    <p:extLst>
      <p:ext uri="{BB962C8B-B14F-4D97-AF65-F5344CB8AC3E}">
        <p14:creationId xmlns:p14="http://schemas.microsoft.com/office/powerpoint/2010/main" val="3499286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899CAF-4BDC-42C4-B24E-5BB945576E85}"/>
              </a:ext>
            </a:extLst>
          </p:cNvPr>
          <p:cNvSpPr txBox="1"/>
          <p:nvPr/>
        </p:nvSpPr>
        <p:spPr>
          <a:xfrm>
            <a:off x="647011" y="1490008"/>
            <a:ext cx="10304627" cy="1938992"/>
          </a:xfrm>
          <a:prstGeom prst="rect">
            <a:avLst/>
          </a:prstGeom>
          <a:noFill/>
        </p:spPr>
        <p:txBody>
          <a:bodyPr wrap="square" rtlCol="0">
            <a:spAutoFit/>
          </a:bodyPr>
          <a:lstStyle/>
          <a:p>
            <a:r>
              <a:rPr lang="en-GB" sz="2400">
                <a:solidFill>
                  <a:srgbClr val="FF0000"/>
                </a:solidFill>
              </a:rPr>
              <a:t>Approved shifts need to either be completed daily or weekly. Deadline for hours daily is agreed with your agency.</a:t>
            </a:r>
          </a:p>
          <a:p>
            <a:endParaRPr lang="en-GB" sz="2400">
              <a:solidFill>
                <a:srgbClr val="FF0000"/>
              </a:solidFill>
            </a:endParaRPr>
          </a:p>
          <a:p>
            <a:r>
              <a:rPr lang="en-GB" sz="2400">
                <a:solidFill>
                  <a:srgbClr val="FF0000"/>
                </a:solidFill>
              </a:rPr>
              <a:t>Weekly needs to be approved 12 noon Monday (with the exception of bank holidays </a:t>
            </a:r>
            <a:r>
              <a:rPr lang="en-GB" sz="2400" err="1">
                <a:solidFill>
                  <a:srgbClr val="FF0000"/>
                </a:solidFill>
              </a:rPr>
              <a:t>ie</a:t>
            </a:r>
            <a:r>
              <a:rPr lang="en-GB" sz="2400">
                <a:solidFill>
                  <a:srgbClr val="FF0000"/>
                </a:solidFill>
              </a:rPr>
              <a:t> Christmas and Easter)</a:t>
            </a:r>
          </a:p>
        </p:txBody>
      </p:sp>
      <p:sp>
        <p:nvSpPr>
          <p:cNvPr id="4" name="TextBox 3">
            <a:extLst>
              <a:ext uri="{FF2B5EF4-FFF2-40B4-BE49-F238E27FC236}">
                <a16:creationId xmlns:a16="http://schemas.microsoft.com/office/drawing/2014/main" id="{F321E0E3-9806-4197-9E2F-E4CFF390618B}"/>
              </a:ext>
            </a:extLst>
          </p:cNvPr>
          <p:cNvSpPr txBox="1"/>
          <p:nvPr/>
        </p:nvSpPr>
        <p:spPr>
          <a:xfrm>
            <a:off x="547382" y="520009"/>
            <a:ext cx="6094602" cy="523220"/>
          </a:xfrm>
          <a:prstGeom prst="rect">
            <a:avLst/>
          </a:prstGeom>
          <a:noFill/>
        </p:spPr>
        <p:txBody>
          <a:bodyPr wrap="square">
            <a:spAutoFit/>
          </a:bodyPr>
          <a:lstStyle/>
          <a:p>
            <a:r>
              <a:rPr lang="en-US" sz="2800" b="1">
                <a:solidFill>
                  <a:srgbClr val="92D050"/>
                </a:solidFill>
                <a:latin typeface="+mn-lt"/>
                <a:cs typeface="Calibri"/>
              </a:rPr>
              <a:t>How To Approve Shifts?</a:t>
            </a:r>
            <a:endParaRPr lang="en-GB" sz="2800" b="1"/>
          </a:p>
        </p:txBody>
      </p:sp>
      <p:sp>
        <p:nvSpPr>
          <p:cNvPr id="3" name="Slide Number Placeholder 2">
            <a:extLst>
              <a:ext uri="{FF2B5EF4-FFF2-40B4-BE49-F238E27FC236}">
                <a16:creationId xmlns:a16="http://schemas.microsoft.com/office/drawing/2014/main" id="{193517B9-0FF7-4450-B954-4120416B49DB}"/>
              </a:ext>
            </a:extLst>
          </p:cNvPr>
          <p:cNvSpPr>
            <a:spLocks noGrp="1"/>
          </p:cNvSpPr>
          <p:nvPr>
            <p:ph type="sldNum" sz="quarter" idx="12"/>
          </p:nvPr>
        </p:nvSpPr>
        <p:spPr/>
        <p:txBody>
          <a:bodyPr/>
          <a:lstStyle/>
          <a:p>
            <a:fld id="{6F0C9F74-ED7C-44EF-9CFC-67AAF3EFA2FB}" type="slidenum">
              <a:rPr lang="en-GB" smtClean="0"/>
              <a:t>37</a:t>
            </a:fld>
            <a:endParaRPr lang="en-GB"/>
          </a:p>
        </p:txBody>
      </p:sp>
    </p:spTree>
    <p:extLst>
      <p:ext uri="{BB962C8B-B14F-4D97-AF65-F5344CB8AC3E}">
        <p14:creationId xmlns:p14="http://schemas.microsoft.com/office/powerpoint/2010/main" val="3718516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365430" y="2341104"/>
            <a:ext cx="5284082" cy="2756712"/>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74307" y="274831"/>
            <a:ext cx="9131300" cy="508000"/>
          </a:xfrm>
        </p:spPr>
        <p:txBody>
          <a:bodyPr/>
          <a:lstStyle/>
          <a:p>
            <a:pPr>
              <a:buClr>
                <a:srgbClr val="B8C617"/>
              </a:buClr>
            </a:pPr>
            <a:r>
              <a:rPr lang="en-US" sz="2800" b="1">
                <a:solidFill>
                  <a:srgbClr val="92D050"/>
                </a:solidFill>
                <a:latin typeface="+mn-lt"/>
                <a:cs typeface="Calibri"/>
              </a:rPr>
              <a:t>Where To Find Shifts To Be Approved?</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474307" y="1231384"/>
            <a:ext cx="9522782" cy="584775"/>
          </a:xfrm>
          <a:prstGeom prst="rect">
            <a:avLst/>
          </a:prstGeom>
        </p:spPr>
        <p:txBody>
          <a:bodyPr wrap="square" lIns="91440" tIns="45720" rIns="91440" bIns="45720" anchor="t">
            <a:spAutoFit/>
          </a:bodyPr>
          <a:lstStyle/>
          <a:p>
            <a:r>
              <a:rPr lang="en-US" sz="1600"/>
              <a:t>This process happens after the shift has been submitted and continues the process of locking the payroll. The process will need to be completed by your client, find your site, go to Finance &gt; Shifts to be approved.</a:t>
            </a:r>
          </a:p>
        </p:txBody>
      </p:sp>
      <p:sp>
        <p:nvSpPr>
          <p:cNvPr id="12" name="Rectangle 11">
            <a:extLst>
              <a:ext uri="{FF2B5EF4-FFF2-40B4-BE49-F238E27FC236}">
                <a16:creationId xmlns:a16="http://schemas.microsoft.com/office/drawing/2014/main" id="{6F8530DF-8250-4433-A790-BCECAFA7C734}"/>
              </a:ext>
            </a:extLst>
          </p:cNvPr>
          <p:cNvSpPr/>
          <p:nvPr/>
        </p:nvSpPr>
        <p:spPr>
          <a:xfrm>
            <a:off x="5797115" y="3691156"/>
            <a:ext cx="3817401" cy="2159227"/>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0898FB-7045-4FB3-B98F-2E14B1669C21}"/>
              </a:ext>
            </a:extLst>
          </p:cNvPr>
          <p:cNvSpPr/>
          <p:nvPr/>
        </p:nvSpPr>
        <p:spPr>
          <a:xfrm>
            <a:off x="6542023" y="2430912"/>
            <a:ext cx="3625434" cy="338554"/>
          </a:xfrm>
          <a:prstGeom prst="rect">
            <a:avLst/>
          </a:prstGeom>
        </p:spPr>
        <p:txBody>
          <a:bodyPr wrap="square">
            <a:spAutoFit/>
          </a:bodyPr>
          <a:lstStyle/>
          <a:p>
            <a:pPr algn="ctr"/>
            <a:r>
              <a:rPr lang="en-US" sz="1600"/>
              <a:t>Next </a:t>
            </a:r>
            <a:r>
              <a:rPr lang="en-US" sz="1600" b="1"/>
              <a:t>Unlock </a:t>
            </a:r>
            <a:r>
              <a:rPr lang="en-US" sz="1600"/>
              <a:t>the shifts to approve.</a:t>
            </a:r>
            <a:endParaRPr lang="en-GB" sz="1600"/>
          </a:p>
        </p:txBody>
      </p:sp>
      <p:pic>
        <p:nvPicPr>
          <p:cNvPr id="15" name="Picture 14">
            <a:extLst>
              <a:ext uri="{FF2B5EF4-FFF2-40B4-BE49-F238E27FC236}">
                <a16:creationId xmlns:a16="http://schemas.microsoft.com/office/drawing/2014/main" id="{5C0302EA-555B-4A4C-9387-F7158FF8581C}"/>
              </a:ext>
            </a:extLst>
          </p:cNvPr>
          <p:cNvPicPr>
            <a:picLocks noChangeAspect="1"/>
          </p:cNvPicPr>
          <p:nvPr/>
        </p:nvPicPr>
        <p:blipFill rotWithShape="1">
          <a:blip r:embed="rId3"/>
          <a:srcRect t="19544"/>
          <a:stretch/>
        </p:blipFill>
        <p:spPr>
          <a:xfrm>
            <a:off x="5878140" y="3791824"/>
            <a:ext cx="3655350" cy="1955460"/>
          </a:xfrm>
          <a:prstGeom prst="rect">
            <a:avLst/>
          </a:prstGeom>
        </p:spPr>
      </p:pic>
      <p:sp>
        <p:nvSpPr>
          <p:cNvPr id="22" name="Rectangle 21">
            <a:extLst>
              <a:ext uri="{FF2B5EF4-FFF2-40B4-BE49-F238E27FC236}">
                <a16:creationId xmlns:a16="http://schemas.microsoft.com/office/drawing/2014/main" id="{18945332-4A45-469A-BE44-3B5B94EF7712}"/>
              </a:ext>
            </a:extLst>
          </p:cNvPr>
          <p:cNvSpPr/>
          <p:nvPr/>
        </p:nvSpPr>
        <p:spPr>
          <a:xfrm>
            <a:off x="7592598" y="4758368"/>
            <a:ext cx="603682" cy="258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1E812BA1-B1C9-4517-B021-D681FB92315B}"/>
              </a:ext>
            </a:extLst>
          </p:cNvPr>
          <p:cNvCxnSpPr>
            <a:cxnSpLocks/>
          </p:cNvCxnSpPr>
          <p:nvPr/>
        </p:nvCxnSpPr>
        <p:spPr>
          <a:xfrm>
            <a:off x="7821227" y="3015687"/>
            <a:ext cx="73212" cy="17420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2353EC-D6B7-416E-A594-50CC8AD1B3D5}"/>
              </a:ext>
            </a:extLst>
          </p:cNvPr>
          <p:cNvPicPr>
            <a:picLocks noChangeAspect="1"/>
          </p:cNvPicPr>
          <p:nvPr/>
        </p:nvPicPr>
        <p:blipFill rotWithShape="1">
          <a:blip r:embed="rId4"/>
          <a:srcRect l="62032" t="6876" r="11938" b="30154"/>
          <a:stretch/>
        </p:blipFill>
        <p:spPr>
          <a:xfrm>
            <a:off x="445801" y="2430912"/>
            <a:ext cx="5154285" cy="2586344"/>
          </a:xfrm>
          <a:prstGeom prst="rect">
            <a:avLst/>
          </a:prstGeom>
        </p:spPr>
      </p:pic>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a:off x="1091988" y="1772829"/>
            <a:ext cx="1810603" cy="1565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76A4F1-6381-4F11-9386-96EB37E61931}"/>
              </a:ext>
            </a:extLst>
          </p:cNvPr>
          <p:cNvCxnSpPr>
            <a:cxnSpLocks/>
          </p:cNvCxnSpPr>
          <p:nvPr/>
        </p:nvCxnSpPr>
        <p:spPr>
          <a:xfrm flipH="1">
            <a:off x="2799984" y="1772829"/>
            <a:ext cx="119386" cy="10547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2277054" y="2862658"/>
            <a:ext cx="1221156" cy="1864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46B3690-5B57-4597-84E8-56A001B788C9}"/>
              </a:ext>
            </a:extLst>
          </p:cNvPr>
          <p:cNvSpPr/>
          <p:nvPr/>
        </p:nvSpPr>
        <p:spPr>
          <a:xfrm>
            <a:off x="541539" y="3338743"/>
            <a:ext cx="1002035" cy="180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2487928" y="1790147"/>
            <a:ext cx="431442" cy="634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C69C722-A792-4256-B0F0-E5164E81D920}"/>
              </a:ext>
            </a:extLst>
          </p:cNvPr>
          <p:cNvSpPr/>
          <p:nvPr/>
        </p:nvSpPr>
        <p:spPr>
          <a:xfrm>
            <a:off x="2250710" y="2441189"/>
            <a:ext cx="341488" cy="1864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F40F755-C6BE-4FBF-B701-24BDD1AB4C33}"/>
              </a:ext>
            </a:extLst>
          </p:cNvPr>
          <p:cNvSpPr>
            <a:spLocks noGrp="1"/>
          </p:cNvSpPr>
          <p:nvPr>
            <p:ph type="sldNum" sz="quarter" idx="12"/>
          </p:nvPr>
        </p:nvSpPr>
        <p:spPr/>
        <p:txBody>
          <a:bodyPr/>
          <a:lstStyle/>
          <a:p>
            <a:fld id="{6F0C9F74-ED7C-44EF-9CFC-67AAF3EFA2FB}" type="slidenum">
              <a:rPr lang="en-GB" smtClean="0"/>
              <a:t>38</a:t>
            </a:fld>
            <a:endParaRPr lang="en-GB"/>
          </a:p>
        </p:txBody>
      </p:sp>
    </p:spTree>
    <p:extLst>
      <p:ext uri="{BB962C8B-B14F-4D97-AF65-F5344CB8AC3E}">
        <p14:creationId xmlns:p14="http://schemas.microsoft.com/office/powerpoint/2010/main" val="174010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365430" y="2341104"/>
            <a:ext cx="4396019" cy="2381816"/>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365430" y="303048"/>
            <a:ext cx="9131300" cy="785812"/>
          </a:xfrm>
        </p:spPr>
        <p:txBody>
          <a:bodyPr/>
          <a:lstStyle/>
          <a:p>
            <a:pPr>
              <a:buClr>
                <a:srgbClr val="B8C617"/>
              </a:buClr>
            </a:pPr>
            <a:r>
              <a:rPr lang="en-US" sz="2800" b="1">
                <a:solidFill>
                  <a:srgbClr val="92D050"/>
                </a:solidFill>
                <a:latin typeface="+mn-lt"/>
                <a:cs typeface="Calibri"/>
              </a:rPr>
              <a:t>How To Approve Shifts?</a:t>
            </a:r>
          </a:p>
        </p:txBody>
      </p:sp>
      <p:sp>
        <p:nvSpPr>
          <p:cNvPr id="25" name="Rectangle 24">
            <a:extLst>
              <a:ext uri="{FF2B5EF4-FFF2-40B4-BE49-F238E27FC236}">
                <a16:creationId xmlns:a16="http://schemas.microsoft.com/office/drawing/2014/main" id="{3F86E64E-C0D4-4B53-96CE-389384200246}"/>
              </a:ext>
            </a:extLst>
          </p:cNvPr>
          <p:cNvSpPr/>
          <p:nvPr/>
        </p:nvSpPr>
        <p:spPr>
          <a:xfrm>
            <a:off x="474307" y="1231384"/>
            <a:ext cx="9522782" cy="338554"/>
          </a:xfrm>
          <a:prstGeom prst="rect">
            <a:avLst/>
          </a:prstGeom>
        </p:spPr>
        <p:txBody>
          <a:bodyPr wrap="square" lIns="91440" tIns="45720" rIns="91440" bIns="45720" anchor="t">
            <a:spAutoFit/>
          </a:bodyPr>
          <a:lstStyle/>
          <a:p>
            <a:r>
              <a:rPr lang="en-US" sz="1600"/>
              <a:t>Then a warning sign will pop up, and your client will need to press        </a:t>
            </a:r>
          </a:p>
        </p:txBody>
      </p:sp>
      <p:sp>
        <p:nvSpPr>
          <p:cNvPr id="12" name="Rectangle 11">
            <a:extLst>
              <a:ext uri="{FF2B5EF4-FFF2-40B4-BE49-F238E27FC236}">
                <a16:creationId xmlns:a16="http://schemas.microsoft.com/office/drawing/2014/main" id="{6F8530DF-8250-4433-A790-BCECAFA7C734}"/>
              </a:ext>
            </a:extLst>
          </p:cNvPr>
          <p:cNvSpPr/>
          <p:nvPr/>
        </p:nvSpPr>
        <p:spPr>
          <a:xfrm>
            <a:off x="4981860" y="2574501"/>
            <a:ext cx="4396019" cy="2153031"/>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E565496-AB42-406E-86FB-D47A96965BB3}"/>
              </a:ext>
            </a:extLst>
          </p:cNvPr>
          <p:cNvPicPr>
            <a:picLocks noChangeAspect="1"/>
          </p:cNvPicPr>
          <p:nvPr/>
        </p:nvPicPr>
        <p:blipFill>
          <a:blip r:embed="rId3"/>
          <a:stretch>
            <a:fillRect/>
          </a:stretch>
        </p:blipFill>
        <p:spPr>
          <a:xfrm>
            <a:off x="453233" y="2428627"/>
            <a:ext cx="4201684" cy="2179509"/>
          </a:xfrm>
          <a:prstGeom prst="rect">
            <a:avLst/>
          </a:prstGeom>
        </p:spPr>
      </p:pic>
      <p:sp>
        <p:nvSpPr>
          <p:cNvPr id="20" name="Rectangle 19">
            <a:extLst>
              <a:ext uri="{FF2B5EF4-FFF2-40B4-BE49-F238E27FC236}">
                <a16:creationId xmlns:a16="http://schemas.microsoft.com/office/drawing/2014/main" id="{846B3690-5B57-4597-84E8-56A001B788C9}"/>
              </a:ext>
            </a:extLst>
          </p:cNvPr>
          <p:cNvSpPr/>
          <p:nvPr/>
        </p:nvSpPr>
        <p:spPr>
          <a:xfrm>
            <a:off x="4058050" y="4166951"/>
            <a:ext cx="497150" cy="393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F3F4F433-20E8-4811-9894-09E60486587C}"/>
              </a:ext>
            </a:extLst>
          </p:cNvPr>
          <p:cNvPicPr>
            <a:picLocks noChangeAspect="1"/>
          </p:cNvPicPr>
          <p:nvPr/>
        </p:nvPicPr>
        <p:blipFill>
          <a:blip r:embed="rId4"/>
          <a:stretch>
            <a:fillRect/>
          </a:stretch>
        </p:blipFill>
        <p:spPr>
          <a:xfrm>
            <a:off x="3351249" y="1535563"/>
            <a:ext cx="450522" cy="243795"/>
          </a:xfrm>
          <a:prstGeom prst="rect">
            <a:avLst/>
          </a:prstGeom>
        </p:spPr>
      </p:pic>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a:off x="3639845" y="1873188"/>
            <a:ext cx="643467" cy="2285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5" descr="Graphical user interface, text, application&#10;&#10;Description automatically generated">
            <a:extLst>
              <a:ext uri="{FF2B5EF4-FFF2-40B4-BE49-F238E27FC236}">
                <a16:creationId xmlns:a16="http://schemas.microsoft.com/office/drawing/2014/main" id="{D27E5D3E-2BF2-4D03-8EAB-D70A28151C35}"/>
              </a:ext>
            </a:extLst>
          </p:cNvPr>
          <p:cNvPicPr>
            <a:picLocks noChangeAspect="1"/>
          </p:cNvPicPr>
          <p:nvPr/>
        </p:nvPicPr>
        <p:blipFill rotWithShape="1">
          <a:blip r:embed="rId5"/>
          <a:srcRect t="13786"/>
          <a:stretch/>
        </p:blipFill>
        <p:spPr>
          <a:xfrm>
            <a:off x="5036127" y="2718033"/>
            <a:ext cx="4301836" cy="1950274"/>
          </a:xfrm>
          <a:prstGeom prst="rect">
            <a:avLst/>
          </a:prstGeom>
        </p:spPr>
      </p:pic>
      <p:sp>
        <p:nvSpPr>
          <p:cNvPr id="22" name="Rectangle 21">
            <a:extLst>
              <a:ext uri="{FF2B5EF4-FFF2-40B4-BE49-F238E27FC236}">
                <a16:creationId xmlns:a16="http://schemas.microsoft.com/office/drawing/2014/main" id="{18945332-4A45-469A-BE44-3B5B94EF7712}"/>
              </a:ext>
            </a:extLst>
          </p:cNvPr>
          <p:cNvSpPr/>
          <p:nvPr/>
        </p:nvSpPr>
        <p:spPr>
          <a:xfrm>
            <a:off x="6121977" y="3516531"/>
            <a:ext cx="722050" cy="35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a:off x="6290148" y="1715398"/>
            <a:ext cx="216477" cy="18836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6234815" y="4273472"/>
            <a:ext cx="137604" cy="1410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216C6AFD-32F0-40B8-8CF1-66FEAE581CFD}"/>
              </a:ext>
            </a:extLst>
          </p:cNvPr>
          <p:cNvCxnSpPr>
            <a:cxnSpLocks/>
          </p:cNvCxnSpPr>
          <p:nvPr/>
        </p:nvCxnSpPr>
        <p:spPr>
          <a:xfrm flipH="1">
            <a:off x="6428694" y="1741375"/>
            <a:ext cx="2121476" cy="2498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CB3DDD-E56C-4A92-9A86-784E1C9BBB43}"/>
              </a:ext>
            </a:extLst>
          </p:cNvPr>
          <p:cNvSpPr txBox="1"/>
          <p:nvPr/>
        </p:nvSpPr>
        <p:spPr>
          <a:xfrm>
            <a:off x="6428694" y="1071398"/>
            <a:ext cx="33545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Client can now approve the shifts either individually or select all shifts.</a:t>
            </a:r>
            <a:endParaRPr lang="en-GB" sz="1600"/>
          </a:p>
        </p:txBody>
      </p:sp>
      <p:sp>
        <p:nvSpPr>
          <p:cNvPr id="3" name="Slide Number Placeholder 2">
            <a:extLst>
              <a:ext uri="{FF2B5EF4-FFF2-40B4-BE49-F238E27FC236}">
                <a16:creationId xmlns:a16="http://schemas.microsoft.com/office/drawing/2014/main" id="{E97B57F5-E3FB-4E74-86DD-555522240BFA}"/>
              </a:ext>
            </a:extLst>
          </p:cNvPr>
          <p:cNvSpPr>
            <a:spLocks noGrp="1"/>
          </p:cNvSpPr>
          <p:nvPr>
            <p:ph type="sldNum" sz="quarter" idx="12"/>
          </p:nvPr>
        </p:nvSpPr>
        <p:spPr/>
        <p:txBody>
          <a:bodyPr/>
          <a:lstStyle/>
          <a:p>
            <a:fld id="{6F0C9F74-ED7C-44EF-9CFC-67AAF3EFA2FB}" type="slidenum">
              <a:rPr lang="en-GB" smtClean="0"/>
              <a:t>39</a:t>
            </a:fld>
            <a:endParaRPr lang="en-GB"/>
          </a:p>
        </p:txBody>
      </p:sp>
    </p:spTree>
    <p:extLst>
      <p:ext uri="{BB962C8B-B14F-4D97-AF65-F5344CB8AC3E}">
        <p14:creationId xmlns:p14="http://schemas.microsoft.com/office/powerpoint/2010/main" val="219279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1A9EB1-B44A-48DF-9586-805D55508301}"/>
              </a:ext>
            </a:extLst>
          </p:cNvPr>
          <p:cNvSpPr txBox="1"/>
          <p:nvPr/>
        </p:nvSpPr>
        <p:spPr>
          <a:xfrm>
            <a:off x="394283" y="385894"/>
            <a:ext cx="8430935" cy="523220"/>
          </a:xfrm>
          <a:prstGeom prst="rect">
            <a:avLst/>
          </a:prstGeom>
          <a:noFill/>
        </p:spPr>
        <p:txBody>
          <a:bodyPr wrap="square" rtlCol="0">
            <a:spAutoFit/>
          </a:bodyPr>
          <a:lstStyle/>
          <a:p>
            <a:r>
              <a:rPr lang="en-GB" sz="2800" b="1">
                <a:solidFill>
                  <a:srgbClr val="92D050"/>
                </a:solidFill>
              </a:rPr>
              <a:t>How Do I View &amp; Action Weekly Guarantees?</a:t>
            </a:r>
          </a:p>
        </p:txBody>
      </p:sp>
      <p:sp>
        <p:nvSpPr>
          <p:cNvPr id="5" name="Rectangle 4">
            <a:extLst>
              <a:ext uri="{FF2B5EF4-FFF2-40B4-BE49-F238E27FC236}">
                <a16:creationId xmlns:a16="http://schemas.microsoft.com/office/drawing/2014/main" id="{039687AA-6F16-4B65-91E2-9B1FF7B8A741}"/>
              </a:ext>
            </a:extLst>
          </p:cNvPr>
          <p:cNvSpPr/>
          <p:nvPr/>
        </p:nvSpPr>
        <p:spPr>
          <a:xfrm>
            <a:off x="598827" y="1947207"/>
            <a:ext cx="7924388" cy="437947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F66355F-AC76-49A8-ACEB-90FFB8AB0B09}"/>
              </a:ext>
            </a:extLst>
          </p:cNvPr>
          <p:cNvPicPr>
            <a:picLocks noChangeAspect="1"/>
          </p:cNvPicPr>
          <p:nvPr/>
        </p:nvPicPr>
        <p:blipFill>
          <a:blip r:embed="rId2"/>
          <a:stretch>
            <a:fillRect/>
          </a:stretch>
        </p:blipFill>
        <p:spPr>
          <a:xfrm>
            <a:off x="717104" y="2022707"/>
            <a:ext cx="7730610" cy="4206634"/>
          </a:xfrm>
          <a:prstGeom prst="rect">
            <a:avLst/>
          </a:prstGeom>
        </p:spPr>
      </p:pic>
      <p:sp>
        <p:nvSpPr>
          <p:cNvPr id="6" name="TextBox 5">
            <a:extLst>
              <a:ext uri="{FF2B5EF4-FFF2-40B4-BE49-F238E27FC236}">
                <a16:creationId xmlns:a16="http://schemas.microsoft.com/office/drawing/2014/main" id="{6E4551E8-4BF0-4327-AC5A-9626A295CBAA}"/>
              </a:ext>
            </a:extLst>
          </p:cNvPr>
          <p:cNvSpPr txBox="1"/>
          <p:nvPr/>
        </p:nvSpPr>
        <p:spPr>
          <a:xfrm>
            <a:off x="805343" y="1073791"/>
            <a:ext cx="7717872" cy="523220"/>
          </a:xfrm>
          <a:prstGeom prst="rect">
            <a:avLst/>
          </a:prstGeom>
          <a:noFill/>
        </p:spPr>
        <p:txBody>
          <a:bodyPr wrap="square" rtlCol="0">
            <a:spAutoFit/>
          </a:bodyPr>
          <a:lstStyle/>
          <a:p>
            <a:endParaRPr lang="en-GB"/>
          </a:p>
        </p:txBody>
      </p:sp>
      <p:sp>
        <p:nvSpPr>
          <p:cNvPr id="7" name="Rectangle 6">
            <a:extLst>
              <a:ext uri="{FF2B5EF4-FFF2-40B4-BE49-F238E27FC236}">
                <a16:creationId xmlns:a16="http://schemas.microsoft.com/office/drawing/2014/main" id="{A5EB7AAF-5D9C-4015-ABB5-E70A53412577}"/>
              </a:ext>
            </a:extLst>
          </p:cNvPr>
          <p:cNvSpPr/>
          <p:nvPr/>
        </p:nvSpPr>
        <p:spPr>
          <a:xfrm>
            <a:off x="2824644" y="4055892"/>
            <a:ext cx="5508682" cy="249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ACEDD8E-0BFD-4032-BBFD-151DB4801D3F}"/>
              </a:ext>
            </a:extLst>
          </p:cNvPr>
          <p:cNvSpPr/>
          <p:nvPr/>
        </p:nvSpPr>
        <p:spPr>
          <a:xfrm>
            <a:off x="2940343" y="5042745"/>
            <a:ext cx="5255702" cy="5704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B5786B5-315A-4F9D-B457-BAEE2F94A3BF}"/>
              </a:ext>
            </a:extLst>
          </p:cNvPr>
          <p:cNvSpPr txBox="1"/>
          <p:nvPr/>
        </p:nvSpPr>
        <p:spPr>
          <a:xfrm>
            <a:off x="9096202" y="1932663"/>
            <a:ext cx="2781517" cy="1323439"/>
          </a:xfrm>
          <a:prstGeom prst="rect">
            <a:avLst/>
          </a:prstGeom>
          <a:noFill/>
        </p:spPr>
        <p:txBody>
          <a:bodyPr wrap="square" lIns="91440" tIns="45720" rIns="91440" bIns="45720" rtlCol="0" anchor="t">
            <a:spAutoFit/>
          </a:bodyPr>
          <a:lstStyle/>
          <a:p>
            <a:pPr algn="ctr"/>
            <a:r>
              <a:rPr lang="en-GB" sz="1600"/>
              <a:t>To grant a workers weekly guarantees, click on the eligible workers banner to view the detail and then click  </a:t>
            </a:r>
          </a:p>
          <a:p>
            <a:pPr algn="ctr"/>
            <a:r>
              <a:rPr lang="en-GB" sz="1600"/>
              <a:t>‘Grant Weekly Guarantees’.</a:t>
            </a:r>
          </a:p>
        </p:txBody>
      </p:sp>
      <p:sp>
        <p:nvSpPr>
          <p:cNvPr id="11" name="Rectangle 10">
            <a:extLst>
              <a:ext uri="{FF2B5EF4-FFF2-40B4-BE49-F238E27FC236}">
                <a16:creationId xmlns:a16="http://schemas.microsoft.com/office/drawing/2014/main" id="{8E2F035C-77A4-4A73-A9E9-2288AB7D0E15}"/>
              </a:ext>
            </a:extLst>
          </p:cNvPr>
          <p:cNvSpPr/>
          <p:nvPr/>
        </p:nvSpPr>
        <p:spPr>
          <a:xfrm>
            <a:off x="6739419" y="5913091"/>
            <a:ext cx="1593907" cy="316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4DA37286-0C0E-4267-AAE0-A0CEC9387EE8}"/>
              </a:ext>
            </a:extLst>
          </p:cNvPr>
          <p:cNvCxnSpPr>
            <a:cxnSpLocks/>
          </p:cNvCxnSpPr>
          <p:nvPr/>
        </p:nvCxnSpPr>
        <p:spPr>
          <a:xfrm flipH="1">
            <a:off x="6438900" y="3344924"/>
            <a:ext cx="3567246" cy="8079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BD22AD-01DE-44DD-94F9-D3ED79D1AB4D}"/>
              </a:ext>
            </a:extLst>
          </p:cNvPr>
          <p:cNvCxnSpPr>
            <a:cxnSpLocks/>
          </p:cNvCxnSpPr>
          <p:nvPr/>
        </p:nvCxnSpPr>
        <p:spPr>
          <a:xfrm flipH="1">
            <a:off x="7943850" y="3344924"/>
            <a:ext cx="2052509" cy="18176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3DDDF9-8532-4CB9-BB8A-2C0BD7A687FC}"/>
              </a:ext>
            </a:extLst>
          </p:cNvPr>
          <p:cNvCxnSpPr>
            <a:cxnSpLocks/>
          </p:cNvCxnSpPr>
          <p:nvPr/>
        </p:nvCxnSpPr>
        <p:spPr>
          <a:xfrm flipH="1">
            <a:off x="8196045" y="3344924"/>
            <a:ext cx="1800314" cy="26844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CCA9DAA-E315-4982-AC42-4B05E16DD34C}"/>
              </a:ext>
            </a:extLst>
          </p:cNvPr>
          <p:cNvSpPr>
            <a:spLocks noGrp="1"/>
          </p:cNvSpPr>
          <p:nvPr>
            <p:ph type="sldNum" sz="quarter" idx="12"/>
          </p:nvPr>
        </p:nvSpPr>
        <p:spPr/>
        <p:txBody>
          <a:bodyPr/>
          <a:lstStyle/>
          <a:p>
            <a:fld id="{6F0C9F74-ED7C-44EF-9CFC-67AAF3EFA2FB}" type="slidenum">
              <a:rPr lang="en-GB" smtClean="0"/>
              <a:t>4</a:t>
            </a:fld>
            <a:endParaRPr lang="en-GB"/>
          </a:p>
        </p:txBody>
      </p:sp>
    </p:spTree>
    <p:extLst>
      <p:ext uri="{BB962C8B-B14F-4D97-AF65-F5344CB8AC3E}">
        <p14:creationId xmlns:p14="http://schemas.microsoft.com/office/powerpoint/2010/main" val="1091451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573148" y="2222975"/>
            <a:ext cx="6094602" cy="830997"/>
          </a:xfrm>
          <a:prstGeom prst="rect">
            <a:avLst/>
          </a:prstGeom>
          <a:noFill/>
        </p:spPr>
        <p:txBody>
          <a:bodyPr wrap="square">
            <a:spAutoFit/>
          </a:bodyPr>
          <a:lstStyle/>
          <a:p>
            <a:r>
              <a:rPr lang="en-US" sz="4800" b="1"/>
              <a:t>WORKERS OVERVIEW</a:t>
            </a:r>
            <a:endParaRPr lang="en-GB" sz="4800" b="1"/>
          </a:p>
        </p:txBody>
      </p:sp>
      <p:sp>
        <p:nvSpPr>
          <p:cNvPr id="5" name="Slide Number Placeholder 4">
            <a:extLst>
              <a:ext uri="{FF2B5EF4-FFF2-40B4-BE49-F238E27FC236}">
                <a16:creationId xmlns:a16="http://schemas.microsoft.com/office/drawing/2014/main" id="{1CA6D9B3-9E22-462A-AFDB-5FB271FFD8F8}"/>
              </a:ext>
            </a:extLst>
          </p:cNvPr>
          <p:cNvSpPr>
            <a:spLocks noGrp="1"/>
          </p:cNvSpPr>
          <p:nvPr>
            <p:ph type="sldNum" sz="quarter" idx="12"/>
          </p:nvPr>
        </p:nvSpPr>
        <p:spPr/>
        <p:txBody>
          <a:bodyPr/>
          <a:lstStyle/>
          <a:p>
            <a:fld id="{6F0C9F74-ED7C-44EF-9CFC-67AAF3EFA2FB}" type="slidenum">
              <a:rPr lang="en-GB" smtClean="0"/>
              <a:t>40</a:t>
            </a:fld>
            <a:endParaRPr lang="en-GB"/>
          </a:p>
        </p:txBody>
      </p:sp>
    </p:spTree>
    <p:extLst>
      <p:ext uri="{BB962C8B-B14F-4D97-AF65-F5344CB8AC3E}">
        <p14:creationId xmlns:p14="http://schemas.microsoft.com/office/powerpoint/2010/main" val="2536182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573148" y="2222975"/>
            <a:ext cx="6094602" cy="830997"/>
          </a:xfrm>
          <a:prstGeom prst="rect">
            <a:avLst/>
          </a:prstGeom>
          <a:noFill/>
        </p:spPr>
        <p:txBody>
          <a:bodyPr wrap="square">
            <a:spAutoFit/>
          </a:bodyPr>
          <a:lstStyle/>
          <a:p>
            <a:r>
              <a:rPr lang="en-US" sz="4800" b="1"/>
              <a:t>WORKERS SEARCH</a:t>
            </a:r>
            <a:endParaRPr lang="en-GB" sz="4800" b="1"/>
          </a:p>
        </p:txBody>
      </p:sp>
      <p:sp>
        <p:nvSpPr>
          <p:cNvPr id="5" name="Slide Number Placeholder 4">
            <a:extLst>
              <a:ext uri="{FF2B5EF4-FFF2-40B4-BE49-F238E27FC236}">
                <a16:creationId xmlns:a16="http://schemas.microsoft.com/office/drawing/2014/main" id="{E9E41E29-3F27-4320-A287-2E57495DEA8B}"/>
              </a:ext>
            </a:extLst>
          </p:cNvPr>
          <p:cNvSpPr>
            <a:spLocks noGrp="1"/>
          </p:cNvSpPr>
          <p:nvPr>
            <p:ph type="sldNum" sz="quarter" idx="12"/>
          </p:nvPr>
        </p:nvSpPr>
        <p:spPr/>
        <p:txBody>
          <a:bodyPr/>
          <a:lstStyle/>
          <a:p>
            <a:fld id="{6F0C9F74-ED7C-44EF-9CFC-67AAF3EFA2FB}" type="slidenum">
              <a:rPr lang="en-GB" smtClean="0"/>
              <a:t>41</a:t>
            </a:fld>
            <a:endParaRPr lang="en-GB"/>
          </a:p>
        </p:txBody>
      </p:sp>
    </p:spTree>
    <p:extLst>
      <p:ext uri="{BB962C8B-B14F-4D97-AF65-F5344CB8AC3E}">
        <p14:creationId xmlns:p14="http://schemas.microsoft.com/office/powerpoint/2010/main" val="3001488559"/>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1919683" y="1480483"/>
            <a:ext cx="6777334" cy="4651869"/>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Workers Page?</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27605" y="903242"/>
            <a:ext cx="2271318" cy="338554"/>
          </a:xfrm>
          <a:prstGeom prst="rect">
            <a:avLst/>
          </a:prstGeom>
        </p:spPr>
        <p:txBody>
          <a:bodyPr wrap="square" lIns="91440" tIns="45720" rIns="91440" bIns="45720" anchor="t">
            <a:spAutoFit/>
          </a:bodyPr>
          <a:lstStyle/>
          <a:p>
            <a:r>
              <a:rPr lang="en-US" sz="1600"/>
              <a:t>Go to Workers</a:t>
            </a:r>
          </a:p>
        </p:txBody>
      </p:sp>
      <p:pic>
        <p:nvPicPr>
          <p:cNvPr id="8" name="Picture 7">
            <a:extLst>
              <a:ext uri="{FF2B5EF4-FFF2-40B4-BE49-F238E27FC236}">
                <a16:creationId xmlns:a16="http://schemas.microsoft.com/office/drawing/2014/main" id="{F7367821-6376-435C-9A4A-0116B81A329A}"/>
              </a:ext>
            </a:extLst>
          </p:cNvPr>
          <p:cNvPicPr>
            <a:picLocks noChangeAspect="1"/>
          </p:cNvPicPr>
          <p:nvPr/>
        </p:nvPicPr>
        <p:blipFill>
          <a:blip r:embed="rId2"/>
          <a:stretch>
            <a:fillRect/>
          </a:stretch>
        </p:blipFill>
        <p:spPr>
          <a:xfrm>
            <a:off x="2033243" y="1576951"/>
            <a:ext cx="6567838" cy="4461053"/>
          </a:xfrm>
          <a:prstGeom prst="rect">
            <a:avLst/>
          </a:prstGeom>
        </p:spPr>
      </p:pic>
      <p:sp>
        <p:nvSpPr>
          <p:cNvPr id="5" name="Rectangle 4">
            <a:extLst>
              <a:ext uri="{FF2B5EF4-FFF2-40B4-BE49-F238E27FC236}">
                <a16:creationId xmlns:a16="http://schemas.microsoft.com/office/drawing/2014/main" id="{C75351C2-57FA-4F75-A527-6D00F4CA78D7}"/>
              </a:ext>
            </a:extLst>
          </p:cNvPr>
          <p:cNvSpPr/>
          <p:nvPr/>
        </p:nvSpPr>
        <p:spPr>
          <a:xfrm>
            <a:off x="4355511" y="1576952"/>
            <a:ext cx="434604" cy="344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83F019-CE04-4F05-A987-6022CC8B24B0}"/>
              </a:ext>
            </a:extLst>
          </p:cNvPr>
          <p:cNvSpPr/>
          <p:nvPr/>
        </p:nvSpPr>
        <p:spPr>
          <a:xfrm>
            <a:off x="2133827" y="2667699"/>
            <a:ext cx="1297270" cy="27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98A21A6-A01C-4793-A9D4-E6552A1134F6}"/>
              </a:ext>
            </a:extLst>
          </p:cNvPr>
          <p:cNvSpPr/>
          <p:nvPr/>
        </p:nvSpPr>
        <p:spPr>
          <a:xfrm>
            <a:off x="2133827" y="3112316"/>
            <a:ext cx="1297270" cy="206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CD651EC-D02F-4070-8E55-C3F1ECA3FB12}"/>
              </a:ext>
            </a:extLst>
          </p:cNvPr>
          <p:cNvSpPr/>
          <p:nvPr/>
        </p:nvSpPr>
        <p:spPr>
          <a:xfrm>
            <a:off x="3596389" y="2667699"/>
            <a:ext cx="4658378" cy="27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5441E5F-0708-434D-8696-2601EEA6B698}"/>
              </a:ext>
            </a:extLst>
          </p:cNvPr>
          <p:cNvSpPr/>
          <p:nvPr/>
        </p:nvSpPr>
        <p:spPr>
          <a:xfrm>
            <a:off x="154810" y="2475113"/>
            <a:ext cx="1512857" cy="584775"/>
          </a:xfrm>
          <a:prstGeom prst="rect">
            <a:avLst/>
          </a:prstGeom>
        </p:spPr>
        <p:txBody>
          <a:bodyPr wrap="square" lIns="91440" tIns="45720" rIns="91440" bIns="45720" anchor="t">
            <a:spAutoFit/>
          </a:bodyPr>
          <a:lstStyle/>
          <a:p>
            <a:pPr algn="ctr"/>
            <a:r>
              <a:rPr lang="en-US" sz="1600"/>
              <a:t>All – Recently Used Workers</a:t>
            </a:r>
          </a:p>
        </p:txBody>
      </p:sp>
      <p:sp>
        <p:nvSpPr>
          <p:cNvPr id="13" name="Rectangle 12">
            <a:extLst>
              <a:ext uri="{FF2B5EF4-FFF2-40B4-BE49-F238E27FC236}">
                <a16:creationId xmlns:a16="http://schemas.microsoft.com/office/drawing/2014/main" id="{B48B62D9-5ACC-43DD-B2E0-537BC74FA86D}"/>
              </a:ext>
            </a:extLst>
          </p:cNvPr>
          <p:cNvSpPr/>
          <p:nvPr/>
        </p:nvSpPr>
        <p:spPr>
          <a:xfrm>
            <a:off x="9187567" y="2604122"/>
            <a:ext cx="2324495" cy="2308324"/>
          </a:xfrm>
          <a:prstGeom prst="rect">
            <a:avLst/>
          </a:prstGeom>
        </p:spPr>
        <p:txBody>
          <a:bodyPr wrap="square" lIns="91440" tIns="45720" rIns="91440" bIns="45720" anchor="t">
            <a:spAutoFit/>
          </a:bodyPr>
          <a:lstStyle/>
          <a:p>
            <a:r>
              <a:rPr lang="en-US" sz="1600"/>
              <a:t>This area shows you -</a:t>
            </a:r>
          </a:p>
          <a:p>
            <a:r>
              <a:rPr lang="en-US" sz="1600"/>
              <a:t>Name</a:t>
            </a:r>
          </a:p>
          <a:p>
            <a:r>
              <a:rPr lang="en-US" sz="1600"/>
              <a:t>Region</a:t>
            </a:r>
          </a:p>
          <a:p>
            <a:r>
              <a:rPr lang="en-US" sz="1600"/>
              <a:t>Registration Status which should be 100%</a:t>
            </a:r>
          </a:p>
          <a:p>
            <a:r>
              <a:rPr lang="en-US" sz="1600"/>
              <a:t>Agency</a:t>
            </a:r>
          </a:p>
          <a:p>
            <a:r>
              <a:rPr lang="en-US" sz="1600"/>
              <a:t>Assessment</a:t>
            </a:r>
          </a:p>
          <a:p>
            <a:r>
              <a:rPr lang="en-US" sz="1600"/>
              <a:t>Clock is where you can add reminders</a:t>
            </a:r>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a:off x="1919683" y="1241796"/>
            <a:ext cx="2319780" cy="5618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A6CD4C-5015-4D5E-B501-B5628EFA8B8D}"/>
              </a:ext>
            </a:extLst>
          </p:cNvPr>
          <p:cNvCxnSpPr>
            <a:cxnSpLocks/>
          </p:cNvCxnSpPr>
          <p:nvPr/>
        </p:nvCxnSpPr>
        <p:spPr>
          <a:xfrm flipH="1">
            <a:off x="8415780" y="2804178"/>
            <a:ext cx="61077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35A75C-74F3-46A3-8004-492354CFBEBB}"/>
              </a:ext>
            </a:extLst>
          </p:cNvPr>
          <p:cNvCxnSpPr>
            <a:cxnSpLocks/>
          </p:cNvCxnSpPr>
          <p:nvPr/>
        </p:nvCxnSpPr>
        <p:spPr>
          <a:xfrm>
            <a:off x="1415652" y="3319222"/>
            <a:ext cx="6595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8C9CA17-1212-45C7-9D1C-516F250CD2C6}"/>
              </a:ext>
            </a:extLst>
          </p:cNvPr>
          <p:cNvCxnSpPr>
            <a:cxnSpLocks/>
          </p:cNvCxnSpPr>
          <p:nvPr/>
        </p:nvCxnSpPr>
        <p:spPr>
          <a:xfrm>
            <a:off x="1415652" y="2804178"/>
            <a:ext cx="6595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64DB43B-B166-445C-B9C8-8D6331EC4964}"/>
              </a:ext>
            </a:extLst>
          </p:cNvPr>
          <p:cNvSpPr/>
          <p:nvPr/>
        </p:nvSpPr>
        <p:spPr>
          <a:xfrm>
            <a:off x="125978" y="3096565"/>
            <a:ext cx="1512857" cy="830997"/>
          </a:xfrm>
          <a:prstGeom prst="rect">
            <a:avLst/>
          </a:prstGeom>
        </p:spPr>
        <p:txBody>
          <a:bodyPr wrap="square" lIns="91440" tIns="45720" rIns="91440" bIns="45720" anchor="t">
            <a:spAutoFit/>
          </a:bodyPr>
          <a:lstStyle/>
          <a:p>
            <a:pPr algn="ctr"/>
            <a:r>
              <a:rPr lang="en-US" sz="1600"/>
              <a:t>Which Workers Have Had Assessments</a:t>
            </a:r>
          </a:p>
        </p:txBody>
      </p:sp>
      <p:sp>
        <p:nvSpPr>
          <p:cNvPr id="7" name="Slide Number Placeholder 6">
            <a:extLst>
              <a:ext uri="{FF2B5EF4-FFF2-40B4-BE49-F238E27FC236}">
                <a16:creationId xmlns:a16="http://schemas.microsoft.com/office/drawing/2014/main" id="{AC42421F-D6DF-4698-ADF9-6F0B5547E1B1}"/>
              </a:ext>
            </a:extLst>
          </p:cNvPr>
          <p:cNvSpPr>
            <a:spLocks noGrp="1"/>
          </p:cNvSpPr>
          <p:nvPr>
            <p:ph type="sldNum" sz="quarter" idx="12"/>
          </p:nvPr>
        </p:nvSpPr>
        <p:spPr/>
        <p:txBody>
          <a:bodyPr/>
          <a:lstStyle/>
          <a:p>
            <a:fld id="{6F0C9F74-ED7C-44EF-9CFC-67AAF3EFA2FB}" type="slidenum">
              <a:rPr lang="en-GB" smtClean="0"/>
              <a:t>42</a:t>
            </a:fld>
            <a:endParaRPr lang="en-GB"/>
          </a:p>
        </p:txBody>
      </p:sp>
    </p:spTree>
    <p:extLst>
      <p:ext uri="{BB962C8B-B14F-4D97-AF65-F5344CB8AC3E}">
        <p14:creationId xmlns:p14="http://schemas.microsoft.com/office/powerpoint/2010/main" val="2421133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3926050" y="1677797"/>
            <a:ext cx="6753135" cy="4253219"/>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Do I Search For A Worker?</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0" y="2228477"/>
            <a:ext cx="2548156" cy="584775"/>
          </a:xfrm>
          <a:prstGeom prst="rect">
            <a:avLst/>
          </a:prstGeom>
        </p:spPr>
        <p:txBody>
          <a:bodyPr wrap="square" lIns="91440" tIns="45720" rIns="91440" bIns="45720" anchor="t">
            <a:spAutoFit/>
          </a:bodyPr>
          <a:lstStyle/>
          <a:p>
            <a:pPr algn="ctr"/>
            <a:r>
              <a:rPr lang="en-US" sz="1600"/>
              <a:t>You can type in the workers name from this section</a:t>
            </a:r>
          </a:p>
        </p:txBody>
      </p:sp>
      <p:pic>
        <p:nvPicPr>
          <p:cNvPr id="8" name="Picture 7">
            <a:extLst>
              <a:ext uri="{FF2B5EF4-FFF2-40B4-BE49-F238E27FC236}">
                <a16:creationId xmlns:a16="http://schemas.microsoft.com/office/drawing/2014/main" id="{F7367821-6376-435C-9A4A-0116B81A329A}"/>
              </a:ext>
            </a:extLst>
          </p:cNvPr>
          <p:cNvPicPr>
            <a:picLocks noChangeAspect="1"/>
          </p:cNvPicPr>
          <p:nvPr/>
        </p:nvPicPr>
        <p:blipFill>
          <a:blip r:embed="rId2"/>
          <a:stretch>
            <a:fillRect/>
          </a:stretch>
        </p:blipFill>
        <p:spPr>
          <a:xfrm>
            <a:off x="4038129" y="1810896"/>
            <a:ext cx="6584616" cy="3987020"/>
          </a:xfrm>
          <a:prstGeom prst="rect">
            <a:avLst/>
          </a:prstGeom>
        </p:spPr>
      </p:pic>
      <p:sp>
        <p:nvSpPr>
          <p:cNvPr id="9" name="Rectangle 8">
            <a:extLst>
              <a:ext uri="{FF2B5EF4-FFF2-40B4-BE49-F238E27FC236}">
                <a16:creationId xmlns:a16="http://schemas.microsoft.com/office/drawing/2014/main" id="{30EEC0B9-4E8E-4297-985D-10D6D179D35E}"/>
              </a:ext>
            </a:extLst>
          </p:cNvPr>
          <p:cNvSpPr/>
          <p:nvPr/>
        </p:nvSpPr>
        <p:spPr>
          <a:xfrm>
            <a:off x="4147184" y="3539521"/>
            <a:ext cx="1297270" cy="27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a:off x="2676088" y="2567031"/>
            <a:ext cx="1449988" cy="9724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A4BCFF3-120E-4521-98D7-DD8DE5FCE8DE}"/>
              </a:ext>
            </a:extLst>
          </p:cNvPr>
          <p:cNvSpPr/>
          <p:nvPr/>
        </p:nvSpPr>
        <p:spPr>
          <a:xfrm>
            <a:off x="4126076" y="3945578"/>
            <a:ext cx="1339486" cy="374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F75FD2F-A0E9-499B-8111-9DB09AA10CF9}"/>
              </a:ext>
            </a:extLst>
          </p:cNvPr>
          <p:cNvSpPr/>
          <p:nvPr/>
        </p:nvSpPr>
        <p:spPr>
          <a:xfrm>
            <a:off x="4147184" y="4368046"/>
            <a:ext cx="1318378" cy="374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E981C34-5857-47A8-8B57-037C788D1E2A}"/>
              </a:ext>
            </a:extLst>
          </p:cNvPr>
          <p:cNvSpPr/>
          <p:nvPr/>
        </p:nvSpPr>
        <p:spPr>
          <a:xfrm>
            <a:off x="4126076" y="4830818"/>
            <a:ext cx="1318378" cy="374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F02D96A4-E4EA-426C-90B4-16292778630E}"/>
              </a:ext>
            </a:extLst>
          </p:cNvPr>
          <p:cNvCxnSpPr>
            <a:cxnSpLocks/>
          </p:cNvCxnSpPr>
          <p:nvPr/>
        </p:nvCxnSpPr>
        <p:spPr>
          <a:xfrm>
            <a:off x="3103926" y="3607306"/>
            <a:ext cx="1032704" cy="3651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06343FE-59F7-4020-828D-84E4B0AC5C44}"/>
              </a:ext>
            </a:extLst>
          </p:cNvPr>
          <p:cNvCxnSpPr>
            <a:cxnSpLocks/>
          </p:cNvCxnSpPr>
          <p:nvPr/>
        </p:nvCxnSpPr>
        <p:spPr>
          <a:xfrm>
            <a:off x="2961314" y="4413474"/>
            <a:ext cx="11647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31AE5D-EC35-45F0-8C12-51C7AAA722B6}"/>
              </a:ext>
            </a:extLst>
          </p:cNvPr>
          <p:cNvCxnSpPr>
            <a:cxnSpLocks/>
          </p:cNvCxnSpPr>
          <p:nvPr/>
        </p:nvCxnSpPr>
        <p:spPr>
          <a:xfrm flipV="1">
            <a:off x="2876702" y="4915520"/>
            <a:ext cx="1270482" cy="4204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DF3AE15-E48C-4532-B16C-A4CB0BFAAF41}"/>
              </a:ext>
            </a:extLst>
          </p:cNvPr>
          <p:cNvSpPr/>
          <p:nvPr/>
        </p:nvSpPr>
        <p:spPr>
          <a:xfrm>
            <a:off x="618689" y="3151806"/>
            <a:ext cx="2548156" cy="584775"/>
          </a:xfrm>
          <a:prstGeom prst="rect">
            <a:avLst/>
          </a:prstGeom>
        </p:spPr>
        <p:txBody>
          <a:bodyPr wrap="square" lIns="91440" tIns="45720" rIns="91440" bIns="45720" anchor="t">
            <a:spAutoFit/>
          </a:bodyPr>
          <a:lstStyle/>
          <a:p>
            <a:pPr algn="ctr"/>
            <a:r>
              <a:rPr lang="en-US" sz="1600"/>
              <a:t>Add In Your Organisation to filter down the workers</a:t>
            </a:r>
          </a:p>
        </p:txBody>
      </p:sp>
      <p:sp>
        <p:nvSpPr>
          <p:cNvPr id="22" name="Rectangle 21">
            <a:extLst>
              <a:ext uri="{FF2B5EF4-FFF2-40B4-BE49-F238E27FC236}">
                <a16:creationId xmlns:a16="http://schemas.microsoft.com/office/drawing/2014/main" id="{A574EB36-3DED-4782-9FE8-AD263FBA26BB}"/>
              </a:ext>
            </a:extLst>
          </p:cNvPr>
          <p:cNvSpPr/>
          <p:nvPr/>
        </p:nvSpPr>
        <p:spPr>
          <a:xfrm>
            <a:off x="534144" y="3899751"/>
            <a:ext cx="2548156" cy="584775"/>
          </a:xfrm>
          <a:prstGeom prst="rect">
            <a:avLst/>
          </a:prstGeom>
        </p:spPr>
        <p:txBody>
          <a:bodyPr wrap="square" lIns="91440" tIns="45720" rIns="91440" bIns="45720" anchor="t">
            <a:spAutoFit/>
          </a:bodyPr>
          <a:lstStyle/>
          <a:p>
            <a:pPr algn="ctr"/>
            <a:r>
              <a:rPr lang="en-US" sz="1600"/>
              <a:t>Add In Your Site to reduce the filter down more</a:t>
            </a:r>
          </a:p>
        </p:txBody>
      </p:sp>
      <p:sp>
        <p:nvSpPr>
          <p:cNvPr id="24" name="Rectangle 23">
            <a:extLst>
              <a:ext uri="{FF2B5EF4-FFF2-40B4-BE49-F238E27FC236}">
                <a16:creationId xmlns:a16="http://schemas.microsoft.com/office/drawing/2014/main" id="{381B2614-4D46-4C4B-BB60-2336EF9187E9}"/>
              </a:ext>
            </a:extLst>
          </p:cNvPr>
          <p:cNvSpPr/>
          <p:nvPr/>
        </p:nvSpPr>
        <p:spPr>
          <a:xfrm>
            <a:off x="618689" y="5043543"/>
            <a:ext cx="2548156" cy="584775"/>
          </a:xfrm>
          <a:prstGeom prst="rect">
            <a:avLst/>
          </a:prstGeom>
        </p:spPr>
        <p:txBody>
          <a:bodyPr wrap="square" lIns="91440" tIns="45720" rIns="91440" bIns="45720" anchor="t">
            <a:spAutoFit/>
          </a:bodyPr>
          <a:lstStyle/>
          <a:p>
            <a:pPr algn="ctr"/>
            <a:r>
              <a:rPr lang="en-US" sz="1600"/>
              <a:t>Add In Your Agency to reduce the filter </a:t>
            </a:r>
          </a:p>
        </p:txBody>
      </p:sp>
      <p:sp>
        <p:nvSpPr>
          <p:cNvPr id="5" name="Slide Number Placeholder 4">
            <a:extLst>
              <a:ext uri="{FF2B5EF4-FFF2-40B4-BE49-F238E27FC236}">
                <a16:creationId xmlns:a16="http://schemas.microsoft.com/office/drawing/2014/main" id="{DB944F18-6518-469C-A2E4-853617C5E678}"/>
              </a:ext>
            </a:extLst>
          </p:cNvPr>
          <p:cNvSpPr>
            <a:spLocks noGrp="1"/>
          </p:cNvSpPr>
          <p:nvPr>
            <p:ph type="sldNum" sz="quarter" idx="12"/>
          </p:nvPr>
        </p:nvSpPr>
        <p:spPr/>
        <p:txBody>
          <a:bodyPr/>
          <a:lstStyle/>
          <a:p>
            <a:fld id="{6F0C9F74-ED7C-44EF-9CFC-67AAF3EFA2FB}" type="slidenum">
              <a:rPr lang="en-GB" smtClean="0"/>
              <a:t>43</a:t>
            </a:fld>
            <a:endParaRPr lang="en-GB"/>
          </a:p>
        </p:txBody>
      </p:sp>
    </p:spTree>
    <p:extLst>
      <p:ext uri="{BB962C8B-B14F-4D97-AF65-F5344CB8AC3E}">
        <p14:creationId xmlns:p14="http://schemas.microsoft.com/office/powerpoint/2010/main" val="836500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854354" y="1694468"/>
            <a:ext cx="6094602" cy="830997"/>
          </a:xfrm>
          <a:prstGeom prst="rect">
            <a:avLst/>
          </a:prstGeom>
          <a:noFill/>
        </p:spPr>
        <p:txBody>
          <a:bodyPr wrap="square">
            <a:spAutoFit/>
          </a:bodyPr>
          <a:lstStyle/>
          <a:p>
            <a:r>
              <a:rPr lang="en-US" sz="4800" b="1"/>
              <a:t>WORKERS PROFILE</a:t>
            </a:r>
            <a:endParaRPr lang="en-GB" sz="4800" b="1"/>
          </a:p>
        </p:txBody>
      </p:sp>
      <p:sp>
        <p:nvSpPr>
          <p:cNvPr id="5" name="Slide Number Placeholder 4">
            <a:extLst>
              <a:ext uri="{FF2B5EF4-FFF2-40B4-BE49-F238E27FC236}">
                <a16:creationId xmlns:a16="http://schemas.microsoft.com/office/drawing/2014/main" id="{716D66F8-86BF-4709-AF11-460FED61F0BC}"/>
              </a:ext>
            </a:extLst>
          </p:cNvPr>
          <p:cNvSpPr>
            <a:spLocks noGrp="1"/>
          </p:cNvSpPr>
          <p:nvPr>
            <p:ph type="sldNum" sz="quarter" idx="12"/>
          </p:nvPr>
        </p:nvSpPr>
        <p:spPr/>
        <p:txBody>
          <a:bodyPr/>
          <a:lstStyle/>
          <a:p>
            <a:fld id="{6F0C9F74-ED7C-44EF-9CFC-67AAF3EFA2FB}" type="slidenum">
              <a:rPr lang="en-GB" smtClean="0"/>
              <a:t>44</a:t>
            </a:fld>
            <a:endParaRPr lang="en-GB"/>
          </a:p>
        </p:txBody>
      </p:sp>
    </p:spTree>
    <p:extLst>
      <p:ext uri="{BB962C8B-B14F-4D97-AF65-F5344CB8AC3E}">
        <p14:creationId xmlns:p14="http://schemas.microsoft.com/office/powerpoint/2010/main" val="1651387743"/>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2192623" y="1810845"/>
            <a:ext cx="6030457" cy="3910528"/>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E1D2A0A-9F9D-4004-BB3F-762E5E24683A}"/>
              </a:ext>
            </a:extLst>
          </p:cNvPr>
          <p:cNvPicPr>
            <a:picLocks noChangeAspect="1"/>
          </p:cNvPicPr>
          <p:nvPr/>
        </p:nvPicPr>
        <p:blipFill>
          <a:blip r:embed="rId2"/>
          <a:stretch>
            <a:fillRect/>
          </a:stretch>
        </p:blipFill>
        <p:spPr>
          <a:xfrm>
            <a:off x="2295033" y="1903753"/>
            <a:ext cx="5811240" cy="3724711"/>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737830" y="1103176"/>
            <a:ext cx="8808841" cy="338554"/>
          </a:xfrm>
          <a:prstGeom prst="rect">
            <a:avLst/>
          </a:prstGeom>
        </p:spPr>
        <p:txBody>
          <a:bodyPr wrap="square" lIns="91440" tIns="45720" rIns="91440" bIns="45720" anchor="t">
            <a:spAutoFit/>
          </a:bodyPr>
          <a:lstStyle/>
          <a:p>
            <a:r>
              <a:rPr lang="en-US" sz="1600"/>
              <a:t>The worker's profile Information page as limited information for you to view.  </a:t>
            </a:r>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8019875" y="2493533"/>
            <a:ext cx="16579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FE2E30C-B5E1-42C2-9C38-44C364640809}"/>
              </a:ext>
            </a:extLst>
          </p:cNvPr>
          <p:cNvSpPr/>
          <p:nvPr/>
        </p:nvSpPr>
        <p:spPr>
          <a:xfrm>
            <a:off x="7089450" y="2363419"/>
            <a:ext cx="794689" cy="272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B975A0A-2ED4-4172-88F8-ED6C9D3F4B6B}"/>
              </a:ext>
            </a:extLst>
          </p:cNvPr>
          <p:cNvSpPr/>
          <p:nvPr/>
        </p:nvSpPr>
        <p:spPr>
          <a:xfrm>
            <a:off x="2424798" y="2896550"/>
            <a:ext cx="1145630" cy="180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6CE5D83-57E4-493F-A172-BAACC5DA3E16}"/>
              </a:ext>
            </a:extLst>
          </p:cNvPr>
          <p:cNvSpPr/>
          <p:nvPr/>
        </p:nvSpPr>
        <p:spPr>
          <a:xfrm>
            <a:off x="3739142" y="2890415"/>
            <a:ext cx="4214601" cy="2662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8840BED-0261-42A7-A7A7-DAAD2CA9EE7B}"/>
              </a:ext>
            </a:extLst>
          </p:cNvPr>
          <p:cNvSpPr/>
          <p:nvPr/>
        </p:nvSpPr>
        <p:spPr>
          <a:xfrm>
            <a:off x="2465602" y="4050855"/>
            <a:ext cx="1095388" cy="1032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1705BBC-CC57-49E9-A787-B71D59157AB6}"/>
              </a:ext>
            </a:extLst>
          </p:cNvPr>
          <p:cNvCxnSpPr>
            <a:cxnSpLocks/>
          </p:cNvCxnSpPr>
          <p:nvPr/>
        </p:nvCxnSpPr>
        <p:spPr>
          <a:xfrm flipH="1">
            <a:off x="8019874" y="3766108"/>
            <a:ext cx="16579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34B59A3-6647-4D66-8E57-41E4FB4C2D6F}"/>
              </a:ext>
            </a:extLst>
          </p:cNvPr>
          <p:cNvCxnSpPr>
            <a:cxnSpLocks/>
          </p:cNvCxnSpPr>
          <p:nvPr/>
        </p:nvCxnSpPr>
        <p:spPr>
          <a:xfrm>
            <a:off x="2015982" y="4748645"/>
            <a:ext cx="644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446405-1B7D-434D-A5F6-1D0830AC3FA1}"/>
              </a:ext>
            </a:extLst>
          </p:cNvPr>
          <p:cNvCxnSpPr>
            <a:cxnSpLocks/>
          </p:cNvCxnSpPr>
          <p:nvPr/>
        </p:nvCxnSpPr>
        <p:spPr>
          <a:xfrm>
            <a:off x="1662069" y="1664500"/>
            <a:ext cx="799633" cy="12704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3789328-5695-4C54-A499-2A1AEB6D3980}"/>
              </a:ext>
            </a:extLst>
          </p:cNvPr>
          <p:cNvSpPr/>
          <p:nvPr/>
        </p:nvSpPr>
        <p:spPr>
          <a:xfrm>
            <a:off x="303609" y="4150517"/>
            <a:ext cx="1736993" cy="830997"/>
          </a:xfrm>
          <a:prstGeom prst="rect">
            <a:avLst/>
          </a:prstGeom>
        </p:spPr>
        <p:txBody>
          <a:bodyPr wrap="square" lIns="91440" tIns="45720" rIns="91440" bIns="45720" anchor="t">
            <a:spAutoFit/>
          </a:bodyPr>
          <a:lstStyle/>
          <a:p>
            <a:pPr algn="ctr"/>
            <a:r>
              <a:rPr lang="en-US" sz="1600"/>
              <a:t>This section shows if the workers profile is complete</a:t>
            </a:r>
          </a:p>
        </p:txBody>
      </p:sp>
      <p:sp>
        <p:nvSpPr>
          <p:cNvPr id="22" name="Rectangle 21">
            <a:extLst>
              <a:ext uri="{FF2B5EF4-FFF2-40B4-BE49-F238E27FC236}">
                <a16:creationId xmlns:a16="http://schemas.microsoft.com/office/drawing/2014/main" id="{0CCC3228-8FB7-4201-B412-367A8584504F}"/>
              </a:ext>
            </a:extLst>
          </p:cNvPr>
          <p:cNvSpPr/>
          <p:nvPr/>
        </p:nvSpPr>
        <p:spPr>
          <a:xfrm>
            <a:off x="9677871" y="2297737"/>
            <a:ext cx="2212596" cy="584775"/>
          </a:xfrm>
          <a:prstGeom prst="rect">
            <a:avLst/>
          </a:prstGeom>
        </p:spPr>
        <p:txBody>
          <a:bodyPr wrap="square" lIns="91440" tIns="45720" rIns="91440" bIns="45720" anchor="t">
            <a:spAutoFit/>
          </a:bodyPr>
          <a:lstStyle/>
          <a:p>
            <a:r>
              <a:rPr lang="en-US" sz="1600"/>
              <a:t>The section to message workers is not available</a:t>
            </a:r>
          </a:p>
        </p:txBody>
      </p:sp>
      <p:sp>
        <p:nvSpPr>
          <p:cNvPr id="23" name="Rectangle 22">
            <a:extLst>
              <a:ext uri="{FF2B5EF4-FFF2-40B4-BE49-F238E27FC236}">
                <a16:creationId xmlns:a16="http://schemas.microsoft.com/office/drawing/2014/main" id="{A6571BD9-521B-4791-A2AD-DE655DCFB4CE}"/>
              </a:ext>
            </a:extLst>
          </p:cNvPr>
          <p:cNvSpPr/>
          <p:nvPr/>
        </p:nvSpPr>
        <p:spPr>
          <a:xfrm>
            <a:off x="9746449" y="3596831"/>
            <a:ext cx="2212596" cy="2308324"/>
          </a:xfrm>
          <a:prstGeom prst="rect">
            <a:avLst/>
          </a:prstGeom>
        </p:spPr>
        <p:txBody>
          <a:bodyPr wrap="square" lIns="91440" tIns="45720" rIns="91440" bIns="45720" anchor="t">
            <a:spAutoFit/>
          </a:bodyPr>
          <a:lstStyle/>
          <a:p>
            <a:r>
              <a:rPr lang="en-US" sz="1600"/>
              <a:t>You can see</a:t>
            </a:r>
          </a:p>
          <a:p>
            <a:r>
              <a:rPr lang="en-US" sz="1600"/>
              <a:t>Name</a:t>
            </a:r>
          </a:p>
          <a:p>
            <a:r>
              <a:rPr lang="en-US" sz="1600"/>
              <a:t>Surname</a:t>
            </a:r>
          </a:p>
          <a:p>
            <a:r>
              <a:rPr lang="en-US" sz="1600"/>
              <a:t>DOB</a:t>
            </a:r>
          </a:p>
          <a:p>
            <a:r>
              <a:rPr lang="en-US" sz="1600"/>
              <a:t>Gender</a:t>
            </a:r>
          </a:p>
          <a:p>
            <a:r>
              <a:rPr lang="en-US" sz="1600"/>
              <a:t>Nationality</a:t>
            </a:r>
          </a:p>
          <a:p>
            <a:r>
              <a:rPr lang="en-US" sz="1600"/>
              <a:t>Workers ID Number</a:t>
            </a:r>
          </a:p>
          <a:p>
            <a:endParaRPr lang="en-US" sz="1600"/>
          </a:p>
          <a:p>
            <a:endParaRPr lang="en-US" sz="1600"/>
          </a:p>
        </p:txBody>
      </p:sp>
      <p:sp>
        <p:nvSpPr>
          <p:cNvPr id="24" name="Rectangle 23">
            <a:extLst>
              <a:ext uri="{FF2B5EF4-FFF2-40B4-BE49-F238E27FC236}">
                <a16:creationId xmlns:a16="http://schemas.microsoft.com/office/drawing/2014/main" id="{D157897A-B9D3-4E11-B064-2C06032B7421}"/>
              </a:ext>
            </a:extLst>
          </p:cNvPr>
          <p:cNvSpPr/>
          <p:nvPr/>
        </p:nvSpPr>
        <p:spPr>
          <a:xfrm>
            <a:off x="6837975" y="4293144"/>
            <a:ext cx="794689" cy="272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6EFFFBED-53D5-4496-8D85-5B387BCC2776}"/>
              </a:ext>
            </a:extLst>
          </p:cNvPr>
          <p:cNvCxnSpPr>
            <a:cxnSpLocks/>
          </p:cNvCxnSpPr>
          <p:nvPr/>
        </p:nvCxnSpPr>
        <p:spPr>
          <a:xfrm flipH="1" flipV="1">
            <a:off x="7719268" y="4447207"/>
            <a:ext cx="2027181" cy="82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A4F80D4-E3F0-494B-B5E5-24D0DA90DFB3}"/>
              </a:ext>
            </a:extLst>
          </p:cNvPr>
          <p:cNvSpPr>
            <a:spLocks noGrp="1"/>
          </p:cNvSpPr>
          <p:nvPr>
            <p:ph type="sldNum" sz="quarter" idx="12"/>
          </p:nvPr>
        </p:nvSpPr>
        <p:spPr/>
        <p:txBody>
          <a:bodyPr/>
          <a:lstStyle/>
          <a:p>
            <a:fld id="{6F0C9F74-ED7C-44EF-9CFC-67AAF3EFA2FB}" type="slidenum">
              <a:rPr lang="en-GB" smtClean="0"/>
              <a:t>45</a:t>
            </a:fld>
            <a:endParaRPr lang="en-GB"/>
          </a:p>
        </p:txBody>
      </p:sp>
    </p:spTree>
    <p:extLst>
      <p:ext uri="{BB962C8B-B14F-4D97-AF65-F5344CB8AC3E}">
        <p14:creationId xmlns:p14="http://schemas.microsoft.com/office/powerpoint/2010/main" val="3741767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8CE8FB-68B0-4341-BFFE-A8AC87A7A1CD}"/>
              </a:ext>
            </a:extLst>
          </p:cNvPr>
          <p:cNvSpPr/>
          <p:nvPr/>
        </p:nvSpPr>
        <p:spPr>
          <a:xfrm>
            <a:off x="6913341" y="2979285"/>
            <a:ext cx="2957818" cy="514148"/>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3759112-E556-4A2C-8077-3B2C617AEE86}"/>
              </a:ext>
            </a:extLst>
          </p:cNvPr>
          <p:cNvSpPr/>
          <p:nvPr/>
        </p:nvSpPr>
        <p:spPr>
          <a:xfrm>
            <a:off x="555771" y="2070823"/>
            <a:ext cx="5979252" cy="3910528"/>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E1D2A0A-9F9D-4004-BB3F-762E5E24683A}"/>
              </a:ext>
            </a:extLst>
          </p:cNvPr>
          <p:cNvPicPr>
            <a:picLocks noChangeAspect="1"/>
          </p:cNvPicPr>
          <p:nvPr/>
        </p:nvPicPr>
        <p:blipFill>
          <a:blip r:embed="rId2"/>
          <a:stretch>
            <a:fillRect/>
          </a:stretch>
        </p:blipFill>
        <p:spPr>
          <a:xfrm>
            <a:off x="647554" y="2164361"/>
            <a:ext cx="5811240" cy="3724711"/>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8000807" y="1825807"/>
            <a:ext cx="2304875" cy="1077218"/>
          </a:xfrm>
          <a:prstGeom prst="rect">
            <a:avLst/>
          </a:prstGeom>
        </p:spPr>
        <p:txBody>
          <a:bodyPr wrap="square" lIns="91440" tIns="45720" rIns="91440" bIns="45720" anchor="t">
            <a:spAutoFit/>
          </a:bodyPr>
          <a:lstStyle/>
          <a:p>
            <a:pPr algn="ctr"/>
            <a:r>
              <a:rPr lang="en-US" sz="1600"/>
              <a:t>In the section Notes you can click on the icon and add a note to the worker's profile.</a:t>
            </a:r>
          </a:p>
        </p:txBody>
      </p:sp>
      <p:sp>
        <p:nvSpPr>
          <p:cNvPr id="5" name="Rectangle 4">
            <a:extLst>
              <a:ext uri="{FF2B5EF4-FFF2-40B4-BE49-F238E27FC236}">
                <a16:creationId xmlns:a16="http://schemas.microsoft.com/office/drawing/2014/main" id="{C75351C2-57FA-4F75-A527-6D00F4CA78D7}"/>
              </a:ext>
            </a:extLst>
          </p:cNvPr>
          <p:cNvSpPr/>
          <p:nvPr/>
        </p:nvSpPr>
        <p:spPr>
          <a:xfrm>
            <a:off x="4974672" y="2610660"/>
            <a:ext cx="472914" cy="272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5560643" y="1974815"/>
            <a:ext cx="1796301" cy="773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6609A58-4D00-4499-A7B9-0C86993AAB49}"/>
              </a:ext>
            </a:extLst>
          </p:cNvPr>
          <p:cNvPicPr>
            <a:picLocks noChangeAspect="1"/>
          </p:cNvPicPr>
          <p:nvPr/>
        </p:nvPicPr>
        <p:blipFill>
          <a:blip r:embed="rId3"/>
          <a:stretch>
            <a:fillRect/>
          </a:stretch>
        </p:blipFill>
        <p:spPr>
          <a:xfrm>
            <a:off x="7002064" y="3075783"/>
            <a:ext cx="2780372" cy="263656"/>
          </a:xfrm>
          <a:prstGeom prst="rect">
            <a:avLst/>
          </a:prstGeom>
        </p:spPr>
      </p:pic>
      <p:cxnSp>
        <p:nvCxnSpPr>
          <p:cNvPr id="14" name="Straight Arrow Connector 13">
            <a:extLst>
              <a:ext uri="{FF2B5EF4-FFF2-40B4-BE49-F238E27FC236}">
                <a16:creationId xmlns:a16="http://schemas.microsoft.com/office/drawing/2014/main" id="{B7EA61D4-8D83-4AC8-A9C9-8C80C0CFB20F}"/>
              </a:ext>
            </a:extLst>
          </p:cNvPr>
          <p:cNvCxnSpPr>
            <a:cxnSpLocks/>
          </p:cNvCxnSpPr>
          <p:nvPr/>
        </p:nvCxnSpPr>
        <p:spPr>
          <a:xfrm>
            <a:off x="7356944" y="1974815"/>
            <a:ext cx="0" cy="11009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9827B1A-DB31-44A6-A55C-259ED58C08B7}"/>
              </a:ext>
            </a:extLst>
          </p:cNvPr>
          <p:cNvSpPr txBox="1"/>
          <p:nvPr/>
        </p:nvSpPr>
        <p:spPr>
          <a:xfrm>
            <a:off x="8212823" y="3825380"/>
            <a:ext cx="1837189" cy="1077218"/>
          </a:xfrm>
          <a:prstGeom prst="rect">
            <a:avLst/>
          </a:prstGeom>
          <a:noFill/>
        </p:spPr>
        <p:txBody>
          <a:bodyPr wrap="square" rtlCol="0">
            <a:spAutoFit/>
          </a:bodyPr>
          <a:lstStyle/>
          <a:p>
            <a:pPr algn="ctr"/>
            <a:r>
              <a:rPr lang="en-GB" sz="1600" b="1">
                <a:solidFill>
                  <a:srgbClr val="FF0000"/>
                </a:solidFill>
              </a:rPr>
              <a:t>Please Note </a:t>
            </a:r>
          </a:p>
          <a:p>
            <a:pPr algn="ctr"/>
            <a:r>
              <a:rPr lang="en-GB" sz="1600">
                <a:solidFill>
                  <a:srgbClr val="FF0000"/>
                </a:solidFill>
              </a:rPr>
              <a:t>The notes wont automatically advise the agency</a:t>
            </a:r>
          </a:p>
        </p:txBody>
      </p:sp>
      <p:sp>
        <p:nvSpPr>
          <p:cNvPr id="7" name="Slide Number Placeholder 6">
            <a:extLst>
              <a:ext uri="{FF2B5EF4-FFF2-40B4-BE49-F238E27FC236}">
                <a16:creationId xmlns:a16="http://schemas.microsoft.com/office/drawing/2014/main" id="{301D7FE4-832F-4622-92FE-B9D26DC1992C}"/>
              </a:ext>
            </a:extLst>
          </p:cNvPr>
          <p:cNvSpPr>
            <a:spLocks noGrp="1"/>
          </p:cNvSpPr>
          <p:nvPr>
            <p:ph type="sldNum" sz="quarter" idx="12"/>
          </p:nvPr>
        </p:nvSpPr>
        <p:spPr/>
        <p:txBody>
          <a:bodyPr/>
          <a:lstStyle/>
          <a:p>
            <a:fld id="{6F0C9F74-ED7C-44EF-9CFC-67AAF3EFA2FB}" type="slidenum">
              <a:rPr lang="en-GB" smtClean="0"/>
              <a:t>46</a:t>
            </a:fld>
            <a:endParaRPr lang="en-GB"/>
          </a:p>
        </p:txBody>
      </p:sp>
    </p:spTree>
    <p:extLst>
      <p:ext uri="{BB962C8B-B14F-4D97-AF65-F5344CB8AC3E}">
        <p14:creationId xmlns:p14="http://schemas.microsoft.com/office/powerpoint/2010/main" val="3759079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555771" y="2070822"/>
            <a:ext cx="6461478" cy="4340252"/>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C715471-B491-4568-86D6-4B236F0BC600}"/>
              </a:ext>
            </a:extLst>
          </p:cNvPr>
          <p:cNvPicPr>
            <a:picLocks noChangeAspect="1"/>
          </p:cNvPicPr>
          <p:nvPr/>
        </p:nvPicPr>
        <p:blipFill>
          <a:blip r:embed="rId2"/>
          <a:stretch>
            <a:fillRect/>
          </a:stretch>
        </p:blipFill>
        <p:spPr>
          <a:xfrm>
            <a:off x="698642" y="2205859"/>
            <a:ext cx="6123130" cy="4088143"/>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413157" y="228174"/>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0" y="1238397"/>
            <a:ext cx="9024458" cy="338554"/>
          </a:xfrm>
          <a:prstGeom prst="rect">
            <a:avLst/>
          </a:prstGeom>
        </p:spPr>
        <p:txBody>
          <a:bodyPr wrap="square" lIns="91440" tIns="45720" rIns="91440" bIns="45720" anchor="t">
            <a:spAutoFit/>
          </a:bodyPr>
          <a:lstStyle/>
          <a:p>
            <a:r>
              <a:rPr lang="en-US" sz="1600"/>
              <a:t>This page shows the worker experience. This page will have limited information. </a:t>
            </a:r>
          </a:p>
        </p:txBody>
      </p:sp>
      <p:sp>
        <p:nvSpPr>
          <p:cNvPr id="5" name="Rectangle 4">
            <a:extLst>
              <a:ext uri="{FF2B5EF4-FFF2-40B4-BE49-F238E27FC236}">
                <a16:creationId xmlns:a16="http://schemas.microsoft.com/office/drawing/2014/main" id="{C75351C2-57FA-4F75-A527-6D00F4CA78D7}"/>
              </a:ext>
            </a:extLst>
          </p:cNvPr>
          <p:cNvSpPr/>
          <p:nvPr/>
        </p:nvSpPr>
        <p:spPr>
          <a:xfrm>
            <a:off x="781800" y="3423653"/>
            <a:ext cx="1206391" cy="259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1110370" y="1823172"/>
            <a:ext cx="844663" cy="15105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E089123-654D-4510-8A46-70A78BA2E900}"/>
              </a:ext>
            </a:extLst>
          </p:cNvPr>
          <p:cNvSpPr/>
          <p:nvPr/>
        </p:nvSpPr>
        <p:spPr>
          <a:xfrm>
            <a:off x="2157891" y="3164539"/>
            <a:ext cx="4461023" cy="1097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75E4572-EAAF-4FE8-8EEF-ED016EB703E3}"/>
              </a:ext>
            </a:extLst>
          </p:cNvPr>
          <p:cNvSpPr/>
          <p:nvPr/>
        </p:nvSpPr>
        <p:spPr>
          <a:xfrm>
            <a:off x="2157890" y="5343786"/>
            <a:ext cx="4461023" cy="7390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666F2B-2FA3-4E73-85CC-A7DBFB871C8D}"/>
              </a:ext>
            </a:extLst>
          </p:cNvPr>
          <p:cNvSpPr/>
          <p:nvPr/>
        </p:nvSpPr>
        <p:spPr>
          <a:xfrm>
            <a:off x="8078163" y="3091713"/>
            <a:ext cx="3649646" cy="338554"/>
          </a:xfrm>
          <a:prstGeom prst="rect">
            <a:avLst/>
          </a:prstGeom>
        </p:spPr>
        <p:txBody>
          <a:bodyPr wrap="square" lIns="91440" tIns="45720" rIns="91440" bIns="45720" anchor="t">
            <a:spAutoFit/>
          </a:bodyPr>
          <a:lstStyle/>
          <a:p>
            <a:r>
              <a:rPr lang="en-US" sz="1600"/>
              <a:t>Do they have a FLT qualification Yes/No?</a:t>
            </a:r>
          </a:p>
        </p:txBody>
      </p:sp>
      <p:sp>
        <p:nvSpPr>
          <p:cNvPr id="12" name="Rectangle 11">
            <a:extLst>
              <a:ext uri="{FF2B5EF4-FFF2-40B4-BE49-F238E27FC236}">
                <a16:creationId xmlns:a16="http://schemas.microsoft.com/office/drawing/2014/main" id="{D33F32C8-FE14-45C7-9EB4-E7B057C28F2F}"/>
              </a:ext>
            </a:extLst>
          </p:cNvPr>
          <p:cNvSpPr/>
          <p:nvPr/>
        </p:nvSpPr>
        <p:spPr>
          <a:xfrm>
            <a:off x="8078163" y="5257471"/>
            <a:ext cx="2296486" cy="338554"/>
          </a:xfrm>
          <a:prstGeom prst="rect">
            <a:avLst/>
          </a:prstGeom>
        </p:spPr>
        <p:txBody>
          <a:bodyPr wrap="square" lIns="91440" tIns="45720" rIns="91440" bIns="45720" anchor="t">
            <a:spAutoFit/>
          </a:bodyPr>
          <a:lstStyle/>
          <a:p>
            <a:r>
              <a:rPr lang="en-US" sz="1600"/>
              <a:t>Any documents uploaded</a:t>
            </a:r>
          </a:p>
        </p:txBody>
      </p:sp>
      <p:cxnSp>
        <p:nvCxnSpPr>
          <p:cNvPr id="13" name="Straight Arrow Connector 12">
            <a:extLst>
              <a:ext uri="{FF2B5EF4-FFF2-40B4-BE49-F238E27FC236}">
                <a16:creationId xmlns:a16="http://schemas.microsoft.com/office/drawing/2014/main" id="{1CC433A1-CBF5-403F-A02D-970A79C7B90E}"/>
              </a:ext>
            </a:extLst>
          </p:cNvPr>
          <p:cNvCxnSpPr>
            <a:cxnSpLocks/>
          </p:cNvCxnSpPr>
          <p:nvPr/>
        </p:nvCxnSpPr>
        <p:spPr>
          <a:xfrm flipH="1">
            <a:off x="6093411" y="3333754"/>
            <a:ext cx="19847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E93C09-8400-4471-8704-5759E3AA8539}"/>
              </a:ext>
            </a:extLst>
          </p:cNvPr>
          <p:cNvCxnSpPr>
            <a:cxnSpLocks/>
            <a:stCxn id="12" idx="1"/>
          </p:cNvCxnSpPr>
          <p:nvPr/>
        </p:nvCxnSpPr>
        <p:spPr>
          <a:xfrm flipH="1" flipV="1">
            <a:off x="6654598" y="5411069"/>
            <a:ext cx="1423565" cy="156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52AE77E-8BE2-4C0D-9CA8-DE63CDCB4C0E}"/>
              </a:ext>
            </a:extLst>
          </p:cNvPr>
          <p:cNvSpPr>
            <a:spLocks noGrp="1"/>
          </p:cNvSpPr>
          <p:nvPr>
            <p:ph type="sldNum" sz="quarter" idx="12"/>
          </p:nvPr>
        </p:nvSpPr>
        <p:spPr/>
        <p:txBody>
          <a:bodyPr/>
          <a:lstStyle/>
          <a:p>
            <a:fld id="{6F0C9F74-ED7C-44EF-9CFC-67AAF3EFA2FB}" type="slidenum">
              <a:rPr lang="en-GB" smtClean="0"/>
              <a:t>47</a:t>
            </a:fld>
            <a:endParaRPr lang="en-GB"/>
          </a:p>
        </p:txBody>
      </p:sp>
    </p:spTree>
    <p:extLst>
      <p:ext uri="{BB962C8B-B14F-4D97-AF65-F5344CB8AC3E}">
        <p14:creationId xmlns:p14="http://schemas.microsoft.com/office/powerpoint/2010/main" val="1455471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555771" y="2070822"/>
            <a:ext cx="6944364" cy="4350526"/>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89AAB32-4D25-48B2-943D-284E48778FE5}"/>
              </a:ext>
            </a:extLst>
          </p:cNvPr>
          <p:cNvPicPr>
            <a:picLocks noChangeAspect="1"/>
          </p:cNvPicPr>
          <p:nvPr/>
        </p:nvPicPr>
        <p:blipFill>
          <a:blip r:embed="rId2"/>
          <a:stretch>
            <a:fillRect/>
          </a:stretch>
        </p:blipFill>
        <p:spPr>
          <a:xfrm>
            <a:off x="729465" y="2226407"/>
            <a:ext cx="6606284" cy="4069524"/>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1" y="1238397"/>
            <a:ext cx="9522782" cy="338554"/>
          </a:xfrm>
          <a:prstGeom prst="rect">
            <a:avLst/>
          </a:prstGeom>
        </p:spPr>
        <p:txBody>
          <a:bodyPr wrap="square" lIns="91440" tIns="45720" rIns="91440" bIns="45720" anchor="t">
            <a:spAutoFit/>
          </a:bodyPr>
          <a:lstStyle/>
          <a:p>
            <a:r>
              <a:rPr lang="en-US" sz="1600"/>
              <a:t>Site assessment will show any assessments that have been completed and when</a:t>
            </a:r>
          </a:p>
        </p:txBody>
      </p:sp>
      <p:sp>
        <p:nvSpPr>
          <p:cNvPr id="5" name="Rectangle 4">
            <a:extLst>
              <a:ext uri="{FF2B5EF4-FFF2-40B4-BE49-F238E27FC236}">
                <a16:creationId xmlns:a16="http://schemas.microsoft.com/office/drawing/2014/main" id="{C75351C2-57FA-4F75-A527-6D00F4CA78D7}"/>
              </a:ext>
            </a:extLst>
          </p:cNvPr>
          <p:cNvSpPr/>
          <p:nvPr/>
        </p:nvSpPr>
        <p:spPr>
          <a:xfrm>
            <a:off x="774433" y="3900358"/>
            <a:ext cx="1305086" cy="227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3065005" y="1820411"/>
            <a:ext cx="139589" cy="2079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AE45F9D-3FC0-4119-B547-9A07AE38B11B}"/>
              </a:ext>
            </a:extLst>
          </p:cNvPr>
          <p:cNvSpPr/>
          <p:nvPr/>
        </p:nvSpPr>
        <p:spPr>
          <a:xfrm>
            <a:off x="2243905" y="3330430"/>
            <a:ext cx="5020961" cy="989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1280BB94-03E2-4B84-850C-8A6839CF74A7}"/>
              </a:ext>
            </a:extLst>
          </p:cNvPr>
          <p:cNvCxnSpPr>
            <a:cxnSpLocks/>
          </p:cNvCxnSpPr>
          <p:nvPr/>
        </p:nvCxnSpPr>
        <p:spPr>
          <a:xfrm flipH="1">
            <a:off x="1593908" y="1827362"/>
            <a:ext cx="1623497" cy="19476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CABA0C63-1D5E-40E5-A4ED-18BC3C66DDC3}"/>
              </a:ext>
            </a:extLst>
          </p:cNvPr>
          <p:cNvSpPr>
            <a:spLocks noGrp="1"/>
          </p:cNvSpPr>
          <p:nvPr>
            <p:ph type="sldNum" sz="quarter" idx="12"/>
          </p:nvPr>
        </p:nvSpPr>
        <p:spPr/>
        <p:txBody>
          <a:bodyPr/>
          <a:lstStyle/>
          <a:p>
            <a:fld id="{6F0C9F74-ED7C-44EF-9CFC-67AAF3EFA2FB}" type="slidenum">
              <a:rPr lang="en-GB" smtClean="0"/>
              <a:t>48</a:t>
            </a:fld>
            <a:endParaRPr lang="en-GB"/>
          </a:p>
        </p:txBody>
      </p:sp>
    </p:spTree>
    <p:extLst>
      <p:ext uri="{BB962C8B-B14F-4D97-AF65-F5344CB8AC3E}">
        <p14:creationId xmlns:p14="http://schemas.microsoft.com/office/powerpoint/2010/main" val="2891415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555771" y="2070822"/>
            <a:ext cx="7026558" cy="4309430"/>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412CF26-2276-40B0-8E76-E436D9D25D35}"/>
              </a:ext>
            </a:extLst>
          </p:cNvPr>
          <p:cNvPicPr>
            <a:picLocks noChangeAspect="1"/>
          </p:cNvPicPr>
          <p:nvPr/>
        </p:nvPicPr>
        <p:blipFill>
          <a:blip r:embed="rId2"/>
          <a:stretch>
            <a:fillRect/>
          </a:stretch>
        </p:blipFill>
        <p:spPr>
          <a:xfrm>
            <a:off x="739740" y="2226407"/>
            <a:ext cx="6687192" cy="4032377"/>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0" y="1238397"/>
            <a:ext cx="8756009" cy="338554"/>
          </a:xfrm>
          <a:prstGeom prst="rect">
            <a:avLst/>
          </a:prstGeom>
        </p:spPr>
        <p:txBody>
          <a:bodyPr wrap="square" lIns="91440" tIns="45720" rIns="91440" bIns="45720" anchor="t">
            <a:spAutoFit/>
          </a:bodyPr>
          <a:lstStyle/>
          <a:p>
            <a:r>
              <a:rPr lang="en-US" sz="1600"/>
              <a:t>Timesheets are any shifts/hours completed by the worker with charge rates.</a:t>
            </a:r>
          </a:p>
        </p:txBody>
      </p:sp>
      <p:sp>
        <p:nvSpPr>
          <p:cNvPr id="5" name="Rectangle 4">
            <a:extLst>
              <a:ext uri="{FF2B5EF4-FFF2-40B4-BE49-F238E27FC236}">
                <a16:creationId xmlns:a16="http://schemas.microsoft.com/office/drawing/2014/main" id="{C75351C2-57FA-4F75-A527-6D00F4CA78D7}"/>
              </a:ext>
            </a:extLst>
          </p:cNvPr>
          <p:cNvSpPr/>
          <p:nvPr/>
        </p:nvSpPr>
        <p:spPr>
          <a:xfrm>
            <a:off x="832134" y="4169328"/>
            <a:ext cx="1332226" cy="2348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6923940" y="2759978"/>
            <a:ext cx="1364383" cy="6690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5CC1C7-802F-4DC3-8BBF-871262798DB9}"/>
              </a:ext>
            </a:extLst>
          </p:cNvPr>
          <p:cNvSpPr/>
          <p:nvPr/>
        </p:nvSpPr>
        <p:spPr>
          <a:xfrm>
            <a:off x="2377105" y="3311553"/>
            <a:ext cx="4912927" cy="9836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0D73194-1F38-4BDB-AD7A-820EC9997468}"/>
              </a:ext>
            </a:extLst>
          </p:cNvPr>
          <p:cNvSpPr/>
          <p:nvPr/>
        </p:nvSpPr>
        <p:spPr>
          <a:xfrm>
            <a:off x="8697017" y="2421424"/>
            <a:ext cx="1910592" cy="584775"/>
          </a:xfrm>
          <a:prstGeom prst="rect">
            <a:avLst/>
          </a:prstGeom>
        </p:spPr>
        <p:txBody>
          <a:bodyPr wrap="square" lIns="91440" tIns="45720" rIns="91440" bIns="45720" anchor="t">
            <a:spAutoFit/>
          </a:bodyPr>
          <a:lstStyle/>
          <a:p>
            <a:pPr algn="ctr"/>
            <a:r>
              <a:rPr lang="en-US" sz="1600"/>
              <a:t>Here you can download the data</a:t>
            </a:r>
          </a:p>
        </p:txBody>
      </p:sp>
      <p:sp>
        <p:nvSpPr>
          <p:cNvPr id="7" name="Slide Number Placeholder 6">
            <a:extLst>
              <a:ext uri="{FF2B5EF4-FFF2-40B4-BE49-F238E27FC236}">
                <a16:creationId xmlns:a16="http://schemas.microsoft.com/office/drawing/2014/main" id="{5FAFB2B3-6011-44D0-8CD8-DC9AB273AF21}"/>
              </a:ext>
            </a:extLst>
          </p:cNvPr>
          <p:cNvSpPr>
            <a:spLocks noGrp="1"/>
          </p:cNvSpPr>
          <p:nvPr>
            <p:ph type="sldNum" sz="quarter" idx="12"/>
          </p:nvPr>
        </p:nvSpPr>
        <p:spPr/>
        <p:txBody>
          <a:bodyPr/>
          <a:lstStyle/>
          <a:p>
            <a:fld id="{6F0C9F74-ED7C-44EF-9CFC-67AAF3EFA2FB}" type="slidenum">
              <a:rPr lang="en-GB" smtClean="0"/>
              <a:t>49</a:t>
            </a:fld>
            <a:endParaRPr lang="en-GB"/>
          </a:p>
        </p:txBody>
      </p:sp>
    </p:spTree>
    <p:extLst>
      <p:ext uri="{BB962C8B-B14F-4D97-AF65-F5344CB8AC3E}">
        <p14:creationId xmlns:p14="http://schemas.microsoft.com/office/powerpoint/2010/main" val="298199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421409-AEE7-4B90-8008-4314A37781FC}"/>
              </a:ext>
            </a:extLst>
          </p:cNvPr>
          <p:cNvSpPr/>
          <p:nvPr/>
        </p:nvSpPr>
        <p:spPr>
          <a:xfrm>
            <a:off x="598826" y="2483141"/>
            <a:ext cx="8595507" cy="3624468"/>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DE40CD7-C963-4CEC-9989-66944AAC1726}"/>
              </a:ext>
            </a:extLst>
          </p:cNvPr>
          <p:cNvSpPr txBox="1"/>
          <p:nvPr/>
        </p:nvSpPr>
        <p:spPr>
          <a:xfrm>
            <a:off x="394283" y="385894"/>
            <a:ext cx="8430935" cy="523220"/>
          </a:xfrm>
          <a:prstGeom prst="rect">
            <a:avLst/>
          </a:prstGeom>
          <a:noFill/>
        </p:spPr>
        <p:txBody>
          <a:bodyPr wrap="square" rtlCol="0">
            <a:spAutoFit/>
          </a:bodyPr>
          <a:lstStyle/>
          <a:p>
            <a:r>
              <a:rPr lang="en-GB" sz="2800" b="1">
                <a:solidFill>
                  <a:srgbClr val="92D050"/>
                </a:solidFill>
              </a:rPr>
              <a:t>How Do I View &amp; Action Weekly Guarantees?</a:t>
            </a:r>
          </a:p>
        </p:txBody>
      </p:sp>
      <p:pic>
        <p:nvPicPr>
          <p:cNvPr id="3" name="Picture 2">
            <a:extLst>
              <a:ext uri="{FF2B5EF4-FFF2-40B4-BE49-F238E27FC236}">
                <a16:creationId xmlns:a16="http://schemas.microsoft.com/office/drawing/2014/main" id="{BD3E6FE9-90B1-4086-B944-BDFC0E886E87}"/>
              </a:ext>
            </a:extLst>
          </p:cNvPr>
          <p:cNvPicPr>
            <a:picLocks noChangeAspect="1"/>
          </p:cNvPicPr>
          <p:nvPr/>
        </p:nvPicPr>
        <p:blipFill>
          <a:blip r:embed="rId2"/>
          <a:stretch>
            <a:fillRect/>
          </a:stretch>
        </p:blipFill>
        <p:spPr>
          <a:xfrm>
            <a:off x="707883" y="2586505"/>
            <a:ext cx="8394171" cy="3411623"/>
          </a:xfrm>
          <a:prstGeom prst="rect">
            <a:avLst/>
          </a:prstGeom>
        </p:spPr>
      </p:pic>
      <p:sp>
        <p:nvSpPr>
          <p:cNvPr id="6" name="Rectangle 5">
            <a:extLst>
              <a:ext uri="{FF2B5EF4-FFF2-40B4-BE49-F238E27FC236}">
                <a16:creationId xmlns:a16="http://schemas.microsoft.com/office/drawing/2014/main" id="{17D81692-FF08-44C4-90A9-96D5B35327D8}"/>
              </a:ext>
            </a:extLst>
          </p:cNvPr>
          <p:cNvSpPr/>
          <p:nvPr/>
        </p:nvSpPr>
        <p:spPr>
          <a:xfrm>
            <a:off x="3204595" y="5125673"/>
            <a:ext cx="5620623" cy="243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FDC5D8E4-9BC7-4B54-B6FD-3E4DBE738913}"/>
              </a:ext>
            </a:extLst>
          </p:cNvPr>
          <p:cNvCxnSpPr>
            <a:cxnSpLocks/>
          </p:cNvCxnSpPr>
          <p:nvPr/>
        </p:nvCxnSpPr>
        <p:spPr>
          <a:xfrm>
            <a:off x="8667750" y="1732327"/>
            <a:ext cx="0" cy="35445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F54EA6-BD8E-4961-AB0F-B50FE862A522}"/>
              </a:ext>
            </a:extLst>
          </p:cNvPr>
          <p:cNvSpPr txBox="1"/>
          <p:nvPr/>
        </p:nvSpPr>
        <p:spPr>
          <a:xfrm>
            <a:off x="894360" y="1247540"/>
            <a:ext cx="9512837" cy="584775"/>
          </a:xfrm>
          <a:prstGeom prst="rect">
            <a:avLst/>
          </a:prstGeom>
          <a:noFill/>
        </p:spPr>
        <p:txBody>
          <a:bodyPr wrap="square" lIns="91440" tIns="45720" rIns="91440" bIns="45720" rtlCol="0" anchor="t">
            <a:spAutoFit/>
          </a:bodyPr>
          <a:lstStyle/>
          <a:p>
            <a:pPr algn="ctr"/>
            <a:r>
              <a:rPr lang="en-GB" sz="1600"/>
              <a:t>Once the weekly guarantees have been granted, you will be able to view the details of the weekly guarantee and see the hours and charge value.</a:t>
            </a:r>
          </a:p>
        </p:txBody>
      </p:sp>
      <p:sp>
        <p:nvSpPr>
          <p:cNvPr id="2" name="Slide Number Placeholder 1">
            <a:extLst>
              <a:ext uri="{FF2B5EF4-FFF2-40B4-BE49-F238E27FC236}">
                <a16:creationId xmlns:a16="http://schemas.microsoft.com/office/drawing/2014/main" id="{6D248D91-58C2-431B-BD6C-1D73CFB232BC}"/>
              </a:ext>
            </a:extLst>
          </p:cNvPr>
          <p:cNvSpPr>
            <a:spLocks noGrp="1"/>
          </p:cNvSpPr>
          <p:nvPr>
            <p:ph type="sldNum" sz="quarter" idx="12"/>
          </p:nvPr>
        </p:nvSpPr>
        <p:spPr/>
        <p:txBody>
          <a:bodyPr/>
          <a:lstStyle/>
          <a:p>
            <a:fld id="{6F0C9F74-ED7C-44EF-9CFC-67AAF3EFA2FB}" type="slidenum">
              <a:rPr lang="en-GB" smtClean="0"/>
              <a:t>5</a:t>
            </a:fld>
            <a:endParaRPr lang="en-GB"/>
          </a:p>
        </p:txBody>
      </p:sp>
    </p:spTree>
    <p:extLst>
      <p:ext uri="{BB962C8B-B14F-4D97-AF65-F5344CB8AC3E}">
        <p14:creationId xmlns:p14="http://schemas.microsoft.com/office/powerpoint/2010/main" val="2686493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1554473" y="1853967"/>
            <a:ext cx="6821075" cy="4192841"/>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3B68AE4-F781-4A74-AB79-9F797C3238E6}"/>
              </a:ext>
            </a:extLst>
          </p:cNvPr>
          <p:cNvPicPr>
            <a:picLocks noChangeAspect="1"/>
          </p:cNvPicPr>
          <p:nvPr/>
        </p:nvPicPr>
        <p:blipFill>
          <a:blip r:embed="rId2"/>
          <a:stretch>
            <a:fillRect/>
          </a:stretch>
        </p:blipFill>
        <p:spPr>
          <a:xfrm>
            <a:off x="1652700" y="1853967"/>
            <a:ext cx="6554912" cy="3974857"/>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1676243" y="1238706"/>
            <a:ext cx="8588228" cy="338554"/>
          </a:xfrm>
          <a:prstGeom prst="rect">
            <a:avLst/>
          </a:prstGeom>
        </p:spPr>
        <p:txBody>
          <a:bodyPr wrap="square" lIns="91440" tIns="45720" rIns="91440" bIns="45720" anchor="t">
            <a:spAutoFit/>
          </a:bodyPr>
          <a:lstStyle/>
          <a:p>
            <a:r>
              <a:rPr lang="en-US" sz="1600"/>
              <a:t>Statistics – This information pages shows the workers attendance and absence</a:t>
            </a:r>
          </a:p>
        </p:txBody>
      </p:sp>
      <p:sp>
        <p:nvSpPr>
          <p:cNvPr id="5" name="Rectangle 4">
            <a:extLst>
              <a:ext uri="{FF2B5EF4-FFF2-40B4-BE49-F238E27FC236}">
                <a16:creationId xmlns:a16="http://schemas.microsoft.com/office/drawing/2014/main" id="{C75351C2-57FA-4F75-A527-6D00F4CA78D7}"/>
              </a:ext>
            </a:extLst>
          </p:cNvPr>
          <p:cNvSpPr/>
          <p:nvPr/>
        </p:nvSpPr>
        <p:spPr>
          <a:xfrm>
            <a:off x="1754923" y="3961034"/>
            <a:ext cx="1265114" cy="24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a:off x="3531765" y="1635983"/>
            <a:ext cx="93165" cy="11483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1D2AE3-4E7C-46C8-8725-00DFECA2EF08}"/>
              </a:ext>
            </a:extLst>
          </p:cNvPr>
          <p:cNvSpPr/>
          <p:nvPr/>
        </p:nvSpPr>
        <p:spPr>
          <a:xfrm>
            <a:off x="3288484" y="2964067"/>
            <a:ext cx="4790114" cy="2685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766D4B36-0DC6-4A21-B719-BCC9582CD7D6}"/>
              </a:ext>
            </a:extLst>
          </p:cNvPr>
          <p:cNvCxnSpPr>
            <a:cxnSpLocks/>
          </p:cNvCxnSpPr>
          <p:nvPr/>
        </p:nvCxnSpPr>
        <p:spPr>
          <a:xfrm flipH="1">
            <a:off x="2197915" y="1635983"/>
            <a:ext cx="1333850" cy="2296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B8CAC4F-39BF-45C5-B0F5-69F8F49915CF}"/>
              </a:ext>
            </a:extLst>
          </p:cNvPr>
          <p:cNvSpPr>
            <a:spLocks noGrp="1"/>
          </p:cNvSpPr>
          <p:nvPr>
            <p:ph type="sldNum" sz="quarter" idx="12"/>
          </p:nvPr>
        </p:nvSpPr>
        <p:spPr/>
        <p:txBody>
          <a:bodyPr/>
          <a:lstStyle/>
          <a:p>
            <a:fld id="{6F0C9F74-ED7C-44EF-9CFC-67AAF3EFA2FB}" type="slidenum">
              <a:rPr lang="en-GB" smtClean="0"/>
              <a:t>50</a:t>
            </a:fld>
            <a:endParaRPr lang="en-GB"/>
          </a:p>
        </p:txBody>
      </p:sp>
    </p:spTree>
    <p:extLst>
      <p:ext uri="{BB962C8B-B14F-4D97-AF65-F5344CB8AC3E}">
        <p14:creationId xmlns:p14="http://schemas.microsoft.com/office/powerpoint/2010/main" val="3618795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854354" y="1694468"/>
            <a:ext cx="6094602" cy="830997"/>
          </a:xfrm>
          <a:prstGeom prst="rect">
            <a:avLst/>
          </a:prstGeom>
          <a:noFill/>
        </p:spPr>
        <p:txBody>
          <a:bodyPr wrap="square">
            <a:spAutoFit/>
          </a:bodyPr>
          <a:lstStyle/>
          <a:p>
            <a:r>
              <a:rPr lang="en-US" sz="4800" b="1"/>
              <a:t>REPORTS OVERVIEW</a:t>
            </a:r>
            <a:endParaRPr lang="en-GB" sz="4800" b="1"/>
          </a:p>
        </p:txBody>
      </p:sp>
      <p:sp>
        <p:nvSpPr>
          <p:cNvPr id="5" name="Slide Number Placeholder 4">
            <a:extLst>
              <a:ext uri="{FF2B5EF4-FFF2-40B4-BE49-F238E27FC236}">
                <a16:creationId xmlns:a16="http://schemas.microsoft.com/office/drawing/2014/main" id="{FEE380AC-CAF3-4E16-8587-A1792DD57B58}"/>
              </a:ext>
            </a:extLst>
          </p:cNvPr>
          <p:cNvSpPr>
            <a:spLocks noGrp="1"/>
          </p:cNvSpPr>
          <p:nvPr>
            <p:ph type="sldNum" sz="quarter" idx="12"/>
          </p:nvPr>
        </p:nvSpPr>
        <p:spPr/>
        <p:txBody>
          <a:bodyPr/>
          <a:lstStyle/>
          <a:p>
            <a:fld id="{6F0C9F74-ED7C-44EF-9CFC-67AAF3EFA2FB}" type="slidenum">
              <a:rPr lang="en-GB" smtClean="0"/>
              <a:t>51</a:t>
            </a:fld>
            <a:endParaRPr lang="en-GB"/>
          </a:p>
        </p:txBody>
      </p:sp>
    </p:spTree>
    <p:extLst>
      <p:ext uri="{BB962C8B-B14F-4D97-AF65-F5344CB8AC3E}">
        <p14:creationId xmlns:p14="http://schemas.microsoft.com/office/powerpoint/2010/main" val="3214241107"/>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753686" y="2063583"/>
            <a:ext cx="6094602" cy="830997"/>
          </a:xfrm>
          <a:prstGeom prst="rect">
            <a:avLst/>
          </a:prstGeom>
          <a:noFill/>
        </p:spPr>
        <p:txBody>
          <a:bodyPr wrap="square">
            <a:spAutoFit/>
          </a:bodyPr>
          <a:lstStyle/>
          <a:p>
            <a:r>
              <a:rPr lang="en-US" sz="4800" b="1"/>
              <a:t>COMING SOON</a:t>
            </a:r>
            <a:endParaRPr lang="en-GB" sz="4800" b="1"/>
          </a:p>
        </p:txBody>
      </p:sp>
      <p:sp>
        <p:nvSpPr>
          <p:cNvPr id="5" name="Slide Number Placeholder 4">
            <a:extLst>
              <a:ext uri="{FF2B5EF4-FFF2-40B4-BE49-F238E27FC236}">
                <a16:creationId xmlns:a16="http://schemas.microsoft.com/office/drawing/2014/main" id="{E8175F37-1BDA-477B-9FFB-E180271D7842}"/>
              </a:ext>
            </a:extLst>
          </p:cNvPr>
          <p:cNvSpPr>
            <a:spLocks noGrp="1"/>
          </p:cNvSpPr>
          <p:nvPr>
            <p:ph type="sldNum" sz="quarter" idx="12"/>
          </p:nvPr>
        </p:nvSpPr>
        <p:spPr/>
        <p:txBody>
          <a:bodyPr/>
          <a:lstStyle/>
          <a:p>
            <a:fld id="{6F0C9F74-ED7C-44EF-9CFC-67AAF3EFA2FB}" type="slidenum">
              <a:rPr lang="en-GB" smtClean="0"/>
              <a:t>52</a:t>
            </a:fld>
            <a:endParaRPr lang="en-GB"/>
          </a:p>
        </p:txBody>
      </p:sp>
    </p:spTree>
    <p:extLst>
      <p:ext uri="{BB962C8B-B14F-4D97-AF65-F5344CB8AC3E}">
        <p14:creationId xmlns:p14="http://schemas.microsoft.com/office/powerpoint/2010/main" val="13285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A15CC5-032D-49BC-8015-F5B7AE803794}"/>
              </a:ext>
            </a:extLst>
          </p:cNvPr>
          <p:cNvSpPr/>
          <p:nvPr/>
        </p:nvSpPr>
        <p:spPr>
          <a:xfrm>
            <a:off x="598827" y="2164360"/>
            <a:ext cx="8430934" cy="3943249"/>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7FFC6C-9568-49EB-A996-2864D91E8E6E}"/>
              </a:ext>
            </a:extLst>
          </p:cNvPr>
          <p:cNvSpPr txBox="1"/>
          <p:nvPr/>
        </p:nvSpPr>
        <p:spPr>
          <a:xfrm>
            <a:off x="394283" y="385894"/>
            <a:ext cx="8430935" cy="523220"/>
          </a:xfrm>
          <a:prstGeom prst="rect">
            <a:avLst/>
          </a:prstGeom>
          <a:noFill/>
        </p:spPr>
        <p:txBody>
          <a:bodyPr wrap="square" rtlCol="0">
            <a:spAutoFit/>
          </a:bodyPr>
          <a:lstStyle/>
          <a:p>
            <a:r>
              <a:rPr lang="en-GB" sz="2800" b="1">
                <a:solidFill>
                  <a:srgbClr val="92D050"/>
                </a:solidFill>
              </a:rPr>
              <a:t>How Do I View &amp; Action Weekly Guarantees?</a:t>
            </a:r>
          </a:p>
        </p:txBody>
      </p:sp>
      <p:pic>
        <p:nvPicPr>
          <p:cNvPr id="4" name="Picture 3">
            <a:extLst>
              <a:ext uri="{FF2B5EF4-FFF2-40B4-BE49-F238E27FC236}">
                <a16:creationId xmlns:a16="http://schemas.microsoft.com/office/drawing/2014/main" id="{70ACB4BD-6908-4620-A700-2C74BC2D7A11}"/>
              </a:ext>
            </a:extLst>
          </p:cNvPr>
          <p:cNvPicPr>
            <a:picLocks noChangeAspect="1"/>
          </p:cNvPicPr>
          <p:nvPr/>
        </p:nvPicPr>
        <p:blipFill>
          <a:blip r:embed="rId2"/>
          <a:stretch>
            <a:fillRect/>
          </a:stretch>
        </p:blipFill>
        <p:spPr>
          <a:xfrm>
            <a:off x="693416" y="2281806"/>
            <a:ext cx="8207303" cy="3724711"/>
          </a:xfrm>
          <a:prstGeom prst="rect">
            <a:avLst/>
          </a:prstGeom>
        </p:spPr>
      </p:pic>
      <p:sp>
        <p:nvSpPr>
          <p:cNvPr id="2" name="Rectangle 1">
            <a:extLst>
              <a:ext uri="{FF2B5EF4-FFF2-40B4-BE49-F238E27FC236}">
                <a16:creationId xmlns:a16="http://schemas.microsoft.com/office/drawing/2014/main" id="{7E37BEF7-714B-4380-855E-B44BBDA9E6BE}"/>
              </a:ext>
            </a:extLst>
          </p:cNvPr>
          <p:cNvSpPr/>
          <p:nvPr/>
        </p:nvSpPr>
        <p:spPr>
          <a:xfrm>
            <a:off x="7134186" y="5727408"/>
            <a:ext cx="1677265" cy="2791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3687EC9E-1ED0-4A82-A27D-149CDDD89EEA}"/>
              </a:ext>
            </a:extLst>
          </p:cNvPr>
          <p:cNvCxnSpPr>
            <a:cxnSpLocks/>
          </p:cNvCxnSpPr>
          <p:nvPr/>
        </p:nvCxnSpPr>
        <p:spPr>
          <a:xfrm>
            <a:off x="8100884" y="1658526"/>
            <a:ext cx="0" cy="39897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4AFBB7-E249-464A-A305-0040E62CFE14}"/>
              </a:ext>
            </a:extLst>
          </p:cNvPr>
          <p:cNvSpPr txBox="1"/>
          <p:nvPr/>
        </p:nvSpPr>
        <p:spPr>
          <a:xfrm>
            <a:off x="512621" y="1073751"/>
            <a:ext cx="9512837" cy="584775"/>
          </a:xfrm>
          <a:prstGeom prst="rect">
            <a:avLst/>
          </a:prstGeom>
          <a:noFill/>
        </p:spPr>
        <p:txBody>
          <a:bodyPr wrap="square" lIns="91440" tIns="45720" rIns="91440" bIns="45720" rtlCol="0" anchor="t">
            <a:spAutoFit/>
          </a:bodyPr>
          <a:lstStyle/>
          <a:p>
            <a:r>
              <a:rPr lang="en-GB" sz="1600"/>
              <a:t>If a weekly guarantee has been granted in error, you will be able to remove it by clicking ‘Revoke Weekly Guarantee. This will remove the weekly guarantee &amp; restore the timesheet to its original state.</a:t>
            </a:r>
          </a:p>
        </p:txBody>
      </p:sp>
      <p:sp>
        <p:nvSpPr>
          <p:cNvPr id="8" name="Slide Number Placeholder 7">
            <a:extLst>
              <a:ext uri="{FF2B5EF4-FFF2-40B4-BE49-F238E27FC236}">
                <a16:creationId xmlns:a16="http://schemas.microsoft.com/office/drawing/2014/main" id="{E381A33F-68A1-429F-8ADF-21B7D5AEFB6D}"/>
              </a:ext>
            </a:extLst>
          </p:cNvPr>
          <p:cNvSpPr>
            <a:spLocks noGrp="1"/>
          </p:cNvSpPr>
          <p:nvPr>
            <p:ph type="sldNum" sz="quarter" idx="12"/>
          </p:nvPr>
        </p:nvSpPr>
        <p:spPr/>
        <p:txBody>
          <a:bodyPr/>
          <a:lstStyle/>
          <a:p>
            <a:fld id="{6F0C9F74-ED7C-44EF-9CFC-67AAF3EFA2FB}" type="slidenum">
              <a:rPr lang="en-GB" smtClean="0"/>
              <a:t>6</a:t>
            </a:fld>
            <a:endParaRPr lang="en-GB"/>
          </a:p>
        </p:txBody>
      </p:sp>
    </p:spTree>
    <p:extLst>
      <p:ext uri="{BB962C8B-B14F-4D97-AF65-F5344CB8AC3E}">
        <p14:creationId xmlns:p14="http://schemas.microsoft.com/office/powerpoint/2010/main" val="128522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434905" y="2382365"/>
            <a:ext cx="6172200" cy="1569660"/>
          </a:xfrm>
          <a:prstGeom prst="rect">
            <a:avLst/>
          </a:prstGeom>
          <a:noFill/>
        </p:spPr>
        <p:txBody>
          <a:bodyPr wrap="square">
            <a:spAutoFit/>
          </a:bodyPr>
          <a:lstStyle/>
          <a:p>
            <a:r>
              <a:rPr lang="en-US" sz="4800" b="1"/>
              <a:t>STATEMENTS</a:t>
            </a:r>
          </a:p>
          <a:p>
            <a:endParaRPr lang="en-GB" sz="4800"/>
          </a:p>
        </p:txBody>
      </p:sp>
      <p:sp>
        <p:nvSpPr>
          <p:cNvPr id="5" name="Slide Number Placeholder 4">
            <a:extLst>
              <a:ext uri="{FF2B5EF4-FFF2-40B4-BE49-F238E27FC236}">
                <a16:creationId xmlns:a16="http://schemas.microsoft.com/office/drawing/2014/main" id="{E9633984-147A-4255-8A6A-E8C9FBAACEB5}"/>
              </a:ext>
            </a:extLst>
          </p:cNvPr>
          <p:cNvSpPr>
            <a:spLocks noGrp="1"/>
          </p:cNvSpPr>
          <p:nvPr>
            <p:ph type="sldNum" sz="quarter" idx="12"/>
          </p:nvPr>
        </p:nvSpPr>
        <p:spPr/>
        <p:txBody>
          <a:bodyPr/>
          <a:lstStyle/>
          <a:p>
            <a:fld id="{6F0C9F74-ED7C-44EF-9CFC-67AAF3EFA2FB}" type="slidenum">
              <a:rPr lang="en-GB" smtClean="0"/>
              <a:t>7</a:t>
            </a:fld>
            <a:endParaRPr lang="en-GB"/>
          </a:p>
        </p:txBody>
      </p:sp>
    </p:spTree>
    <p:extLst>
      <p:ext uri="{BB962C8B-B14F-4D97-AF65-F5344CB8AC3E}">
        <p14:creationId xmlns:p14="http://schemas.microsoft.com/office/powerpoint/2010/main" val="193538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63036" y="296567"/>
            <a:ext cx="9369425" cy="466725"/>
          </a:xfrm>
        </p:spPr>
        <p:txBody>
          <a:bodyPr/>
          <a:lstStyle/>
          <a:p>
            <a:r>
              <a:rPr lang="en-US" sz="2800" b="1">
                <a:solidFill>
                  <a:srgbClr val="92D050"/>
                </a:solidFill>
                <a:latin typeface="+mn-lt"/>
              </a:rPr>
              <a:t>How To Find Statements?</a:t>
            </a:r>
            <a:endParaRPr lang="en-GB" sz="2800" b="1">
              <a:solidFill>
                <a:srgbClr val="92D050"/>
              </a:solidFill>
              <a:latin typeface="+mn-lt"/>
            </a:endParaRPr>
          </a:p>
        </p:txBody>
      </p:sp>
      <p:sp>
        <p:nvSpPr>
          <p:cNvPr id="35" name="Rectangle 34">
            <a:extLst>
              <a:ext uri="{FF2B5EF4-FFF2-40B4-BE49-F238E27FC236}">
                <a16:creationId xmlns:a16="http://schemas.microsoft.com/office/drawing/2014/main" id="{FA4600E4-12A9-4667-973F-15F6878F9529}"/>
              </a:ext>
            </a:extLst>
          </p:cNvPr>
          <p:cNvSpPr/>
          <p:nvPr/>
        </p:nvSpPr>
        <p:spPr>
          <a:xfrm>
            <a:off x="2441359" y="5215010"/>
            <a:ext cx="790113" cy="12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9C50EB5-9ADC-4501-ABA6-D9D47653AAD4}"/>
              </a:ext>
            </a:extLst>
          </p:cNvPr>
          <p:cNvSpPr/>
          <p:nvPr/>
        </p:nvSpPr>
        <p:spPr>
          <a:xfrm>
            <a:off x="2441358" y="5477243"/>
            <a:ext cx="790113" cy="12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FAF2A79-A914-47DF-B450-F74B9639133D}"/>
              </a:ext>
            </a:extLst>
          </p:cNvPr>
          <p:cNvSpPr/>
          <p:nvPr/>
        </p:nvSpPr>
        <p:spPr>
          <a:xfrm>
            <a:off x="669850" y="882682"/>
            <a:ext cx="6624802" cy="3740689"/>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ED79BA-C863-4EA7-BED2-F35BA9FB4239}"/>
              </a:ext>
            </a:extLst>
          </p:cNvPr>
          <p:cNvSpPr/>
          <p:nvPr/>
        </p:nvSpPr>
        <p:spPr>
          <a:xfrm>
            <a:off x="8162522" y="1779665"/>
            <a:ext cx="4358486" cy="338554"/>
          </a:xfrm>
          <a:prstGeom prst="rect">
            <a:avLst/>
          </a:prstGeom>
        </p:spPr>
        <p:txBody>
          <a:bodyPr wrap="square">
            <a:spAutoFit/>
          </a:bodyPr>
          <a:lstStyle/>
          <a:p>
            <a:r>
              <a:rPr lang="en-US" sz="1600"/>
              <a:t>Go to Finance &gt; Statements</a:t>
            </a:r>
          </a:p>
        </p:txBody>
      </p:sp>
      <p:sp>
        <p:nvSpPr>
          <p:cNvPr id="25" name="Rectangle 24">
            <a:extLst>
              <a:ext uri="{FF2B5EF4-FFF2-40B4-BE49-F238E27FC236}">
                <a16:creationId xmlns:a16="http://schemas.microsoft.com/office/drawing/2014/main" id="{B321EA7D-4D70-49EE-9BCB-9A2378CF76C8}"/>
              </a:ext>
            </a:extLst>
          </p:cNvPr>
          <p:cNvSpPr/>
          <p:nvPr/>
        </p:nvSpPr>
        <p:spPr>
          <a:xfrm>
            <a:off x="669850" y="5215010"/>
            <a:ext cx="2387803" cy="1077218"/>
          </a:xfrm>
          <a:prstGeom prst="rect">
            <a:avLst/>
          </a:prstGeom>
        </p:spPr>
        <p:txBody>
          <a:bodyPr wrap="square" lIns="91440" tIns="45720" rIns="91440" bIns="45720" anchor="t">
            <a:spAutoFit/>
          </a:bodyPr>
          <a:lstStyle/>
          <a:p>
            <a:pPr algn="ctr"/>
            <a:r>
              <a:rPr lang="en-US" sz="1600"/>
              <a:t>This gives you past or present timesheets where you can review hours and costings per job card.</a:t>
            </a:r>
          </a:p>
        </p:txBody>
      </p:sp>
      <p:pic>
        <p:nvPicPr>
          <p:cNvPr id="6" name="Picture 5">
            <a:extLst>
              <a:ext uri="{FF2B5EF4-FFF2-40B4-BE49-F238E27FC236}">
                <a16:creationId xmlns:a16="http://schemas.microsoft.com/office/drawing/2014/main" id="{FFE9D842-91AC-4C47-B47A-A111FBAB539C}"/>
              </a:ext>
            </a:extLst>
          </p:cNvPr>
          <p:cNvPicPr>
            <a:picLocks noChangeAspect="1"/>
          </p:cNvPicPr>
          <p:nvPr/>
        </p:nvPicPr>
        <p:blipFill rotWithShape="1">
          <a:blip r:embed="rId3"/>
          <a:srcRect l="61992" t="7224" r="12684" b="27842"/>
          <a:stretch/>
        </p:blipFill>
        <p:spPr>
          <a:xfrm>
            <a:off x="725547" y="945203"/>
            <a:ext cx="6497185" cy="3628496"/>
          </a:xfrm>
          <a:prstGeom prst="rect">
            <a:avLst/>
          </a:prstGeom>
        </p:spPr>
      </p:pic>
      <p:cxnSp>
        <p:nvCxnSpPr>
          <p:cNvPr id="21" name="Straight Arrow Connector 20">
            <a:extLst>
              <a:ext uri="{FF2B5EF4-FFF2-40B4-BE49-F238E27FC236}">
                <a16:creationId xmlns:a16="http://schemas.microsoft.com/office/drawing/2014/main" id="{4BB08F56-DAD2-460A-B684-41B71F4CF070}"/>
              </a:ext>
            </a:extLst>
          </p:cNvPr>
          <p:cNvCxnSpPr>
            <a:cxnSpLocks/>
          </p:cNvCxnSpPr>
          <p:nvPr/>
        </p:nvCxnSpPr>
        <p:spPr>
          <a:xfrm flipH="1">
            <a:off x="5851823" y="1948942"/>
            <a:ext cx="19931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5943651-D6B4-4ED9-B93C-B7129175BE76}"/>
              </a:ext>
            </a:extLst>
          </p:cNvPr>
          <p:cNvSpPr/>
          <p:nvPr/>
        </p:nvSpPr>
        <p:spPr>
          <a:xfrm>
            <a:off x="2955315" y="938065"/>
            <a:ext cx="552312" cy="311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FC7B903-2EB6-45A2-A969-67ADC5141143}"/>
              </a:ext>
            </a:extLst>
          </p:cNvPr>
          <p:cNvSpPr/>
          <p:nvPr/>
        </p:nvSpPr>
        <p:spPr>
          <a:xfrm>
            <a:off x="3057653" y="2057991"/>
            <a:ext cx="1259878" cy="244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8BABE81-4FAA-47FE-9AB1-8D1C465BDB11}"/>
              </a:ext>
            </a:extLst>
          </p:cNvPr>
          <p:cNvSpPr/>
          <p:nvPr/>
        </p:nvSpPr>
        <p:spPr>
          <a:xfrm>
            <a:off x="834774" y="2833730"/>
            <a:ext cx="942414" cy="2156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8A84EE2-5FDB-49C3-AB84-2848DBA8C0F9}"/>
              </a:ext>
            </a:extLst>
          </p:cNvPr>
          <p:cNvSpPr/>
          <p:nvPr/>
        </p:nvSpPr>
        <p:spPr>
          <a:xfrm>
            <a:off x="4998863" y="2868398"/>
            <a:ext cx="6713676" cy="3693032"/>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4843D93-6DFC-44AA-B579-62FBE2348194}"/>
              </a:ext>
            </a:extLst>
          </p:cNvPr>
          <p:cNvPicPr>
            <a:picLocks noChangeAspect="1"/>
          </p:cNvPicPr>
          <p:nvPr/>
        </p:nvPicPr>
        <p:blipFill rotWithShape="1">
          <a:blip r:embed="rId4"/>
          <a:srcRect t="19165"/>
          <a:stretch/>
        </p:blipFill>
        <p:spPr>
          <a:xfrm>
            <a:off x="5085386" y="2952682"/>
            <a:ext cx="6555234" cy="3528467"/>
          </a:xfrm>
          <a:prstGeom prst="rect">
            <a:avLst/>
          </a:prstGeom>
        </p:spPr>
      </p:pic>
      <p:cxnSp>
        <p:nvCxnSpPr>
          <p:cNvPr id="26" name="Straight Arrow Connector 25">
            <a:extLst>
              <a:ext uri="{FF2B5EF4-FFF2-40B4-BE49-F238E27FC236}">
                <a16:creationId xmlns:a16="http://schemas.microsoft.com/office/drawing/2014/main" id="{8D005B16-FDE9-45E9-8EAA-CA4BAA8C52B4}"/>
              </a:ext>
            </a:extLst>
          </p:cNvPr>
          <p:cNvCxnSpPr>
            <a:cxnSpLocks/>
          </p:cNvCxnSpPr>
          <p:nvPr/>
        </p:nvCxnSpPr>
        <p:spPr>
          <a:xfrm>
            <a:off x="3231471" y="5480565"/>
            <a:ext cx="16322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8866C5A-5F45-4BA2-9E58-BDBDC5755357}"/>
              </a:ext>
            </a:extLst>
          </p:cNvPr>
          <p:cNvSpPr/>
          <p:nvPr/>
        </p:nvSpPr>
        <p:spPr>
          <a:xfrm>
            <a:off x="5085386" y="5232291"/>
            <a:ext cx="1545734" cy="4573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6446A6B-8322-454D-A107-84981A98BB02}"/>
              </a:ext>
            </a:extLst>
          </p:cNvPr>
          <p:cNvSpPr>
            <a:spLocks noGrp="1"/>
          </p:cNvSpPr>
          <p:nvPr>
            <p:ph type="sldNum" sz="quarter" idx="12"/>
          </p:nvPr>
        </p:nvSpPr>
        <p:spPr/>
        <p:txBody>
          <a:bodyPr/>
          <a:lstStyle/>
          <a:p>
            <a:fld id="{6F0C9F74-ED7C-44EF-9CFC-67AAF3EFA2FB}" type="slidenum">
              <a:rPr lang="en-GB" smtClean="0"/>
              <a:t>8</a:t>
            </a:fld>
            <a:endParaRPr lang="en-GB"/>
          </a:p>
        </p:txBody>
      </p:sp>
    </p:spTree>
    <p:extLst>
      <p:ext uri="{BB962C8B-B14F-4D97-AF65-F5344CB8AC3E}">
        <p14:creationId xmlns:p14="http://schemas.microsoft.com/office/powerpoint/2010/main" val="309031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4854948-C4AF-4A98-9A01-33322956E0A6}"/>
              </a:ext>
            </a:extLst>
          </p:cNvPr>
          <p:cNvSpPr/>
          <p:nvPr/>
        </p:nvSpPr>
        <p:spPr>
          <a:xfrm>
            <a:off x="511007" y="1328628"/>
            <a:ext cx="6198018" cy="4088165"/>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77588" y="250808"/>
            <a:ext cx="9369425" cy="466725"/>
          </a:xfrm>
        </p:spPr>
        <p:txBody>
          <a:bodyPr/>
          <a:lstStyle/>
          <a:p>
            <a:r>
              <a:rPr lang="en-US" sz="2800" b="1">
                <a:solidFill>
                  <a:srgbClr val="92D050"/>
                </a:solidFill>
                <a:latin typeface="+mn-lt"/>
              </a:rPr>
              <a:t>How To View Statements?</a:t>
            </a:r>
            <a:endParaRPr lang="en-GB" sz="2800" b="1">
              <a:solidFill>
                <a:srgbClr val="92D050"/>
              </a:solidFill>
              <a:latin typeface="+mn-lt"/>
            </a:endParaRPr>
          </a:p>
        </p:txBody>
      </p:sp>
      <p:sp>
        <p:nvSpPr>
          <p:cNvPr id="33" name="Rectangle 32">
            <a:extLst>
              <a:ext uri="{FF2B5EF4-FFF2-40B4-BE49-F238E27FC236}">
                <a16:creationId xmlns:a16="http://schemas.microsoft.com/office/drawing/2014/main" id="{D9071B34-7085-4FC6-AE58-D61F21FFE222}"/>
              </a:ext>
            </a:extLst>
          </p:cNvPr>
          <p:cNvSpPr/>
          <p:nvPr/>
        </p:nvSpPr>
        <p:spPr>
          <a:xfrm>
            <a:off x="2429378" y="4698758"/>
            <a:ext cx="790113" cy="174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CE3127A-AAE3-42C8-B183-28F0DDA00573}"/>
              </a:ext>
            </a:extLst>
          </p:cNvPr>
          <p:cNvSpPr/>
          <p:nvPr/>
        </p:nvSpPr>
        <p:spPr>
          <a:xfrm>
            <a:off x="2429380" y="4984235"/>
            <a:ext cx="790113" cy="12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9C50EB5-9ADC-4501-ABA6-D9D47653AAD4}"/>
              </a:ext>
            </a:extLst>
          </p:cNvPr>
          <p:cNvSpPr/>
          <p:nvPr/>
        </p:nvSpPr>
        <p:spPr>
          <a:xfrm>
            <a:off x="2441358" y="5477243"/>
            <a:ext cx="790113" cy="12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2BEC23E-0587-4BAD-BDDC-265505580261}"/>
              </a:ext>
            </a:extLst>
          </p:cNvPr>
          <p:cNvSpPr/>
          <p:nvPr/>
        </p:nvSpPr>
        <p:spPr>
          <a:xfrm>
            <a:off x="2441357" y="5659445"/>
            <a:ext cx="790113" cy="239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ED79BA-C863-4EA7-BED2-F35BA9FB4239}"/>
              </a:ext>
            </a:extLst>
          </p:cNvPr>
          <p:cNvSpPr/>
          <p:nvPr/>
        </p:nvSpPr>
        <p:spPr>
          <a:xfrm>
            <a:off x="7202540" y="1441206"/>
            <a:ext cx="4393456" cy="584775"/>
          </a:xfrm>
          <a:prstGeom prst="rect">
            <a:avLst/>
          </a:prstGeom>
        </p:spPr>
        <p:txBody>
          <a:bodyPr wrap="square" lIns="91440" tIns="45720" rIns="91440" bIns="45720" anchor="t">
            <a:spAutoFit/>
          </a:bodyPr>
          <a:lstStyle/>
          <a:p>
            <a:pPr algn="ctr"/>
            <a:r>
              <a:rPr lang="en-US" sz="1600"/>
              <a:t>You can view a statement by downloading the CSV into excel spreadsheet.</a:t>
            </a:r>
          </a:p>
        </p:txBody>
      </p:sp>
      <p:sp>
        <p:nvSpPr>
          <p:cNvPr id="25" name="Rectangle 24">
            <a:extLst>
              <a:ext uri="{FF2B5EF4-FFF2-40B4-BE49-F238E27FC236}">
                <a16:creationId xmlns:a16="http://schemas.microsoft.com/office/drawing/2014/main" id="{B321EA7D-4D70-49EE-9BCB-9A2378CF76C8}"/>
              </a:ext>
            </a:extLst>
          </p:cNvPr>
          <p:cNvSpPr/>
          <p:nvPr/>
        </p:nvSpPr>
        <p:spPr>
          <a:xfrm>
            <a:off x="1269507" y="5913557"/>
            <a:ext cx="4054005" cy="584775"/>
          </a:xfrm>
          <a:prstGeom prst="rect">
            <a:avLst/>
          </a:prstGeom>
        </p:spPr>
        <p:txBody>
          <a:bodyPr wrap="square">
            <a:spAutoFit/>
          </a:bodyPr>
          <a:lstStyle/>
          <a:p>
            <a:pPr algn="ctr"/>
            <a:r>
              <a:rPr lang="en-US" sz="1600"/>
              <a:t>Client on the week or weeks you require and click on download.</a:t>
            </a:r>
          </a:p>
        </p:txBody>
      </p:sp>
      <p:pic>
        <p:nvPicPr>
          <p:cNvPr id="9" name="Picture 8">
            <a:extLst>
              <a:ext uri="{FF2B5EF4-FFF2-40B4-BE49-F238E27FC236}">
                <a16:creationId xmlns:a16="http://schemas.microsoft.com/office/drawing/2014/main" id="{491325C3-6F8A-4436-AF7F-562E4286194C}"/>
              </a:ext>
            </a:extLst>
          </p:cNvPr>
          <p:cNvPicPr>
            <a:picLocks noChangeAspect="1"/>
          </p:cNvPicPr>
          <p:nvPr/>
        </p:nvPicPr>
        <p:blipFill rotWithShape="1">
          <a:blip r:embed="rId3"/>
          <a:srcRect t="14335"/>
          <a:stretch/>
        </p:blipFill>
        <p:spPr>
          <a:xfrm>
            <a:off x="596004" y="1441206"/>
            <a:ext cx="6041102" cy="3888372"/>
          </a:xfrm>
          <a:prstGeom prst="rect">
            <a:avLst/>
          </a:prstGeom>
        </p:spPr>
      </p:pic>
      <p:cxnSp>
        <p:nvCxnSpPr>
          <p:cNvPr id="21" name="Straight Arrow Connector 20">
            <a:extLst>
              <a:ext uri="{FF2B5EF4-FFF2-40B4-BE49-F238E27FC236}">
                <a16:creationId xmlns:a16="http://schemas.microsoft.com/office/drawing/2014/main" id="{4BB08F56-DAD2-460A-B684-41B71F4CF070}"/>
              </a:ext>
            </a:extLst>
          </p:cNvPr>
          <p:cNvCxnSpPr>
            <a:cxnSpLocks/>
          </p:cNvCxnSpPr>
          <p:nvPr/>
        </p:nvCxnSpPr>
        <p:spPr>
          <a:xfrm flipH="1">
            <a:off x="2063784" y="2897312"/>
            <a:ext cx="6299380" cy="17260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FAF2A79-A914-47DF-B450-F74B9639133D}"/>
              </a:ext>
            </a:extLst>
          </p:cNvPr>
          <p:cNvSpPr/>
          <p:nvPr/>
        </p:nvSpPr>
        <p:spPr>
          <a:xfrm>
            <a:off x="8528695" y="2105506"/>
            <a:ext cx="1673855" cy="1777316"/>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78F0067-5326-4BBB-AB96-AEBB4AEB98CF}"/>
              </a:ext>
            </a:extLst>
          </p:cNvPr>
          <p:cNvPicPr>
            <a:picLocks noChangeAspect="1"/>
          </p:cNvPicPr>
          <p:nvPr/>
        </p:nvPicPr>
        <p:blipFill>
          <a:blip r:embed="rId4"/>
          <a:stretch>
            <a:fillRect/>
          </a:stretch>
        </p:blipFill>
        <p:spPr>
          <a:xfrm>
            <a:off x="8619325" y="2193013"/>
            <a:ext cx="1508891" cy="1607959"/>
          </a:xfrm>
          <a:prstGeom prst="rect">
            <a:avLst/>
          </a:prstGeom>
        </p:spPr>
      </p:pic>
      <p:sp>
        <p:nvSpPr>
          <p:cNvPr id="19" name="Rectangle 18">
            <a:extLst>
              <a:ext uri="{FF2B5EF4-FFF2-40B4-BE49-F238E27FC236}">
                <a16:creationId xmlns:a16="http://schemas.microsoft.com/office/drawing/2014/main" id="{F8BABE81-4FAA-47FE-9AB1-8D1C465BDB11}"/>
              </a:ext>
            </a:extLst>
          </p:cNvPr>
          <p:cNvSpPr/>
          <p:nvPr/>
        </p:nvSpPr>
        <p:spPr>
          <a:xfrm>
            <a:off x="8688025" y="2247145"/>
            <a:ext cx="1355194" cy="1494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8A84EE2-5FDB-49C3-AB84-2848DBA8C0F9}"/>
              </a:ext>
            </a:extLst>
          </p:cNvPr>
          <p:cNvSpPr/>
          <p:nvPr/>
        </p:nvSpPr>
        <p:spPr>
          <a:xfrm>
            <a:off x="5548016" y="4093072"/>
            <a:ext cx="4931624" cy="2514120"/>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1F9FB-32CB-4AEC-81E3-C96D32F6A8F9}"/>
              </a:ext>
            </a:extLst>
          </p:cNvPr>
          <p:cNvPicPr>
            <a:picLocks noChangeAspect="1"/>
          </p:cNvPicPr>
          <p:nvPr/>
        </p:nvPicPr>
        <p:blipFill>
          <a:blip r:embed="rId5"/>
          <a:stretch>
            <a:fillRect/>
          </a:stretch>
        </p:blipFill>
        <p:spPr>
          <a:xfrm>
            <a:off x="5637449" y="4193841"/>
            <a:ext cx="4723071" cy="2331497"/>
          </a:xfrm>
          <a:prstGeom prst="rect">
            <a:avLst/>
          </a:prstGeom>
        </p:spPr>
      </p:pic>
      <p:sp>
        <p:nvSpPr>
          <p:cNvPr id="18" name="Rectangle 17">
            <a:extLst>
              <a:ext uri="{FF2B5EF4-FFF2-40B4-BE49-F238E27FC236}">
                <a16:creationId xmlns:a16="http://schemas.microsoft.com/office/drawing/2014/main" id="{0FC7B903-2EB6-45A2-A969-67ADC5141143}"/>
              </a:ext>
            </a:extLst>
          </p:cNvPr>
          <p:cNvSpPr/>
          <p:nvPr/>
        </p:nvSpPr>
        <p:spPr>
          <a:xfrm>
            <a:off x="6996141" y="5342931"/>
            <a:ext cx="2671641" cy="2714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079C468-7692-4819-AB63-AE77D7580722}"/>
              </a:ext>
            </a:extLst>
          </p:cNvPr>
          <p:cNvSpPr/>
          <p:nvPr/>
        </p:nvSpPr>
        <p:spPr>
          <a:xfrm>
            <a:off x="6996142" y="5693117"/>
            <a:ext cx="2671640" cy="2714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21F449C-333E-4A9B-A6B8-C0EDFBB58592}"/>
              </a:ext>
            </a:extLst>
          </p:cNvPr>
          <p:cNvSpPr/>
          <p:nvPr/>
        </p:nvSpPr>
        <p:spPr>
          <a:xfrm>
            <a:off x="9579006" y="6181466"/>
            <a:ext cx="781514" cy="316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8D005B16-FDE9-45E9-8EAA-CA4BAA8C52B4}"/>
              </a:ext>
            </a:extLst>
          </p:cNvPr>
          <p:cNvCxnSpPr>
            <a:cxnSpLocks/>
          </p:cNvCxnSpPr>
          <p:nvPr/>
        </p:nvCxnSpPr>
        <p:spPr>
          <a:xfrm flipV="1">
            <a:off x="4937027" y="5882921"/>
            <a:ext cx="1939995" cy="4510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4410188-E6B5-4089-9DA2-CBDA97EE3C4A}"/>
              </a:ext>
            </a:extLst>
          </p:cNvPr>
          <p:cNvSpPr>
            <a:spLocks noGrp="1"/>
          </p:cNvSpPr>
          <p:nvPr>
            <p:ph type="sldNum" sz="quarter" idx="12"/>
          </p:nvPr>
        </p:nvSpPr>
        <p:spPr/>
        <p:txBody>
          <a:bodyPr/>
          <a:lstStyle/>
          <a:p>
            <a:fld id="{6F0C9F74-ED7C-44EF-9CFC-67AAF3EFA2FB}" type="slidenum">
              <a:rPr lang="en-GB" smtClean="0"/>
              <a:t>9</a:t>
            </a:fld>
            <a:endParaRPr lang="en-GB"/>
          </a:p>
        </p:txBody>
      </p:sp>
    </p:spTree>
    <p:extLst>
      <p:ext uri="{BB962C8B-B14F-4D97-AF65-F5344CB8AC3E}">
        <p14:creationId xmlns:p14="http://schemas.microsoft.com/office/powerpoint/2010/main" val="1333049725"/>
      </p:ext>
    </p:extLst>
  </p:cSld>
  <p:clrMapOvr>
    <a:masterClrMapping/>
  </p:clrMapOvr>
</p:sld>
</file>

<file path=ppt/theme/theme1.xml><?xml version="1.0" encoding="utf-8"?>
<a:theme xmlns:a="http://schemas.openxmlformats.org/drawingml/2006/main" name="Datum RP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um RPO" id="{B8EA2D41-39D4-4341-8448-009A78C1556E}" vid="{8D54C23A-4735-4D19-8E29-E61C7E74B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f257fce-5729-47ad-83ee-ec8dd74adb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77365FC8DE7944A2563FFE46857E79" ma:contentTypeVersion="3" ma:contentTypeDescription="Create a new document." ma:contentTypeScope="" ma:versionID="2d3a542b1ec0b7df1b06dabc3ecbd701">
  <xsd:schema xmlns:xsd="http://www.w3.org/2001/XMLSchema" xmlns:xs="http://www.w3.org/2001/XMLSchema" xmlns:p="http://schemas.microsoft.com/office/2006/metadata/properties" xmlns:ns2="cf257fce-5729-47ad-83ee-ec8dd74adb1e" targetNamespace="http://schemas.microsoft.com/office/2006/metadata/properties" ma:root="true" ma:fieldsID="42073e7c676a8e3d45abca6baf935b58" ns2:_="">
    <xsd:import namespace="cf257fce-5729-47ad-83ee-ec8dd74adb1e"/>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57fce-5729-47ad-83ee-ec8dd74ad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3793DD-25D8-4612-AA3B-DA971B051A47}">
  <ds:schemaRefs>
    <ds:schemaRef ds:uri="http://schemas.microsoft.com/sharepoint/v3/contenttype/forms"/>
  </ds:schemaRefs>
</ds:datastoreItem>
</file>

<file path=customXml/itemProps2.xml><?xml version="1.0" encoding="utf-8"?>
<ds:datastoreItem xmlns:ds="http://schemas.openxmlformats.org/officeDocument/2006/customXml" ds:itemID="{7999AF04-2B5E-4373-9A0B-78AA61909E20}">
  <ds:schemaRef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http://purl.org/dc/terms/"/>
    <ds:schemaRef ds:uri="http://schemas.microsoft.com/office/infopath/2007/PartnerControls"/>
    <ds:schemaRef ds:uri="96888899-159a-45ad-852c-33e632a19c89"/>
    <ds:schemaRef ds:uri="05cf384e-a25a-4a0f-abb5-0b5cf90748ad"/>
  </ds:schemaRefs>
</ds:datastoreItem>
</file>

<file path=customXml/itemProps3.xml><?xml version="1.0" encoding="utf-8"?>
<ds:datastoreItem xmlns:ds="http://schemas.openxmlformats.org/officeDocument/2006/customXml" ds:itemID="{4F46D36D-5570-441F-BBDA-F9FABC998858}"/>
</file>

<file path=docProps/app.xml><?xml version="1.0" encoding="utf-8"?>
<Properties xmlns="http://schemas.openxmlformats.org/officeDocument/2006/extended-properties" xmlns:vt="http://schemas.openxmlformats.org/officeDocument/2006/docPropsVTypes">
  <Template>Datum RPO</Template>
  <TotalTime>12</TotalTime>
  <Words>2124</Words>
  <Application>Microsoft Office PowerPoint</Application>
  <PresentationFormat>Widescreen</PresentationFormat>
  <Paragraphs>300</Paragraphs>
  <Slides>52</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Datum RPO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Statements?</vt:lpstr>
      <vt:lpstr>How To View Statements?</vt:lpstr>
      <vt:lpstr>PowerPoint Presentation</vt:lpstr>
      <vt:lpstr>What Is A Manual Adjustment? </vt:lpstr>
      <vt:lpstr>Where To Find Manual Adjustment To Add Shift Bonus?</vt:lpstr>
      <vt:lpstr>How To Add A Manual Shift Bonus Adjustment? </vt:lpstr>
      <vt:lpstr>How To Add A Manual Shift Bonus Adjustment? </vt:lpstr>
      <vt:lpstr>How To Complete A Manual Shift Bonus Adjustment? </vt:lpstr>
      <vt:lpstr>PowerPoint Presentation</vt:lpstr>
      <vt:lpstr>What Is A Historic Adjustment? </vt:lpstr>
      <vt:lpstr>How To Add An Historic Adjustment? </vt:lpstr>
      <vt:lpstr>How To Add An Adjustment To The Relevant Week? </vt:lpstr>
      <vt:lpstr>How To Add In The Charge And Pay Rate Difference?</vt:lpstr>
      <vt:lpstr>How To Add In The Hours?</vt:lpstr>
      <vt:lpstr>How To Add In Standard Rate Information?</vt:lpstr>
      <vt:lpstr>How To Check Before Saving?</vt:lpstr>
      <vt:lpstr>How To View The Adjustment In Timesheets?</vt:lpstr>
      <vt:lpstr>How To View The Adjustment In Adjustments?</vt:lpstr>
      <vt:lpstr>PowerPoint Presentation</vt:lpstr>
      <vt:lpstr>What Is An Historic Adjustment? </vt:lpstr>
      <vt:lpstr>How To Add An Historic Adjustment? </vt:lpstr>
      <vt:lpstr>How To Add An Adjustment To The Relevant Week? </vt:lpstr>
      <vt:lpstr>How To Add In The Charge And Pay Rate?</vt:lpstr>
      <vt:lpstr>How To Add In The Hours?</vt:lpstr>
      <vt:lpstr>How To Add In Standard Rate Information?</vt:lpstr>
      <vt:lpstr>How To Check Before Saving?</vt:lpstr>
      <vt:lpstr>How To View The Adjustment In Timesheets?</vt:lpstr>
      <vt:lpstr>How To View The Adjustment In Adjustments?</vt:lpstr>
      <vt:lpstr>PowerPoint Presentation</vt:lpstr>
      <vt:lpstr>PowerPoint Presentation</vt:lpstr>
      <vt:lpstr>Where To Find Shifts To Be Approved? </vt:lpstr>
      <vt:lpstr>How To Approve Shifts?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Marshall</dc:creator>
  <cp:lastModifiedBy>Tina Hogan</cp:lastModifiedBy>
  <cp:revision>51</cp:revision>
  <dcterms:created xsi:type="dcterms:W3CDTF">2022-09-09T14:55:40Z</dcterms:created>
  <dcterms:modified xsi:type="dcterms:W3CDTF">2022-11-10T16:53:56Z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0x010100C477365FC8DE7944A2563FFE46857E79</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