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0FC_33380FA1.xml" ContentType="application/vnd.ms-powerpoint.comments+xml"/>
  <Override PartName="/ppt/notesSlides/notesSlide30.xml" ContentType="application/vnd.openxmlformats-officedocument.presentationml.notesSlide+xml"/>
  <Override PartName="/ppt/comments/modernComment_10FE_878E11AD.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169_49691EE7.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168_B61D23E2.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1163_4B8475FE.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117F_B2E714AF.xml" ContentType="application/vnd.ms-powerpoint.comments+xml"/>
  <Override PartName="/ppt/comments/modernComment_117E_626E2D5F.xml" ContentType="application/vnd.ms-powerpoint.comments+xml"/>
  <Override PartName="/ppt/comments/modernComment_1183_BF956D5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5"/>
  </p:notesMasterIdLst>
  <p:sldIdLst>
    <p:sldId id="259" r:id="rId5"/>
    <p:sldId id="358" r:id="rId6"/>
    <p:sldId id="4301" r:id="rId7"/>
    <p:sldId id="4268" r:id="rId8"/>
    <p:sldId id="4269" r:id="rId9"/>
    <p:sldId id="4270" r:id="rId10"/>
    <p:sldId id="4307" r:id="rId11"/>
    <p:sldId id="4271" r:id="rId12"/>
    <p:sldId id="4320" r:id="rId13"/>
    <p:sldId id="4317" r:id="rId14"/>
    <p:sldId id="4318" r:id="rId15"/>
    <p:sldId id="4319" r:id="rId16"/>
    <p:sldId id="4321" r:id="rId17"/>
    <p:sldId id="4322" r:id="rId18"/>
    <p:sldId id="4323" r:id="rId19"/>
    <p:sldId id="4324" r:id="rId20"/>
    <p:sldId id="4272" r:id="rId21"/>
    <p:sldId id="4273" r:id="rId22"/>
    <p:sldId id="4274" r:id="rId23"/>
    <p:sldId id="4325" r:id="rId24"/>
    <p:sldId id="4326" r:id="rId25"/>
    <p:sldId id="4275" r:id="rId26"/>
    <p:sldId id="4327" r:id="rId27"/>
    <p:sldId id="4328" r:id="rId28"/>
    <p:sldId id="4329" r:id="rId29"/>
    <p:sldId id="4330" r:id="rId30"/>
    <p:sldId id="4331" r:id="rId31"/>
    <p:sldId id="4339" r:id="rId32"/>
    <p:sldId id="4340" r:id="rId33"/>
    <p:sldId id="4341" r:id="rId34"/>
    <p:sldId id="4342" r:id="rId35"/>
    <p:sldId id="4343" r:id="rId36"/>
    <p:sldId id="4344" r:id="rId37"/>
    <p:sldId id="4345" r:id="rId38"/>
    <p:sldId id="4346" r:id="rId39"/>
    <p:sldId id="4347" r:id="rId40"/>
    <p:sldId id="4348" r:id="rId41"/>
    <p:sldId id="4349" r:id="rId42"/>
    <p:sldId id="4350" r:id="rId43"/>
    <p:sldId id="4351" r:id="rId44"/>
    <p:sldId id="4359" r:id="rId45"/>
    <p:sldId id="4278" r:id="rId46"/>
    <p:sldId id="4279" r:id="rId47"/>
    <p:sldId id="4280" r:id="rId48"/>
    <p:sldId id="4281" r:id="rId49"/>
    <p:sldId id="4282" r:id="rId50"/>
    <p:sldId id="4358" r:id="rId51"/>
    <p:sldId id="4286" r:id="rId52"/>
    <p:sldId id="4287" r:id="rId53"/>
    <p:sldId id="4360" r:id="rId54"/>
    <p:sldId id="4447" r:id="rId55"/>
    <p:sldId id="4444" r:id="rId56"/>
    <p:sldId id="4445" r:id="rId57"/>
    <p:sldId id="4446" r:id="rId58"/>
    <p:sldId id="4361" r:id="rId59"/>
    <p:sldId id="4362" r:id="rId60"/>
    <p:sldId id="4363" r:id="rId61"/>
    <p:sldId id="4457" r:id="rId62"/>
    <p:sldId id="4452" r:id="rId63"/>
    <p:sldId id="4453" r:id="rId64"/>
    <p:sldId id="4277" r:id="rId65"/>
    <p:sldId id="4454" r:id="rId66"/>
    <p:sldId id="4455" r:id="rId67"/>
    <p:sldId id="4456" r:id="rId68"/>
    <p:sldId id="4458" r:id="rId69"/>
    <p:sldId id="4459" r:id="rId70"/>
    <p:sldId id="4460" r:id="rId71"/>
    <p:sldId id="4461" r:id="rId72"/>
    <p:sldId id="4462" r:id="rId73"/>
    <p:sldId id="4463" r:id="rId74"/>
    <p:sldId id="4464" r:id="rId75"/>
    <p:sldId id="4465" r:id="rId76"/>
    <p:sldId id="4466" r:id="rId77"/>
    <p:sldId id="4451" r:id="rId78"/>
    <p:sldId id="4467" r:id="rId79"/>
    <p:sldId id="4468" r:id="rId80"/>
    <p:sldId id="4469" r:id="rId81"/>
    <p:sldId id="4470" r:id="rId82"/>
    <p:sldId id="4471" r:id="rId83"/>
    <p:sldId id="4472" r:id="rId84"/>
    <p:sldId id="4473" r:id="rId85"/>
    <p:sldId id="4474" r:id="rId86"/>
    <p:sldId id="4475" r:id="rId87"/>
    <p:sldId id="4357" r:id="rId88"/>
    <p:sldId id="4353" r:id="rId89"/>
    <p:sldId id="4354" r:id="rId90"/>
    <p:sldId id="4355" r:id="rId91"/>
    <p:sldId id="4477" r:id="rId92"/>
    <p:sldId id="4479" r:id="rId93"/>
    <p:sldId id="356" r:id="rId94"/>
    <p:sldId id="4485" r:id="rId95"/>
    <p:sldId id="4478" r:id="rId96"/>
    <p:sldId id="355" r:id="rId97"/>
    <p:sldId id="4486" r:id="rId98"/>
    <p:sldId id="357" r:id="rId99"/>
    <p:sldId id="4480" r:id="rId100"/>
    <p:sldId id="4481" r:id="rId101"/>
    <p:sldId id="4482" r:id="rId102"/>
    <p:sldId id="4483" r:id="rId103"/>
    <p:sldId id="4484"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E4071-FF51-632F-6DC7-BC1CEE3606F4}" name="Michael Berkshire" initials="MB" userId="S::michael.berkshire@datumrpo.com::979e1cc8-4b2d-4c1a-99c2-01f55e2c9b5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Hogan" userId="94b78a3d-59f3-4279-a1ef-6f4ad22d56cf" providerId="ADAL" clId="{75550900-360E-4B0C-AD4E-5748D9E5CD50}"/>
    <pc:docChg chg="delSld">
      <pc:chgData name="Tina Hogan" userId="94b78a3d-59f3-4279-a1ef-6f4ad22d56cf" providerId="ADAL" clId="{75550900-360E-4B0C-AD4E-5748D9E5CD50}" dt="2022-11-10T16:49:15.022" v="18" actId="47"/>
      <pc:docMkLst>
        <pc:docMk/>
      </pc:docMkLst>
      <pc:sldChg chg="del">
        <pc:chgData name="Tina Hogan" userId="94b78a3d-59f3-4279-a1ef-6f4ad22d56cf" providerId="ADAL" clId="{75550900-360E-4B0C-AD4E-5748D9E5CD50}" dt="2022-11-10T16:48:57.244" v="2" actId="47"/>
        <pc:sldMkLst>
          <pc:docMk/>
          <pc:sldMk cId="3339569772" sldId="261"/>
        </pc:sldMkLst>
      </pc:sldChg>
      <pc:sldChg chg="del">
        <pc:chgData name="Tina Hogan" userId="94b78a3d-59f3-4279-a1ef-6f4ad22d56cf" providerId="ADAL" clId="{75550900-360E-4B0C-AD4E-5748D9E5CD50}" dt="2022-11-10T16:48:57.083" v="1" actId="47"/>
        <pc:sldMkLst>
          <pc:docMk/>
          <pc:sldMk cId="244035470" sldId="263"/>
        </pc:sldMkLst>
      </pc:sldChg>
      <pc:sldChg chg="del">
        <pc:chgData name="Tina Hogan" userId="94b78a3d-59f3-4279-a1ef-6f4ad22d56cf" providerId="ADAL" clId="{75550900-360E-4B0C-AD4E-5748D9E5CD50}" dt="2022-11-10T16:48:57.419" v="3" actId="47"/>
        <pc:sldMkLst>
          <pc:docMk/>
          <pc:sldMk cId="3703464097" sldId="265"/>
        </pc:sldMkLst>
      </pc:sldChg>
      <pc:sldChg chg="del">
        <pc:chgData name="Tina Hogan" userId="94b78a3d-59f3-4279-a1ef-6f4ad22d56cf" providerId="ADAL" clId="{75550900-360E-4B0C-AD4E-5748D9E5CD50}" dt="2022-11-10T16:48:57.738" v="5" actId="47"/>
        <pc:sldMkLst>
          <pc:docMk/>
          <pc:sldMk cId="3618043327" sldId="266"/>
        </pc:sldMkLst>
      </pc:sldChg>
      <pc:sldChg chg="del">
        <pc:chgData name="Tina Hogan" userId="94b78a3d-59f3-4279-a1ef-6f4ad22d56cf" providerId="ADAL" clId="{75550900-360E-4B0C-AD4E-5748D9E5CD50}" dt="2022-11-10T16:48:57.583" v="4" actId="47"/>
        <pc:sldMkLst>
          <pc:docMk/>
          <pc:sldMk cId="1261670578" sldId="267"/>
        </pc:sldMkLst>
      </pc:sldChg>
      <pc:sldChg chg="del">
        <pc:chgData name="Tina Hogan" userId="94b78a3d-59f3-4279-a1ef-6f4ad22d56cf" providerId="ADAL" clId="{75550900-360E-4B0C-AD4E-5748D9E5CD50}" dt="2022-11-10T16:48:57.893" v="6" actId="47"/>
        <pc:sldMkLst>
          <pc:docMk/>
          <pc:sldMk cId="802500716" sldId="268"/>
        </pc:sldMkLst>
      </pc:sldChg>
      <pc:sldChg chg="del">
        <pc:chgData name="Tina Hogan" userId="94b78a3d-59f3-4279-a1ef-6f4ad22d56cf" providerId="ADAL" clId="{75550900-360E-4B0C-AD4E-5748D9E5CD50}" dt="2022-11-10T16:48:58.045" v="7" actId="47"/>
        <pc:sldMkLst>
          <pc:docMk/>
          <pc:sldMk cId="2366957017" sldId="269"/>
        </pc:sldMkLst>
      </pc:sldChg>
      <pc:sldChg chg="del">
        <pc:chgData name="Tina Hogan" userId="94b78a3d-59f3-4279-a1ef-6f4ad22d56cf" providerId="ADAL" clId="{75550900-360E-4B0C-AD4E-5748D9E5CD50}" dt="2022-11-10T16:48:58.210" v="8" actId="47"/>
        <pc:sldMkLst>
          <pc:docMk/>
          <pc:sldMk cId="4106204589" sldId="270"/>
        </pc:sldMkLst>
      </pc:sldChg>
      <pc:sldChg chg="del">
        <pc:chgData name="Tina Hogan" userId="94b78a3d-59f3-4279-a1ef-6f4ad22d56cf" providerId="ADAL" clId="{75550900-360E-4B0C-AD4E-5748D9E5CD50}" dt="2022-11-10T16:48:58.570" v="9" actId="47"/>
        <pc:sldMkLst>
          <pc:docMk/>
          <pc:sldMk cId="2869968127" sldId="4283"/>
        </pc:sldMkLst>
      </pc:sldChg>
      <pc:sldChg chg="del">
        <pc:chgData name="Tina Hogan" userId="94b78a3d-59f3-4279-a1ef-6f4ad22d56cf" providerId="ADAL" clId="{75550900-360E-4B0C-AD4E-5748D9E5CD50}" dt="2022-11-10T16:49:00.869" v="16" actId="47"/>
        <pc:sldMkLst>
          <pc:docMk/>
          <pc:sldMk cId="1821724786" sldId="4288"/>
        </pc:sldMkLst>
      </pc:sldChg>
      <pc:sldChg chg="del">
        <pc:chgData name="Tina Hogan" userId="94b78a3d-59f3-4279-a1ef-6f4ad22d56cf" providerId="ADAL" clId="{75550900-360E-4B0C-AD4E-5748D9E5CD50}" dt="2022-11-10T16:48:59.599" v="13" actId="47"/>
        <pc:sldMkLst>
          <pc:docMk/>
          <pc:sldMk cId="968882025" sldId="4290"/>
        </pc:sldMkLst>
      </pc:sldChg>
      <pc:sldChg chg="del">
        <pc:chgData name="Tina Hogan" userId="94b78a3d-59f3-4279-a1ef-6f4ad22d56cf" providerId="ADAL" clId="{75550900-360E-4B0C-AD4E-5748D9E5CD50}" dt="2022-11-10T16:48:58.765" v="10" actId="47"/>
        <pc:sldMkLst>
          <pc:docMk/>
          <pc:sldMk cId="2730941081" sldId="4294"/>
        </pc:sldMkLst>
      </pc:sldChg>
      <pc:sldChg chg="del">
        <pc:chgData name="Tina Hogan" userId="94b78a3d-59f3-4279-a1ef-6f4ad22d56cf" providerId="ADAL" clId="{75550900-360E-4B0C-AD4E-5748D9E5CD50}" dt="2022-11-10T16:48:59.104" v="11" actId="47"/>
        <pc:sldMkLst>
          <pc:docMk/>
          <pc:sldMk cId="826087706" sldId="4295"/>
        </pc:sldMkLst>
      </pc:sldChg>
      <pc:sldChg chg="del">
        <pc:chgData name="Tina Hogan" userId="94b78a3d-59f3-4279-a1ef-6f4ad22d56cf" providerId="ADAL" clId="{75550900-360E-4B0C-AD4E-5748D9E5CD50}" dt="2022-11-10T16:48:59.311" v="12" actId="47"/>
        <pc:sldMkLst>
          <pc:docMk/>
          <pc:sldMk cId="1414072609" sldId="4296"/>
        </pc:sldMkLst>
      </pc:sldChg>
      <pc:sldChg chg="del">
        <pc:chgData name="Tina Hogan" userId="94b78a3d-59f3-4279-a1ef-6f4ad22d56cf" providerId="ADAL" clId="{75550900-360E-4B0C-AD4E-5748D9E5CD50}" dt="2022-11-10T16:48:59.782" v="14" actId="47"/>
        <pc:sldMkLst>
          <pc:docMk/>
          <pc:sldMk cId="2780648377" sldId="4297"/>
        </pc:sldMkLst>
      </pc:sldChg>
      <pc:sldChg chg="del">
        <pc:chgData name="Tina Hogan" userId="94b78a3d-59f3-4279-a1ef-6f4ad22d56cf" providerId="ADAL" clId="{75550900-360E-4B0C-AD4E-5748D9E5CD50}" dt="2022-11-10T16:49:00.236" v="15" actId="47"/>
        <pc:sldMkLst>
          <pc:docMk/>
          <pc:sldMk cId="2271798588" sldId="4298"/>
        </pc:sldMkLst>
      </pc:sldChg>
      <pc:sldChg chg="del">
        <pc:chgData name="Tina Hogan" userId="94b78a3d-59f3-4279-a1ef-6f4ad22d56cf" providerId="ADAL" clId="{75550900-360E-4B0C-AD4E-5748D9E5CD50}" dt="2022-11-10T16:49:01.631" v="17" actId="47"/>
        <pc:sldMkLst>
          <pc:docMk/>
          <pc:sldMk cId="1274421548" sldId="4299"/>
        </pc:sldMkLst>
      </pc:sldChg>
      <pc:sldChg chg="del">
        <pc:chgData name="Tina Hogan" userId="94b78a3d-59f3-4279-a1ef-6f4ad22d56cf" providerId="ADAL" clId="{75550900-360E-4B0C-AD4E-5748D9E5CD50}" dt="2022-11-10T16:49:15.022" v="18" actId="47"/>
        <pc:sldMkLst>
          <pc:docMk/>
          <pc:sldMk cId="597897115" sldId="4302"/>
        </pc:sldMkLst>
      </pc:sldChg>
      <pc:sldChg chg="del">
        <pc:chgData name="Tina Hogan" userId="94b78a3d-59f3-4279-a1ef-6f4ad22d56cf" providerId="ADAL" clId="{75550900-360E-4B0C-AD4E-5748D9E5CD50}" dt="2022-11-10T16:48:56.871" v="0" actId="47"/>
        <pc:sldMkLst>
          <pc:docMk/>
          <pc:sldMk cId="1974273361" sldId="4476"/>
        </pc:sldMkLst>
      </pc:sldChg>
    </pc:docChg>
  </pc:docChgLst>
</pc:chgInfo>
</file>

<file path=ppt/comments/modernComment_10FC_33380FA1.xml><?xml version="1.0" encoding="utf-8"?>
<p188:cmLst xmlns:a="http://schemas.openxmlformats.org/drawingml/2006/main" xmlns:r="http://schemas.openxmlformats.org/officeDocument/2006/relationships" xmlns:p188="http://schemas.microsoft.com/office/powerpoint/2018/8/main">
  <p188:cm id="{87C6EE7E-7A64-40D2-A563-77876990FBB3}" authorId="{981E4071-FF51-632F-6DC7-BC1CEE3606F4}" created="2022-11-07T09:01:26.871">
    <pc:sldMkLst xmlns:pc="http://schemas.microsoft.com/office/powerpoint/2013/main/command">
      <pc:docMk/>
      <pc:sldMk cId="859312033" sldId="4348"/>
    </pc:sldMkLst>
    <p188:txBody>
      <a:bodyPr/>
      <a:lstStyle/>
      <a:p>
        <a:r>
          <a:rPr lang="en-US"/>
          <a:t>The customer cannot see the manual adjustment button currently. and we discourage historic ones due to issues it causes with invoicing. </a:t>
        </a:r>
      </a:p>
    </p188:txBody>
  </p188:cm>
</p188:cmLst>
</file>

<file path=ppt/comments/modernComment_10FE_878E11AD.xml><?xml version="1.0" encoding="utf-8"?>
<p188:cmLst xmlns:a="http://schemas.openxmlformats.org/drawingml/2006/main" xmlns:r="http://schemas.openxmlformats.org/officeDocument/2006/relationships" xmlns:p188="http://schemas.microsoft.com/office/powerpoint/2018/8/main">
  <p188:cm id="{78E3099A-0569-4070-8D2F-6C669069E53E}" authorId="{981E4071-FF51-632F-6DC7-BC1CEE3606F4}" created="2022-11-07T09:11:57.800">
    <pc:sldMkLst xmlns:pc="http://schemas.microsoft.com/office/powerpoint/2013/main/command">
      <pc:docMk/>
      <pc:sldMk cId="2274234797" sldId="4350"/>
    </pc:sldMkLst>
    <p188:txBody>
      <a:bodyPr/>
      <a:lstStyle/>
      <a:p>
        <a:r>
          <a:rPr lang="en-US"/>
          <a:t>the customer doesnt submit the shifts, the agency does, please highlight that on this section, it should also be reminded to the customer that if the shufts are not yet submitted by the agency that they can not use the timesheet to take view of the correct charge rates as the overtime will not have been calculated until they are submitted hours </a:t>
        </a:r>
      </a:p>
    </p188:txBody>
  </p188:cm>
</p188:cmLst>
</file>

<file path=ppt/comments/modernComment_1163_4B8475FE.xml><?xml version="1.0" encoding="utf-8"?>
<p188:cmLst xmlns:a="http://schemas.openxmlformats.org/drawingml/2006/main" xmlns:r="http://schemas.openxmlformats.org/officeDocument/2006/relationships" xmlns:p188="http://schemas.microsoft.com/office/powerpoint/2018/8/main">
  <p188:cm id="{8E867541-0816-48A2-A0B7-E4D6F8DE5592}" authorId="{981E4071-FF51-632F-6DC7-BC1CEE3606F4}" created="2022-11-07T09:13:32.133">
    <pc:sldMkLst xmlns:pc="http://schemas.microsoft.com/office/powerpoint/2013/main/command">
      <pc:docMk/>
      <pc:sldMk cId="1266972158" sldId="4451"/>
    </pc:sldMkLst>
    <p188:txBody>
      <a:bodyPr/>
      <a:lstStyle/>
      <a:p>
        <a:r>
          <a:rPr lang="en-US"/>
          <a:t>same as previous section</a:t>
        </a:r>
      </a:p>
    </p188:txBody>
  </p188:cm>
</p188:cmLst>
</file>

<file path=ppt/comments/modernComment_1168_B61D23E2.xml><?xml version="1.0" encoding="utf-8"?>
<p188:cmLst xmlns:a="http://schemas.openxmlformats.org/drawingml/2006/main" xmlns:r="http://schemas.openxmlformats.org/officeDocument/2006/relationships" xmlns:p188="http://schemas.microsoft.com/office/powerpoint/2018/8/main">
  <p188:cm id="{8908C713-E6C8-412D-A293-9B9AA31DB2FD}" authorId="{981E4071-FF51-632F-6DC7-BC1CEE3606F4}" created="2022-11-07T09:13:16.398">
    <pc:sldMkLst xmlns:pc="http://schemas.microsoft.com/office/powerpoint/2013/main/command">
      <pc:docMk/>
      <pc:sldMk cId="3055363042" sldId="4456"/>
    </pc:sldMkLst>
    <p188:txBody>
      <a:bodyPr/>
      <a:lstStyle/>
      <a:p>
        <a:r>
          <a:rPr lang="en-US"/>
          <a:t>please remove this section, we do not want customer adding historics at this time</a:t>
        </a:r>
      </a:p>
    </p188:txBody>
  </p188:cm>
</p188:cmLst>
</file>

<file path=ppt/comments/modernComment_1169_49691EE7.xml><?xml version="1.0" encoding="utf-8"?>
<p188:cmLst xmlns:a="http://schemas.openxmlformats.org/drawingml/2006/main" xmlns:r="http://schemas.openxmlformats.org/officeDocument/2006/relationships" xmlns:p188="http://schemas.microsoft.com/office/powerpoint/2018/8/main">
  <p188:cm id="{B1A35396-8765-440F-B5BB-8ADB333306D2}" authorId="{981E4071-FF51-632F-6DC7-BC1CEE3606F4}" created="2022-11-07T09:12:49.693">
    <pc:sldMkLst xmlns:pc="http://schemas.microsoft.com/office/powerpoint/2013/main/command">
      <pc:docMk/>
      <pc:sldMk cId="1231625959" sldId="4457"/>
    </pc:sldMkLst>
    <p188:txBody>
      <a:bodyPr/>
      <a:lstStyle/>
      <a:p>
        <a:r>
          <a:rPr lang="en-US"/>
          <a:t>Please remove this section, currently, the customer is unable to add adjustmenets. </a:t>
        </a:r>
      </a:p>
    </p188:txBody>
  </p188:cm>
</p188:cmLst>
</file>

<file path=ppt/comments/modernComment_117E_626E2D5F.xml><?xml version="1.0" encoding="utf-8"?>
<p188:cmLst xmlns:a="http://schemas.openxmlformats.org/drawingml/2006/main" xmlns:r="http://schemas.openxmlformats.org/officeDocument/2006/relationships" xmlns:p188="http://schemas.microsoft.com/office/powerpoint/2018/8/main">
  <p188:cm id="{7A6A4F33-1A52-4AE7-837D-21ECB95C4A4D}" authorId="{981E4071-FF51-632F-6DC7-BC1CEE3606F4}" created="2022-11-07T09:39:00.052">
    <pc:sldMkLst xmlns:pc="http://schemas.microsoft.com/office/powerpoint/2013/main/command">
      <pc:docMk/>
      <pc:sldMk cId="1651387743" sldId="4478"/>
    </pc:sldMkLst>
    <p188:txBody>
      <a:bodyPr/>
      <a:lstStyle/>
      <a:p>
        <a:r>
          <a:rPr lang="en-US"/>
          <a:t>Please remove, the customer can not see the worker tab. </a:t>
        </a:r>
      </a:p>
    </p188:txBody>
  </p188:cm>
</p188:cmLst>
</file>

<file path=ppt/comments/modernComment_117F_B2E714AF.xml><?xml version="1.0" encoding="utf-8"?>
<p188:cmLst xmlns:a="http://schemas.openxmlformats.org/drawingml/2006/main" xmlns:r="http://schemas.openxmlformats.org/officeDocument/2006/relationships" xmlns:p188="http://schemas.microsoft.com/office/powerpoint/2018/8/main">
  <p188:cm id="{19D863FB-D170-410A-9CB9-210351AC6447}" authorId="{981E4071-FF51-632F-6DC7-BC1CEE3606F4}" created="2022-11-07T09:38:52.911">
    <pc:sldMkLst xmlns:pc="http://schemas.microsoft.com/office/powerpoint/2013/main/command">
      <pc:docMk/>
      <pc:sldMk cId="3001488559" sldId="4479"/>
    </pc:sldMkLst>
    <p188:txBody>
      <a:bodyPr/>
      <a:lstStyle/>
      <a:p>
        <a:r>
          <a:rPr lang="en-US"/>
          <a:t>Please remove, the customer can not see the worker tab. </a:t>
        </a:r>
      </a:p>
    </p188:txBody>
  </p188:cm>
</p188:cmLst>
</file>

<file path=ppt/comments/modernComment_1183_BF956D53.xml><?xml version="1.0" encoding="utf-8"?>
<p188:cmLst xmlns:a="http://schemas.openxmlformats.org/drawingml/2006/main" xmlns:r="http://schemas.openxmlformats.org/officeDocument/2006/relationships" xmlns:p188="http://schemas.microsoft.com/office/powerpoint/2018/8/main">
  <p188:cm id="{B07361EA-FB7A-45EA-A148-6DE932BD2F26}" authorId="{981E4071-FF51-632F-6DC7-BC1CEE3606F4}" created="2022-11-07T09:39:33.132">
    <pc:sldMkLst xmlns:pc="http://schemas.microsoft.com/office/powerpoint/2013/main/command">
      <pc:docMk/>
      <pc:sldMk cId="3214241107" sldId="4483"/>
    </pc:sldMkLst>
    <p188:txBody>
      <a:bodyPr/>
      <a:lstStyle/>
      <a:p>
        <a:r>
          <a:rPr lang="en-US"/>
          <a:t>please can you now add in teh report over view from reports&gt;fiancial reports.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0C0A6-924C-4AFA-AF97-0BB3828492A2}"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C973E-9761-452C-9E06-A48C4789D6B8}" type="slidenum">
              <a:rPr lang="en-GB" smtClean="0"/>
              <a:t>‹#›</a:t>
            </a:fld>
            <a:endParaRPr lang="en-GB"/>
          </a:p>
        </p:txBody>
      </p:sp>
    </p:spTree>
    <p:extLst>
      <p:ext uri="{BB962C8B-B14F-4D97-AF65-F5344CB8AC3E}">
        <p14:creationId xmlns:p14="http://schemas.microsoft.com/office/powerpoint/2010/main" val="182586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15</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16</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17</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18</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19</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21</a:t>
            </a:fld>
            <a:endParaRPr lang="en-GB"/>
          </a:p>
        </p:txBody>
      </p:sp>
    </p:spTree>
    <p:extLst>
      <p:ext uri="{BB962C8B-B14F-4D97-AF65-F5344CB8AC3E}">
        <p14:creationId xmlns:p14="http://schemas.microsoft.com/office/powerpoint/2010/main" val="218810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22</a:t>
            </a:fld>
            <a:endParaRPr lang="en-GB"/>
          </a:p>
        </p:txBody>
      </p:sp>
    </p:spTree>
    <p:extLst>
      <p:ext uri="{BB962C8B-B14F-4D97-AF65-F5344CB8AC3E}">
        <p14:creationId xmlns:p14="http://schemas.microsoft.com/office/powerpoint/2010/main" val="169901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23</a:t>
            </a:fld>
            <a:endParaRPr lang="en-GB"/>
          </a:p>
        </p:txBody>
      </p:sp>
    </p:spTree>
    <p:extLst>
      <p:ext uri="{BB962C8B-B14F-4D97-AF65-F5344CB8AC3E}">
        <p14:creationId xmlns:p14="http://schemas.microsoft.com/office/powerpoint/2010/main" val="266273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24</a:t>
            </a:fld>
            <a:endParaRPr lang="en-GB"/>
          </a:p>
        </p:txBody>
      </p:sp>
    </p:spTree>
    <p:extLst>
      <p:ext uri="{BB962C8B-B14F-4D97-AF65-F5344CB8AC3E}">
        <p14:creationId xmlns:p14="http://schemas.microsoft.com/office/powerpoint/2010/main" val="296884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25</a:t>
            </a:fld>
            <a:endParaRPr lang="en-GB"/>
          </a:p>
        </p:txBody>
      </p:sp>
    </p:spTree>
    <p:extLst>
      <p:ext uri="{BB962C8B-B14F-4D97-AF65-F5344CB8AC3E}">
        <p14:creationId xmlns:p14="http://schemas.microsoft.com/office/powerpoint/2010/main" val="114031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a:t>
            </a:fld>
            <a:endParaRPr lang="en-GB"/>
          </a:p>
        </p:txBody>
      </p:sp>
    </p:spTree>
    <p:extLst>
      <p:ext uri="{BB962C8B-B14F-4D97-AF65-F5344CB8AC3E}">
        <p14:creationId xmlns:p14="http://schemas.microsoft.com/office/powerpoint/2010/main" val="516299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26</a:t>
            </a:fld>
            <a:endParaRPr lang="en-GB"/>
          </a:p>
        </p:txBody>
      </p:sp>
    </p:spTree>
    <p:extLst>
      <p:ext uri="{BB962C8B-B14F-4D97-AF65-F5344CB8AC3E}">
        <p14:creationId xmlns:p14="http://schemas.microsoft.com/office/powerpoint/2010/main" val="1325794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27</a:t>
            </a:fld>
            <a:endParaRPr lang="en-GB"/>
          </a:p>
        </p:txBody>
      </p:sp>
    </p:spTree>
    <p:extLst>
      <p:ext uri="{BB962C8B-B14F-4D97-AF65-F5344CB8AC3E}">
        <p14:creationId xmlns:p14="http://schemas.microsoft.com/office/powerpoint/2010/main" val="325991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30</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31</a:t>
            </a:fld>
            <a:endParaRPr lang="en-GB"/>
          </a:p>
        </p:txBody>
      </p:sp>
    </p:spTree>
    <p:extLst>
      <p:ext uri="{BB962C8B-B14F-4D97-AF65-F5344CB8AC3E}">
        <p14:creationId xmlns:p14="http://schemas.microsoft.com/office/powerpoint/2010/main" val="2500444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32</a:t>
            </a:fld>
            <a:endParaRPr lang="en-GB"/>
          </a:p>
        </p:txBody>
      </p:sp>
    </p:spTree>
    <p:extLst>
      <p:ext uri="{BB962C8B-B14F-4D97-AF65-F5344CB8AC3E}">
        <p14:creationId xmlns:p14="http://schemas.microsoft.com/office/powerpoint/2010/main" val="133667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33</a:t>
            </a:fld>
            <a:endParaRPr lang="en-GB"/>
          </a:p>
        </p:txBody>
      </p:sp>
    </p:spTree>
    <p:extLst>
      <p:ext uri="{BB962C8B-B14F-4D97-AF65-F5344CB8AC3E}">
        <p14:creationId xmlns:p14="http://schemas.microsoft.com/office/powerpoint/2010/main" val="757832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34</a:t>
            </a:fld>
            <a:endParaRPr lang="en-GB"/>
          </a:p>
        </p:txBody>
      </p:sp>
    </p:spTree>
    <p:extLst>
      <p:ext uri="{BB962C8B-B14F-4D97-AF65-F5344CB8AC3E}">
        <p14:creationId xmlns:p14="http://schemas.microsoft.com/office/powerpoint/2010/main" val="2980850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35</a:t>
            </a:fld>
            <a:endParaRPr lang="en-GB"/>
          </a:p>
        </p:txBody>
      </p:sp>
    </p:spTree>
    <p:extLst>
      <p:ext uri="{BB962C8B-B14F-4D97-AF65-F5344CB8AC3E}">
        <p14:creationId xmlns:p14="http://schemas.microsoft.com/office/powerpoint/2010/main" val="2809941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36</a:t>
            </a:fld>
            <a:endParaRPr lang="en-GB"/>
          </a:p>
        </p:txBody>
      </p:sp>
    </p:spTree>
    <p:extLst>
      <p:ext uri="{BB962C8B-B14F-4D97-AF65-F5344CB8AC3E}">
        <p14:creationId xmlns:p14="http://schemas.microsoft.com/office/powerpoint/2010/main" val="3597020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37</a:t>
            </a:fld>
            <a:endParaRPr lang="en-GB"/>
          </a:p>
        </p:txBody>
      </p:sp>
    </p:spTree>
    <p:extLst>
      <p:ext uri="{BB962C8B-B14F-4D97-AF65-F5344CB8AC3E}">
        <p14:creationId xmlns:p14="http://schemas.microsoft.com/office/powerpoint/2010/main" val="503321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39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40</a:t>
            </a:fld>
            <a:endParaRPr lang="en-GB"/>
          </a:p>
        </p:txBody>
      </p:sp>
    </p:spTree>
    <p:extLst>
      <p:ext uri="{BB962C8B-B14F-4D97-AF65-F5344CB8AC3E}">
        <p14:creationId xmlns:p14="http://schemas.microsoft.com/office/powerpoint/2010/main" val="294006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42</a:t>
            </a:fld>
            <a:endParaRPr lang="en-GB"/>
          </a:p>
        </p:txBody>
      </p:sp>
    </p:spTree>
    <p:extLst>
      <p:ext uri="{BB962C8B-B14F-4D97-AF65-F5344CB8AC3E}">
        <p14:creationId xmlns:p14="http://schemas.microsoft.com/office/powerpoint/2010/main" val="270206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43</a:t>
            </a:fld>
            <a:endParaRPr lang="en-GB"/>
          </a:p>
        </p:txBody>
      </p:sp>
    </p:spTree>
    <p:extLst>
      <p:ext uri="{BB962C8B-B14F-4D97-AF65-F5344CB8AC3E}">
        <p14:creationId xmlns:p14="http://schemas.microsoft.com/office/powerpoint/2010/main" val="3033024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44</a:t>
            </a:fld>
            <a:endParaRPr lang="en-GB"/>
          </a:p>
        </p:txBody>
      </p:sp>
    </p:spTree>
    <p:extLst>
      <p:ext uri="{BB962C8B-B14F-4D97-AF65-F5344CB8AC3E}">
        <p14:creationId xmlns:p14="http://schemas.microsoft.com/office/powerpoint/2010/main" val="2141721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45</a:t>
            </a:fld>
            <a:endParaRPr lang="en-GB"/>
          </a:p>
        </p:txBody>
      </p:sp>
    </p:spTree>
    <p:extLst>
      <p:ext uri="{BB962C8B-B14F-4D97-AF65-F5344CB8AC3E}">
        <p14:creationId xmlns:p14="http://schemas.microsoft.com/office/powerpoint/2010/main" val="2438579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46</a:t>
            </a:fld>
            <a:endParaRPr lang="en-GB"/>
          </a:p>
        </p:txBody>
      </p:sp>
    </p:spTree>
    <p:extLst>
      <p:ext uri="{BB962C8B-B14F-4D97-AF65-F5344CB8AC3E}">
        <p14:creationId xmlns:p14="http://schemas.microsoft.com/office/powerpoint/2010/main" val="1808987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47</a:t>
            </a:fld>
            <a:endParaRPr lang="en-GB"/>
          </a:p>
        </p:txBody>
      </p:sp>
    </p:spTree>
    <p:extLst>
      <p:ext uri="{BB962C8B-B14F-4D97-AF65-F5344CB8AC3E}">
        <p14:creationId xmlns:p14="http://schemas.microsoft.com/office/powerpoint/2010/main" val="1096410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48</a:t>
            </a:fld>
            <a:endParaRPr lang="en-GB"/>
          </a:p>
        </p:txBody>
      </p:sp>
    </p:spTree>
    <p:extLst>
      <p:ext uri="{BB962C8B-B14F-4D97-AF65-F5344CB8AC3E}">
        <p14:creationId xmlns:p14="http://schemas.microsoft.com/office/powerpoint/2010/main" val="2661630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49</a:t>
            </a:fld>
            <a:endParaRPr lang="en-GB"/>
          </a:p>
        </p:txBody>
      </p:sp>
    </p:spTree>
    <p:extLst>
      <p:ext uri="{BB962C8B-B14F-4D97-AF65-F5344CB8AC3E}">
        <p14:creationId xmlns:p14="http://schemas.microsoft.com/office/powerpoint/2010/main" val="230117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a:t>
            </a:fld>
            <a:endParaRPr lang="en-GB"/>
          </a:p>
        </p:txBody>
      </p:sp>
    </p:spTree>
    <p:extLst>
      <p:ext uri="{BB962C8B-B14F-4D97-AF65-F5344CB8AC3E}">
        <p14:creationId xmlns:p14="http://schemas.microsoft.com/office/powerpoint/2010/main" val="1307545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56</a:t>
            </a:fld>
            <a:endParaRPr lang="en-GB"/>
          </a:p>
        </p:txBody>
      </p:sp>
    </p:spTree>
    <p:extLst>
      <p:ext uri="{BB962C8B-B14F-4D97-AF65-F5344CB8AC3E}">
        <p14:creationId xmlns:p14="http://schemas.microsoft.com/office/powerpoint/2010/main" val="1823215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57</a:t>
            </a:fld>
            <a:endParaRPr lang="en-GB"/>
          </a:p>
        </p:txBody>
      </p:sp>
    </p:spTree>
    <p:extLst>
      <p:ext uri="{BB962C8B-B14F-4D97-AF65-F5344CB8AC3E}">
        <p14:creationId xmlns:p14="http://schemas.microsoft.com/office/powerpoint/2010/main" val="43124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59</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60</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61</a:t>
            </a:fld>
            <a:endParaRPr lang="en-GB"/>
          </a:p>
        </p:txBody>
      </p:sp>
    </p:spTree>
    <p:extLst>
      <p:ext uri="{BB962C8B-B14F-4D97-AF65-F5344CB8AC3E}">
        <p14:creationId xmlns:p14="http://schemas.microsoft.com/office/powerpoint/2010/main" val="112366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62</a:t>
            </a:fld>
            <a:endParaRPr lang="en-GB"/>
          </a:p>
        </p:txBody>
      </p:sp>
    </p:spTree>
    <p:extLst>
      <p:ext uri="{BB962C8B-B14F-4D97-AF65-F5344CB8AC3E}">
        <p14:creationId xmlns:p14="http://schemas.microsoft.com/office/powerpoint/2010/main" val="3218443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63</a:t>
            </a:fld>
            <a:endParaRPr lang="en-GB"/>
          </a:p>
        </p:txBody>
      </p:sp>
    </p:spTree>
    <p:extLst>
      <p:ext uri="{BB962C8B-B14F-4D97-AF65-F5344CB8AC3E}">
        <p14:creationId xmlns:p14="http://schemas.microsoft.com/office/powerpoint/2010/main" val="1386886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65</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66</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67</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a:t>
            </a:fld>
            <a:endParaRPr lang="en-GB"/>
          </a:p>
        </p:txBody>
      </p:sp>
    </p:spTree>
    <p:extLst>
      <p:ext uri="{BB962C8B-B14F-4D97-AF65-F5344CB8AC3E}">
        <p14:creationId xmlns:p14="http://schemas.microsoft.com/office/powerpoint/2010/main" val="3194029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68</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69</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70</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71</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72</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73</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75</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76</a:t>
            </a:fld>
            <a:endParaRPr lang="en-GB"/>
          </a:p>
        </p:txBody>
      </p:sp>
    </p:spTree>
    <p:extLst>
      <p:ext uri="{BB962C8B-B14F-4D97-AF65-F5344CB8AC3E}">
        <p14:creationId xmlns:p14="http://schemas.microsoft.com/office/powerpoint/2010/main" val="1724704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77</a:t>
            </a:fld>
            <a:endParaRPr lang="en-GB"/>
          </a:p>
        </p:txBody>
      </p:sp>
    </p:spTree>
    <p:extLst>
      <p:ext uri="{BB962C8B-B14F-4D97-AF65-F5344CB8AC3E}">
        <p14:creationId xmlns:p14="http://schemas.microsoft.com/office/powerpoint/2010/main" val="33505659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78</a:t>
            </a:fld>
            <a:endParaRPr lang="en-GB"/>
          </a:p>
        </p:txBody>
      </p:sp>
    </p:spTree>
    <p:extLst>
      <p:ext uri="{BB962C8B-B14F-4D97-AF65-F5344CB8AC3E}">
        <p14:creationId xmlns:p14="http://schemas.microsoft.com/office/powerpoint/2010/main" val="111780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10</a:t>
            </a:fld>
            <a:endParaRPr lang="en-GB"/>
          </a:p>
        </p:txBody>
      </p:sp>
    </p:spTree>
    <p:extLst>
      <p:ext uri="{BB962C8B-B14F-4D97-AF65-F5344CB8AC3E}">
        <p14:creationId xmlns:p14="http://schemas.microsoft.com/office/powerpoint/2010/main" val="21840703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79</a:t>
            </a:fld>
            <a:endParaRPr lang="en-GB"/>
          </a:p>
        </p:txBody>
      </p:sp>
    </p:spTree>
    <p:extLst>
      <p:ext uri="{BB962C8B-B14F-4D97-AF65-F5344CB8AC3E}">
        <p14:creationId xmlns:p14="http://schemas.microsoft.com/office/powerpoint/2010/main" val="1664202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80</a:t>
            </a:fld>
            <a:endParaRPr lang="en-GB"/>
          </a:p>
        </p:txBody>
      </p:sp>
    </p:spTree>
    <p:extLst>
      <p:ext uri="{BB962C8B-B14F-4D97-AF65-F5344CB8AC3E}">
        <p14:creationId xmlns:p14="http://schemas.microsoft.com/office/powerpoint/2010/main" val="4287869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81</a:t>
            </a:fld>
            <a:endParaRPr lang="en-GB"/>
          </a:p>
        </p:txBody>
      </p:sp>
    </p:spTree>
    <p:extLst>
      <p:ext uri="{BB962C8B-B14F-4D97-AF65-F5344CB8AC3E}">
        <p14:creationId xmlns:p14="http://schemas.microsoft.com/office/powerpoint/2010/main" val="4174684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82</a:t>
            </a:fld>
            <a:endParaRPr lang="en-GB"/>
          </a:p>
        </p:txBody>
      </p:sp>
    </p:spTree>
    <p:extLst>
      <p:ext uri="{BB962C8B-B14F-4D97-AF65-F5344CB8AC3E}">
        <p14:creationId xmlns:p14="http://schemas.microsoft.com/office/powerpoint/2010/main" val="1005620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83</a:t>
            </a:fld>
            <a:endParaRPr lang="en-GB"/>
          </a:p>
        </p:txBody>
      </p:sp>
    </p:spTree>
    <p:extLst>
      <p:ext uri="{BB962C8B-B14F-4D97-AF65-F5344CB8AC3E}">
        <p14:creationId xmlns:p14="http://schemas.microsoft.com/office/powerpoint/2010/main" val="1088082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86</a:t>
            </a:fld>
            <a:endParaRPr lang="en-GB"/>
          </a:p>
        </p:txBody>
      </p:sp>
    </p:spTree>
    <p:extLst>
      <p:ext uri="{BB962C8B-B14F-4D97-AF65-F5344CB8AC3E}">
        <p14:creationId xmlns:p14="http://schemas.microsoft.com/office/powerpoint/2010/main" val="246178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87</a:t>
            </a:fld>
            <a:endParaRPr lang="en-GB"/>
          </a:p>
        </p:txBody>
      </p:sp>
    </p:spTree>
    <p:extLst>
      <p:ext uri="{BB962C8B-B14F-4D97-AF65-F5344CB8AC3E}">
        <p14:creationId xmlns:p14="http://schemas.microsoft.com/office/powerpoint/2010/main" val="88135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11</a:t>
            </a:fld>
            <a:endParaRPr lang="en-GB"/>
          </a:p>
        </p:txBody>
      </p:sp>
    </p:spTree>
    <p:extLst>
      <p:ext uri="{BB962C8B-B14F-4D97-AF65-F5344CB8AC3E}">
        <p14:creationId xmlns:p14="http://schemas.microsoft.com/office/powerpoint/2010/main" val="308076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12</a:t>
            </a:fld>
            <a:endParaRPr lang="en-GB"/>
          </a:p>
        </p:txBody>
      </p:sp>
    </p:spTree>
    <p:extLst>
      <p:ext uri="{BB962C8B-B14F-4D97-AF65-F5344CB8AC3E}">
        <p14:creationId xmlns:p14="http://schemas.microsoft.com/office/powerpoint/2010/main" val="206815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C10BA-4519-664E-AAB4-DC4F464982AB}" type="slidenum">
              <a:rPr lang="en-GB" smtClean="0"/>
              <a:t>14</a:t>
            </a:fld>
            <a:endParaRPr lang="en-GB"/>
          </a:p>
        </p:txBody>
      </p:sp>
    </p:spTree>
    <p:extLst>
      <p:ext uri="{BB962C8B-B14F-4D97-AF65-F5344CB8AC3E}">
        <p14:creationId xmlns:p14="http://schemas.microsoft.com/office/powerpoint/2010/main" val="218810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D41C-4B88-4C00-8068-A7EDD5B175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68E3-85E4-41B9-946F-F3B7610D61F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5BA3B9-12C6-49B1-8DC6-82549F8B16C8}"/>
              </a:ext>
            </a:extLst>
          </p:cNvPr>
          <p:cNvSpPr>
            <a:spLocks noGrp="1"/>
          </p:cNvSpPr>
          <p:nvPr>
            <p:ph type="dt" sz="half" idx="10"/>
          </p:nvPr>
        </p:nvSpPr>
        <p:spPr>
          <a:xfrm>
            <a:off x="838200" y="6356350"/>
            <a:ext cx="2743200" cy="365125"/>
          </a:xfrm>
          <a:prstGeom prst="rect">
            <a:avLst/>
          </a:prstGeom>
        </p:spPr>
        <p:txBody>
          <a:bodyPr/>
          <a:lstStyle/>
          <a:p>
            <a:fld id="{3B1A076C-12E8-44DB-A44D-6D4085B2CE10}" type="datetime1">
              <a:rPr lang="en-GB" smtClean="0"/>
              <a:t>10/11/2022</a:t>
            </a:fld>
            <a:endParaRPr lang="en-GB"/>
          </a:p>
        </p:txBody>
      </p:sp>
      <p:sp>
        <p:nvSpPr>
          <p:cNvPr id="5" name="Footer Placeholder 4">
            <a:extLst>
              <a:ext uri="{FF2B5EF4-FFF2-40B4-BE49-F238E27FC236}">
                <a16:creationId xmlns:a16="http://schemas.microsoft.com/office/drawing/2014/main" id="{B61C0C11-24BD-413E-A044-409121B355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BED550A-A20B-4F89-B8F3-77EB1FA4A858}"/>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229474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E40B-388A-47F2-9F30-402213A5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162457-1335-43A9-8E76-3A5523D9E1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8F301D-894C-49F6-B80E-8882701A3C83}"/>
              </a:ext>
            </a:extLst>
          </p:cNvPr>
          <p:cNvSpPr>
            <a:spLocks noGrp="1"/>
          </p:cNvSpPr>
          <p:nvPr>
            <p:ph type="dt" sz="half" idx="10"/>
          </p:nvPr>
        </p:nvSpPr>
        <p:spPr>
          <a:xfrm>
            <a:off x="838200" y="6356350"/>
            <a:ext cx="2743200" cy="365125"/>
          </a:xfrm>
          <a:prstGeom prst="rect">
            <a:avLst/>
          </a:prstGeom>
        </p:spPr>
        <p:txBody>
          <a:bodyPr/>
          <a:lstStyle/>
          <a:p>
            <a:fld id="{9BAB3478-E9CC-43B9-90ED-4DD78B000770}" type="datetime1">
              <a:rPr lang="en-GB" smtClean="0"/>
              <a:t>10/11/2022</a:t>
            </a:fld>
            <a:endParaRPr lang="en-GB"/>
          </a:p>
        </p:txBody>
      </p:sp>
      <p:sp>
        <p:nvSpPr>
          <p:cNvPr id="5" name="Footer Placeholder 4">
            <a:extLst>
              <a:ext uri="{FF2B5EF4-FFF2-40B4-BE49-F238E27FC236}">
                <a16:creationId xmlns:a16="http://schemas.microsoft.com/office/drawing/2014/main" id="{43B5633D-766F-48D1-A7D2-BEDC292CD2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9503F2-D4E4-496E-91D3-2FAA1AD7DB95}"/>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407290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8090C-825A-4E98-B106-69055C51FF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35E3B5-63EB-4984-88C7-B61A77A075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C3049-44D0-44A7-B5C8-6E95A56D8A83}"/>
              </a:ext>
            </a:extLst>
          </p:cNvPr>
          <p:cNvSpPr>
            <a:spLocks noGrp="1"/>
          </p:cNvSpPr>
          <p:nvPr>
            <p:ph type="dt" sz="half" idx="10"/>
          </p:nvPr>
        </p:nvSpPr>
        <p:spPr>
          <a:xfrm>
            <a:off x="838200" y="6356350"/>
            <a:ext cx="2743200" cy="365125"/>
          </a:xfrm>
          <a:prstGeom prst="rect">
            <a:avLst/>
          </a:prstGeom>
        </p:spPr>
        <p:txBody>
          <a:bodyPr/>
          <a:lstStyle/>
          <a:p>
            <a:fld id="{C95D6A41-E014-4A06-9642-00DD72CE1F17}" type="datetime1">
              <a:rPr lang="en-GB" smtClean="0"/>
              <a:t>10/11/2022</a:t>
            </a:fld>
            <a:endParaRPr lang="en-GB"/>
          </a:p>
        </p:txBody>
      </p:sp>
      <p:sp>
        <p:nvSpPr>
          <p:cNvPr id="5" name="Footer Placeholder 4">
            <a:extLst>
              <a:ext uri="{FF2B5EF4-FFF2-40B4-BE49-F238E27FC236}">
                <a16:creationId xmlns:a16="http://schemas.microsoft.com/office/drawing/2014/main" id="{937D5E7E-4492-415C-B06C-0BD6CCA0D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4B99EC8-C7B6-4A8B-B719-03DB9B80DCC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74935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DA58D-91F1-4BA5-8690-99069313F3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282C5-5BA2-4467-BB3F-9FDED4BADC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A5921C-CF72-4BE2-A112-EA843FD41A69}"/>
              </a:ext>
            </a:extLst>
          </p:cNvPr>
          <p:cNvSpPr>
            <a:spLocks noGrp="1"/>
          </p:cNvSpPr>
          <p:nvPr>
            <p:ph type="dt" sz="half" idx="10"/>
          </p:nvPr>
        </p:nvSpPr>
        <p:spPr>
          <a:xfrm>
            <a:off x="838200" y="6356350"/>
            <a:ext cx="2743200" cy="365125"/>
          </a:xfrm>
          <a:prstGeom prst="rect">
            <a:avLst/>
          </a:prstGeom>
        </p:spPr>
        <p:txBody>
          <a:bodyPr/>
          <a:lstStyle/>
          <a:p>
            <a:fld id="{0CA9E372-4449-4CAA-933C-CC8AE53A78B9}" type="datetime1">
              <a:rPr lang="en-GB" smtClean="0"/>
              <a:t>10/11/2022</a:t>
            </a:fld>
            <a:endParaRPr lang="en-GB"/>
          </a:p>
        </p:txBody>
      </p:sp>
      <p:sp>
        <p:nvSpPr>
          <p:cNvPr id="5" name="Footer Placeholder 4">
            <a:extLst>
              <a:ext uri="{FF2B5EF4-FFF2-40B4-BE49-F238E27FC236}">
                <a16:creationId xmlns:a16="http://schemas.microsoft.com/office/drawing/2014/main" id="{731F45FB-9BD9-4292-852B-AC379C63E2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E984C7E-8182-4A3B-AB8D-7909D561EC73}"/>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48804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1986-1B7C-4C2E-B4E6-02F40ECCCD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0D36BB-5433-4477-B075-80EA330DDB8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D5ED36-FC48-498F-BB93-3F8BBDE94876}"/>
              </a:ext>
            </a:extLst>
          </p:cNvPr>
          <p:cNvSpPr>
            <a:spLocks noGrp="1"/>
          </p:cNvSpPr>
          <p:nvPr>
            <p:ph type="dt" sz="half" idx="10"/>
          </p:nvPr>
        </p:nvSpPr>
        <p:spPr>
          <a:xfrm>
            <a:off x="838200" y="6356350"/>
            <a:ext cx="2743200" cy="365125"/>
          </a:xfrm>
          <a:prstGeom prst="rect">
            <a:avLst/>
          </a:prstGeom>
        </p:spPr>
        <p:txBody>
          <a:bodyPr/>
          <a:lstStyle/>
          <a:p>
            <a:fld id="{64FE7767-87D9-4901-99E4-234ACD4DE4FD}" type="datetime1">
              <a:rPr lang="en-GB" smtClean="0"/>
              <a:t>10/11/2022</a:t>
            </a:fld>
            <a:endParaRPr lang="en-GB"/>
          </a:p>
        </p:txBody>
      </p:sp>
      <p:sp>
        <p:nvSpPr>
          <p:cNvPr id="5" name="Footer Placeholder 4">
            <a:extLst>
              <a:ext uri="{FF2B5EF4-FFF2-40B4-BE49-F238E27FC236}">
                <a16:creationId xmlns:a16="http://schemas.microsoft.com/office/drawing/2014/main" id="{304F566F-E69F-4EA6-B56B-1DFCD7C58C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46453D-5B48-489D-80A4-C2CCF6740E4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2051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8A7F7-E09B-4363-9826-488A7AA97C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203DD-0704-40BB-A470-BD289CE85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57ADC4-E7C4-472C-AF9A-CAD05990745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46A04F-9CFC-45D4-BD49-FFDAF041CD70}"/>
              </a:ext>
            </a:extLst>
          </p:cNvPr>
          <p:cNvSpPr>
            <a:spLocks noGrp="1"/>
          </p:cNvSpPr>
          <p:nvPr>
            <p:ph type="dt" sz="half" idx="10"/>
          </p:nvPr>
        </p:nvSpPr>
        <p:spPr>
          <a:xfrm>
            <a:off x="838200" y="6356350"/>
            <a:ext cx="2743200" cy="365125"/>
          </a:xfrm>
          <a:prstGeom prst="rect">
            <a:avLst/>
          </a:prstGeom>
        </p:spPr>
        <p:txBody>
          <a:bodyPr/>
          <a:lstStyle/>
          <a:p>
            <a:fld id="{801CD15A-C670-4C65-A490-77798B8A369F}" type="datetime1">
              <a:rPr lang="en-GB" smtClean="0"/>
              <a:t>10/11/2022</a:t>
            </a:fld>
            <a:endParaRPr lang="en-GB"/>
          </a:p>
        </p:txBody>
      </p:sp>
      <p:sp>
        <p:nvSpPr>
          <p:cNvPr id="6" name="Footer Placeholder 5">
            <a:extLst>
              <a:ext uri="{FF2B5EF4-FFF2-40B4-BE49-F238E27FC236}">
                <a16:creationId xmlns:a16="http://schemas.microsoft.com/office/drawing/2014/main" id="{0545BC46-C820-46EA-8731-89A26AE281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8B4DB0B-BDE4-44BC-89F1-2A58989885DF}"/>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4712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F14B-CBFC-4508-8D4F-9884C63B010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5B9FC8-626E-478E-8442-CEB0A40384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38E50-EE04-4064-BE34-502BB3008E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D2B1B-8509-4FD6-B8BE-2562C73965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0DDF0-FC38-473E-8928-4EF90D17E29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091CA1-8B42-44E5-9494-4A67AA80C3C4}"/>
              </a:ext>
            </a:extLst>
          </p:cNvPr>
          <p:cNvSpPr>
            <a:spLocks noGrp="1"/>
          </p:cNvSpPr>
          <p:nvPr>
            <p:ph type="dt" sz="half" idx="10"/>
          </p:nvPr>
        </p:nvSpPr>
        <p:spPr>
          <a:xfrm>
            <a:off x="838200" y="6356350"/>
            <a:ext cx="2743200" cy="365125"/>
          </a:xfrm>
          <a:prstGeom prst="rect">
            <a:avLst/>
          </a:prstGeom>
        </p:spPr>
        <p:txBody>
          <a:bodyPr/>
          <a:lstStyle/>
          <a:p>
            <a:fld id="{85112C7B-F1EE-446A-A87B-F62D0B7D6F1F}" type="datetime1">
              <a:rPr lang="en-GB" smtClean="0"/>
              <a:t>10/11/2022</a:t>
            </a:fld>
            <a:endParaRPr lang="en-GB"/>
          </a:p>
        </p:txBody>
      </p:sp>
      <p:sp>
        <p:nvSpPr>
          <p:cNvPr id="8" name="Footer Placeholder 7">
            <a:extLst>
              <a:ext uri="{FF2B5EF4-FFF2-40B4-BE49-F238E27FC236}">
                <a16:creationId xmlns:a16="http://schemas.microsoft.com/office/drawing/2014/main" id="{B90AF55B-AD00-4365-ADD4-12C33201148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20CBF01-F049-42FE-B3B4-C5E8695D16D1}"/>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2850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E2B7-C659-49CD-AE7B-4C1032908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33C43F-088A-480A-A357-553919D24AC0}"/>
              </a:ext>
            </a:extLst>
          </p:cNvPr>
          <p:cNvSpPr>
            <a:spLocks noGrp="1"/>
          </p:cNvSpPr>
          <p:nvPr>
            <p:ph type="dt" sz="half" idx="10"/>
          </p:nvPr>
        </p:nvSpPr>
        <p:spPr>
          <a:xfrm>
            <a:off x="838200" y="6356350"/>
            <a:ext cx="2743200" cy="365125"/>
          </a:xfrm>
          <a:prstGeom prst="rect">
            <a:avLst/>
          </a:prstGeom>
        </p:spPr>
        <p:txBody>
          <a:bodyPr/>
          <a:lstStyle/>
          <a:p>
            <a:fld id="{24560F30-DD3D-4C1B-B21E-E512FF50C3E2}" type="datetime1">
              <a:rPr lang="en-GB" smtClean="0"/>
              <a:t>10/11/2022</a:t>
            </a:fld>
            <a:endParaRPr lang="en-GB"/>
          </a:p>
        </p:txBody>
      </p:sp>
      <p:sp>
        <p:nvSpPr>
          <p:cNvPr id="4" name="Footer Placeholder 3">
            <a:extLst>
              <a:ext uri="{FF2B5EF4-FFF2-40B4-BE49-F238E27FC236}">
                <a16:creationId xmlns:a16="http://schemas.microsoft.com/office/drawing/2014/main" id="{20123D94-BB7F-47F0-A7C1-7DEC224C69B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6E33FA3-20B0-41E2-9E5A-0E1E63881D42}"/>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9849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B2A12-A936-4401-8F85-086F3DDEE6EB}"/>
              </a:ext>
            </a:extLst>
          </p:cNvPr>
          <p:cNvSpPr>
            <a:spLocks noGrp="1"/>
          </p:cNvSpPr>
          <p:nvPr>
            <p:ph type="dt" sz="half" idx="10"/>
          </p:nvPr>
        </p:nvSpPr>
        <p:spPr>
          <a:xfrm>
            <a:off x="838200" y="6356350"/>
            <a:ext cx="2743200" cy="365125"/>
          </a:xfrm>
          <a:prstGeom prst="rect">
            <a:avLst/>
          </a:prstGeom>
        </p:spPr>
        <p:txBody>
          <a:bodyPr/>
          <a:lstStyle/>
          <a:p>
            <a:fld id="{D30E2EA6-6223-4E90-A3A1-2DF6B61D602A}" type="datetime1">
              <a:rPr lang="en-GB" smtClean="0"/>
              <a:t>10/11/2022</a:t>
            </a:fld>
            <a:endParaRPr lang="en-GB"/>
          </a:p>
        </p:txBody>
      </p:sp>
      <p:sp>
        <p:nvSpPr>
          <p:cNvPr id="3" name="Footer Placeholder 2">
            <a:extLst>
              <a:ext uri="{FF2B5EF4-FFF2-40B4-BE49-F238E27FC236}">
                <a16:creationId xmlns:a16="http://schemas.microsoft.com/office/drawing/2014/main" id="{25729DFF-869E-4B27-9D0C-804D7D8234E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54762C2-9CC8-4191-8B6E-B213480C607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11476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475E-83FC-4749-BC6A-4787CC483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A919D-6C22-453E-9C06-225551F8F7D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E13C94-172C-4B13-B825-23FB461DF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22260-9C2C-46EE-B1E3-77363D9FAC7E}"/>
              </a:ext>
            </a:extLst>
          </p:cNvPr>
          <p:cNvSpPr>
            <a:spLocks noGrp="1"/>
          </p:cNvSpPr>
          <p:nvPr>
            <p:ph type="dt" sz="half" idx="10"/>
          </p:nvPr>
        </p:nvSpPr>
        <p:spPr>
          <a:xfrm>
            <a:off x="838200" y="6356350"/>
            <a:ext cx="2743200" cy="365125"/>
          </a:xfrm>
          <a:prstGeom prst="rect">
            <a:avLst/>
          </a:prstGeom>
        </p:spPr>
        <p:txBody>
          <a:bodyPr/>
          <a:lstStyle/>
          <a:p>
            <a:fld id="{D6C02D33-14C3-4DBF-97AC-8C8F56A330C9}" type="datetime1">
              <a:rPr lang="en-GB" smtClean="0"/>
              <a:t>10/11/2022</a:t>
            </a:fld>
            <a:endParaRPr lang="en-GB"/>
          </a:p>
        </p:txBody>
      </p:sp>
      <p:sp>
        <p:nvSpPr>
          <p:cNvPr id="6" name="Footer Placeholder 5">
            <a:extLst>
              <a:ext uri="{FF2B5EF4-FFF2-40B4-BE49-F238E27FC236}">
                <a16:creationId xmlns:a16="http://schemas.microsoft.com/office/drawing/2014/main" id="{4E246A6F-4F93-4AD2-B14E-466631F2B55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75F55D-1891-4D6C-A106-A03873EC669D}"/>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36291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C01C-115A-4462-AF3B-C1C381CBB5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CE59F7-A40F-4BFA-9ECD-451AFCD507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EDB18BA-CEC2-4D27-9C10-17CD0D6822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21537-F585-4465-B4FD-E04B5BEF9DA2}"/>
              </a:ext>
            </a:extLst>
          </p:cNvPr>
          <p:cNvSpPr>
            <a:spLocks noGrp="1"/>
          </p:cNvSpPr>
          <p:nvPr>
            <p:ph type="dt" sz="half" idx="10"/>
          </p:nvPr>
        </p:nvSpPr>
        <p:spPr>
          <a:xfrm>
            <a:off x="838200" y="6356350"/>
            <a:ext cx="2743200" cy="365125"/>
          </a:xfrm>
          <a:prstGeom prst="rect">
            <a:avLst/>
          </a:prstGeom>
        </p:spPr>
        <p:txBody>
          <a:bodyPr/>
          <a:lstStyle/>
          <a:p>
            <a:fld id="{6C3AF2B2-57ED-4FD3-A986-B3FACE209AC1}" type="datetime1">
              <a:rPr lang="en-GB" smtClean="0"/>
              <a:t>10/11/2022</a:t>
            </a:fld>
            <a:endParaRPr lang="en-GB"/>
          </a:p>
        </p:txBody>
      </p:sp>
      <p:sp>
        <p:nvSpPr>
          <p:cNvPr id="6" name="Footer Placeholder 5">
            <a:extLst>
              <a:ext uri="{FF2B5EF4-FFF2-40B4-BE49-F238E27FC236}">
                <a16:creationId xmlns:a16="http://schemas.microsoft.com/office/drawing/2014/main" id="{6CA7AAFC-49B9-489A-8997-2BF185B11D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2DCB2-A63A-4374-99B6-1FE85EA6FDF0}"/>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6F0C9F74-ED7C-44EF-9CFC-67AAF3EFA2FB}" type="slidenum">
              <a:rPr lang="en-GB" smtClean="0"/>
              <a:pPr/>
              <a:t>‹#›</a:t>
            </a:fld>
            <a:endParaRPr lang="en-GB" dirty="0"/>
          </a:p>
        </p:txBody>
      </p:sp>
    </p:spTree>
    <p:extLst>
      <p:ext uri="{BB962C8B-B14F-4D97-AF65-F5344CB8AC3E}">
        <p14:creationId xmlns:p14="http://schemas.microsoft.com/office/powerpoint/2010/main" val="2027715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docshape13">
            <a:extLst>
              <a:ext uri="{FF2B5EF4-FFF2-40B4-BE49-F238E27FC236}">
                <a16:creationId xmlns:a16="http://schemas.microsoft.com/office/drawing/2014/main" id="{AEEE2F01-62B5-4179-A7B7-2F6C5620236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14" name="docshape12">
            <a:extLst>
              <a:ext uri="{FF2B5EF4-FFF2-40B4-BE49-F238E27FC236}">
                <a16:creationId xmlns:a16="http://schemas.microsoft.com/office/drawing/2014/main" id="{A50E92F1-E13C-4CF3-896C-FDE0FCA27414}"/>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5" name="docshape11">
            <a:extLst>
              <a:ext uri="{FF2B5EF4-FFF2-40B4-BE49-F238E27FC236}">
                <a16:creationId xmlns:a16="http://schemas.microsoft.com/office/drawing/2014/main" id="{4FFCEA0E-D24D-4E6F-9B5E-5235DEF61408}"/>
              </a:ext>
            </a:extLst>
          </p:cNvPr>
          <p:cNvSpPr>
            <a:spLocks/>
          </p:cNvSpPr>
          <p:nvPr/>
        </p:nvSpPr>
        <p:spPr bwMode="auto">
          <a:xfrm>
            <a:off x="0" y="5667375"/>
            <a:ext cx="1247775" cy="119062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6" name="docshape2">
            <a:extLst>
              <a:ext uri="{FF2B5EF4-FFF2-40B4-BE49-F238E27FC236}">
                <a16:creationId xmlns:a16="http://schemas.microsoft.com/office/drawing/2014/main" id="{5AABA26F-D4F8-4DB0-AD48-A09FA3DF4F58}"/>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8401766" y="3067763"/>
            <a:ext cx="3638391" cy="39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0FC_33380FA1.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0FE_878E11AD.xm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9_49691E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8_B61D23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63_4B8475FE.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16.png"/></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F_B2E714A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7E_626E2D5F.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183_BF956D53.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DB93B-F3B0-4585-98C5-9AA899475B6D}"/>
              </a:ext>
            </a:extLst>
          </p:cNvPr>
          <p:cNvSpPr/>
          <p:nvPr/>
        </p:nvSpPr>
        <p:spPr>
          <a:xfrm>
            <a:off x="3879295" y="3790765"/>
            <a:ext cx="4048218"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FFEC902-61B7-4018-9285-6BE53EA02B46}"/>
              </a:ext>
            </a:extLst>
          </p:cNvPr>
          <p:cNvSpPr/>
          <p:nvPr/>
        </p:nvSpPr>
        <p:spPr>
          <a:xfrm>
            <a:off x="7874000" y="3835399"/>
            <a:ext cx="241300" cy="311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89FE6E1-3013-455F-8503-CE6759AED45C}"/>
              </a:ext>
            </a:extLst>
          </p:cNvPr>
          <p:cNvPicPr>
            <a:picLocks noChangeAspect="1"/>
          </p:cNvPicPr>
          <p:nvPr/>
        </p:nvPicPr>
        <p:blipFill>
          <a:blip r:embed="rId2"/>
          <a:stretch>
            <a:fillRect/>
          </a:stretch>
        </p:blipFill>
        <p:spPr>
          <a:xfrm>
            <a:off x="931" y="0"/>
            <a:ext cx="12190138" cy="6858000"/>
          </a:xfrm>
          <a:prstGeom prst="rect">
            <a:avLst/>
          </a:prstGeom>
        </p:spPr>
      </p:pic>
      <p:sp>
        <p:nvSpPr>
          <p:cNvPr id="7" name="TextBox 6">
            <a:extLst>
              <a:ext uri="{FF2B5EF4-FFF2-40B4-BE49-F238E27FC236}">
                <a16:creationId xmlns:a16="http://schemas.microsoft.com/office/drawing/2014/main" id="{BD19100C-B8E1-4B39-92FD-22351752AA17}"/>
              </a:ext>
            </a:extLst>
          </p:cNvPr>
          <p:cNvSpPr txBox="1"/>
          <p:nvPr/>
        </p:nvSpPr>
        <p:spPr>
          <a:xfrm>
            <a:off x="3793424" y="2459556"/>
            <a:ext cx="4998238" cy="1323439"/>
          </a:xfrm>
          <a:prstGeom prst="rect">
            <a:avLst/>
          </a:prstGeom>
          <a:noFill/>
        </p:spPr>
        <p:txBody>
          <a:bodyPr wrap="square" rtlCol="0">
            <a:spAutoFit/>
          </a:bodyPr>
          <a:lstStyle/>
          <a:p>
            <a:pPr algn="ctr"/>
            <a:r>
              <a:rPr lang="en-GB" sz="4000"/>
              <a:t>CLIENT  </a:t>
            </a:r>
          </a:p>
          <a:p>
            <a:pPr algn="ctr"/>
            <a:r>
              <a:rPr lang="en-GB" sz="4000"/>
              <a:t>“HOW TO DO GUIDE”</a:t>
            </a:r>
          </a:p>
        </p:txBody>
      </p:sp>
      <p:sp>
        <p:nvSpPr>
          <p:cNvPr id="3" name="Slide Number Placeholder 2">
            <a:extLst>
              <a:ext uri="{FF2B5EF4-FFF2-40B4-BE49-F238E27FC236}">
                <a16:creationId xmlns:a16="http://schemas.microsoft.com/office/drawing/2014/main" id="{65126622-A9E2-4FE9-A904-0AC4E308979D}"/>
              </a:ext>
            </a:extLst>
          </p:cNvPr>
          <p:cNvSpPr>
            <a:spLocks noGrp="1"/>
          </p:cNvSpPr>
          <p:nvPr>
            <p:ph type="sldNum" sz="quarter" idx="12"/>
          </p:nvPr>
        </p:nvSpPr>
        <p:spPr/>
        <p:txBody>
          <a:bodyPr/>
          <a:lstStyle/>
          <a:p>
            <a:fld id="{6F0C9F74-ED7C-44EF-9CFC-67AAF3EFA2FB}" type="slidenum">
              <a:rPr lang="en-GB" smtClean="0"/>
              <a:t>1</a:t>
            </a:fld>
            <a:endParaRPr lang="en-GB"/>
          </a:p>
        </p:txBody>
      </p:sp>
    </p:spTree>
    <p:extLst>
      <p:ext uri="{BB962C8B-B14F-4D97-AF65-F5344CB8AC3E}">
        <p14:creationId xmlns:p14="http://schemas.microsoft.com/office/powerpoint/2010/main" val="408687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6345" y="421233"/>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651669" y="1630047"/>
            <a:ext cx="9848519" cy="4503625"/>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651670" y="881090"/>
            <a:ext cx="9131696" cy="338554"/>
          </a:xfrm>
          <a:prstGeom prst="rect">
            <a:avLst/>
          </a:prstGeom>
        </p:spPr>
        <p:txBody>
          <a:bodyPr wrap="square" lIns="91440" tIns="45720" rIns="91440" bIns="45720" anchor="t">
            <a:spAutoFit/>
          </a:bodyPr>
          <a:lstStyle/>
          <a:p>
            <a:r>
              <a:rPr lang="en-GB" sz="1600"/>
              <a:t>Next click on the        to open the shift details.</a:t>
            </a:r>
          </a:p>
        </p:txBody>
      </p:sp>
      <p:pic>
        <p:nvPicPr>
          <p:cNvPr id="6" name="Picture 5">
            <a:extLst>
              <a:ext uri="{FF2B5EF4-FFF2-40B4-BE49-F238E27FC236}">
                <a16:creationId xmlns:a16="http://schemas.microsoft.com/office/drawing/2014/main" id="{0D4FFB00-59FD-47D7-BF51-63C93A4A2BC7}"/>
              </a:ext>
            </a:extLst>
          </p:cNvPr>
          <p:cNvPicPr>
            <a:picLocks noChangeAspect="1"/>
          </p:cNvPicPr>
          <p:nvPr/>
        </p:nvPicPr>
        <p:blipFill rotWithShape="1">
          <a:blip r:embed="rId3"/>
          <a:srcRect l="50000" t="14179" r="11392" b="16941"/>
          <a:stretch/>
        </p:blipFill>
        <p:spPr>
          <a:xfrm>
            <a:off x="779606" y="1737524"/>
            <a:ext cx="9607567" cy="431395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7449988" y="3279276"/>
            <a:ext cx="651185" cy="314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F482896-DC7E-46E4-93D9-C19FC73F7246}"/>
              </a:ext>
            </a:extLst>
          </p:cNvPr>
          <p:cNvPicPr>
            <a:picLocks noChangeAspect="1"/>
          </p:cNvPicPr>
          <p:nvPr/>
        </p:nvPicPr>
        <p:blipFill rotWithShape="1">
          <a:blip r:embed="rId3"/>
          <a:srcRect l="78897" t="39598" r="20798" b="59443"/>
          <a:stretch/>
        </p:blipFill>
        <p:spPr>
          <a:xfrm>
            <a:off x="2170233" y="978197"/>
            <a:ext cx="238401" cy="141683"/>
          </a:xfrm>
          <a:prstGeom prst="rect">
            <a:avLst/>
          </a:prstGeom>
        </p:spPr>
      </p:pic>
      <p:cxnSp>
        <p:nvCxnSpPr>
          <p:cNvPr id="2" name="Straight Arrow Connector 1">
            <a:extLst>
              <a:ext uri="{FF2B5EF4-FFF2-40B4-BE49-F238E27FC236}">
                <a16:creationId xmlns:a16="http://schemas.microsoft.com/office/drawing/2014/main" id="{3164346A-80CA-4756-A828-EA144AE017D4}"/>
              </a:ext>
            </a:extLst>
          </p:cNvPr>
          <p:cNvCxnSpPr>
            <a:cxnSpLocks/>
          </p:cNvCxnSpPr>
          <p:nvPr/>
        </p:nvCxnSpPr>
        <p:spPr>
          <a:xfrm>
            <a:off x="2358065" y="1230014"/>
            <a:ext cx="4987957" cy="2049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0A1337-CD3A-4391-97CB-80CE05515BB7}"/>
              </a:ext>
            </a:extLst>
          </p:cNvPr>
          <p:cNvSpPr>
            <a:spLocks noGrp="1"/>
          </p:cNvSpPr>
          <p:nvPr>
            <p:ph type="sldNum" sz="quarter" idx="12"/>
          </p:nvPr>
        </p:nvSpPr>
        <p:spPr/>
        <p:txBody>
          <a:bodyPr/>
          <a:lstStyle/>
          <a:p>
            <a:fld id="{6F0C9F74-ED7C-44EF-9CFC-67AAF3EFA2FB}" type="slidenum">
              <a:rPr lang="en-GB" smtClean="0"/>
              <a:t>10</a:t>
            </a:fld>
            <a:endParaRPr lang="en-GB"/>
          </a:p>
        </p:txBody>
      </p:sp>
    </p:spTree>
    <p:extLst>
      <p:ext uri="{BB962C8B-B14F-4D97-AF65-F5344CB8AC3E}">
        <p14:creationId xmlns:p14="http://schemas.microsoft.com/office/powerpoint/2010/main" val="32614806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753686" y="2063583"/>
            <a:ext cx="6094602" cy="830997"/>
          </a:xfrm>
          <a:prstGeom prst="rect">
            <a:avLst/>
          </a:prstGeom>
          <a:noFill/>
        </p:spPr>
        <p:txBody>
          <a:bodyPr wrap="square">
            <a:spAutoFit/>
          </a:bodyPr>
          <a:lstStyle/>
          <a:p>
            <a:r>
              <a:rPr lang="en-US" sz="4800" b="1"/>
              <a:t>COMING SOON</a:t>
            </a:r>
            <a:endParaRPr lang="en-GB" sz="4800" b="1"/>
          </a:p>
        </p:txBody>
      </p:sp>
      <p:sp>
        <p:nvSpPr>
          <p:cNvPr id="5" name="Slide Number Placeholder 4">
            <a:extLst>
              <a:ext uri="{FF2B5EF4-FFF2-40B4-BE49-F238E27FC236}">
                <a16:creationId xmlns:a16="http://schemas.microsoft.com/office/drawing/2014/main" id="{E8175F37-1BDA-477B-9FFB-E180271D7842}"/>
              </a:ext>
            </a:extLst>
          </p:cNvPr>
          <p:cNvSpPr>
            <a:spLocks noGrp="1"/>
          </p:cNvSpPr>
          <p:nvPr>
            <p:ph type="sldNum" sz="quarter" idx="12"/>
          </p:nvPr>
        </p:nvSpPr>
        <p:spPr/>
        <p:txBody>
          <a:bodyPr/>
          <a:lstStyle/>
          <a:p>
            <a:fld id="{6F0C9F74-ED7C-44EF-9CFC-67AAF3EFA2FB}" type="slidenum">
              <a:rPr lang="en-GB" smtClean="0"/>
              <a:t>100</a:t>
            </a:fld>
            <a:endParaRPr lang="en-GB"/>
          </a:p>
        </p:txBody>
      </p:sp>
    </p:spTree>
    <p:extLst>
      <p:ext uri="{BB962C8B-B14F-4D97-AF65-F5344CB8AC3E}">
        <p14:creationId xmlns:p14="http://schemas.microsoft.com/office/powerpoint/2010/main" val="132853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343711"/>
            <a:ext cx="9131300" cy="457200"/>
          </a:xfrm>
        </p:spPr>
        <p:txBody>
          <a:bodyPr/>
          <a:lstStyle/>
          <a:p>
            <a:pPr>
              <a:buClr>
                <a:srgbClr val="B8C617"/>
              </a:buClr>
            </a:pPr>
            <a:r>
              <a:rPr lang="en-US" sz="2800" b="1">
                <a:solidFill>
                  <a:srgbClr val="92D050"/>
                </a:solidFill>
                <a:latin typeface="+mn-lt"/>
              </a:rPr>
              <a:t>How To Open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2092750" y="1380002"/>
            <a:ext cx="6532775" cy="4499801"/>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3411648" y="945695"/>
            <a:ext cx="9131696" cy="338554"/>
          </a:xfrm>
          <a:prstGeom prst="rect">
            <a:avLst/>
          </a:prstGeom>
        </p:spPr>
        <p:txBody>
          <a:bodyPr wrap="square" lIns="91440" tIns="45720" rIns="91440" bIns="45720" anchor="t">
            <a:spAutoFit/>
          </a:bodyPr>
          <a:lstStyle/>
          <a:p>
            <a:r>
              <a:rPr lang="en-GB" sz="1600"/>
              <a:t>Next click on here to open the shift details.</a:t>
            </a:r>
          </a:p>
        </p:txBody>
      </p:sp>
      <p:pic>
        <p:nvPicPr>
          <p:cNvPr id="2" name="Picture 1">
            <a:extLst>
              <a:ext uri="{FF2B5EF4-FFF2-40B4-BE49-F238E27FC236}">
                <a16:creationId xmlns:a16="http://schemas.microsoft.com/office/drawing/2014/main" id="{C4E9E413-8A13-47C9-B4CF-016082212FE6}"/>
              </a:ext>
            </a:extLst>
          </p:cNvPr>
          <p:cNvPicPr>
            <a:picLocks noChangeAspect="1"/>
          </p:cNvPicPr>
          <p:nvPr/>
        </p:nvPicPr>
        <p:blipFill rotWithShape="1">
          <a:blip r:embed="rId3"/>
          <a:srcRect t="10428"/>
          <a:stretch/>
        </p:blipFill>
        <p:spPr>
          <a:xfrm>
            <a:off x="2178325" y="1459284"/>
            <a:ext cx="6361624" cy="4341235"/>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4945891" y="4753099"/>
            <a:ext cx="538169" cy="245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65D5D08F-93A3-4E66-91BE-36B4A5D5EB44}"/>
              </a:ext>
            </a:extLst>
          </p:cNvPr>
          <p:cNvCxnSpPr>
            <a:cxnSpLocks/>
          </p:cNvCxnSpPr>
          <p:nvPr/>
        </p:nvCxnSpPr>
        <p:spPr>
          <a:xfrm>
            <a:off x="3900881" y="1284249"/>
            <a:ext cx="1045010" cy="3371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B0C407A-5DE2-4210-83AA-AFC7925E91B4}"/>
              </a:ext>
            </a:extLst>
          </p:cNvPr>
          <p:cNvSpPr>
            <a:spLocks noGrp="1"/>
          </p:cNvSpPr>
          <p:nvPr>
            <p:ph type="sldNum" sz="quarter" idx="12"/>
          </p:nvPr>
        </p:nvSpPr>
        <p:spPr/>
        <p:txBody>
          <a:bodyPr/>
          <a:lstStyle/>
          <a:p>
            <a:fld id="{6F0C9F74-ED7C-44EF-9CFC-67AAF3EFA2FB}" type="slidenum">
              <a:rPr lang="en-GB" smtClean="0"/>
              <a:t>11</a:t>
            </a:fld>
            <a:endParaRPr lang="en-GB"/>
          </a:p>
        </p:txBody>
      </p:sp>
    </p:spTree>
    <p:extLst>
      <p:ext uri="{BB962C8B-B14F-4D97-AF65-F5344CB8AC3E}">
        <p14:creationId xmlns:p14="http://schemas.microsoft.com/office/powerpoint/2010/main" val="269128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45952" y="385046"/>
            <a:ext cx="9131300" cy="457200"/>
          </a:xfrm>
        </p:spPr>
        <p:txBody>
          <a:bodyPr/>
          <a:lstStyle/>
          <a:p>
            <a:pPr>
              <a:buClr>
                <a:srgbClr val="B8C617"/>
              </a:buClr>
            </a:pPr>
            <a:r>
              <a:rPr lang="en-US" sz="2800" b="1">
                <a:solidFill>
                  <a:srgbClr val="92D050"/>
                </a:solidFill>
                <a:latin typeface="+mn-lt"/>
              </a:rPr>
              <a:t>How To View Shift Details?</a:t>
            </a:r>
          </a:p>
        </p:txBody>
      </p:sp>
      <p:sp>
        <p:nvSpPr>
          <p:cNvPr id="17" name="Rectangle 16">
            <a:extLst>
              <a:ext uri="{FF2B5EF4-FFF2-40B4-BE49-F238E27FC236}">
                <a16:creationId xmlns:a16="http://schemas.microsoft.com/office/drawing/2014/main" id="{AD399038-26E5-4B42-B8A2-7A0126626482}"/>
              </a:ext>
            </a:extLst>
          </p:cNvPr>
          <p:cNvSpPr/>
          <p:nvPr/>
        </p:nvSpPr>
        <p:spPr>
          <a:xfrm>
            <a:off x="793748" y="1239634"/>
            <a:ext cx="6257502" cy="4776120"/>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05DA162-52D9-45CF-AB3A-5F517D581FE3}"/>
              </a:ext>
            </a:extLst>
          </p:cNvPr>
          <p:cNvSpPr/>
          <p:nvPr/>
        </p:nvSpPr>
        <p:spPr>
          <a:xfrm>
            <a:off x="7051250" y="2296247"/>
            <a:ext cx="3088311" cy="2308324"/>
          </a:xfrm>
          <a:prstGeom prst="rect">
            <a:avLst/>
          </a:prstGeom>
        </p:spPr>
        <p:txBody>
          <a:bodyPr wrap="square" lIns="91440" tIns="45720" rIns="91440" bIns="45720" anchor="t">
            <a:spAutoFit/>
          </a:bodyPr>
          <a:lstStyle/>
          <a:p>
            <a:pPr algn="ctr"/>
            <a:r>
              <a:rPr lang="en-GB" sz="1600"/>
              <a:t>You have now opened shift details and are able to view job card information, start and finish time, hours worked, Adjustments, Expenses and are able to query a shift from here.</a:t>
            </a:r>
          </a:p>
          <a:p>
            <a:pPr algn="ctr"/>
            <a:endParaRPr lang="en-GB" sz="1600"/>
          </a:p>
          <a:p>
            <a:pPr algn="ctr"/>
            <a:r>
              <a:rPr lang="en-GB" sz="1600"/>
              <a:t>It also shows you who booked or cancelled a worker.</a:t>
            </a:r>
            <a:endParaRPr lang="en-GB" sz="1600">
              <a:cs typeface="Calibri"/>
            </a:endParaRPr>
          </a:p>
        </p:txBody>
      </p:sp>
      <p:pic>
        <p:nvPicPr>
          <p:cNvPr id="2" name="Picture 1">
            <a:extLst>
              <a:ext uri="{FF2B5EF4-FFF2-40B4-BE49-F238E27FC236}">
                <a16:creationId xmlns:a16="http://schemas.microsoft.com/office/drawing/2014/main" id="{A7307D85-556B-4D23-930C-E9EACE4D57B1}"/>
              </a:ext>
            </a:extLst>
          </p:cNvPr>
          <p:cNvPicPr>
            <a:picLocks noChangeAspect="1"/>
          </p:cNvPicPr>
          <p:nvPr/>
        </p:nvPicPr>
        <p:blipFill rotWithShape="1">
          <a:blip r:embed="rId3"/>
          <a:srcRect t="8807"/>
          <a:stretch/>
        </p:blipFill>
        <p:spPr>
          <a:xfrm>
            <a:off x="854157" y="1317072"/>
            <a:ext cx="6078225" cy="4616352"/>
          </a:xfrm>
          <a:prstGeom prst="rect">
            <a:avLst/>
          </a:prstGeom>
        </p:spPr>
      </p:pic>
      <p:sp>
        <p:nvSpPr>
          <p:cNvPr id="14" name="Rectangle 13">
            <a:extLst>
              <a:ext uri="{FF2B5EF4-FFF2-40B4-BE49-F238E27FC236}">
                <a16:creationId xmlns:a16="http://schemas.microsoft.com/office/drawing/2014/main" id="{A36B242E-AA2B-4DAD-8A75-5CDF99A04830}"/>
              </a:ext>
            </a:extLst>
          </p:cNvPr>
          <p:cNvSpPr/>
          <p:nvPr/>
        </p:nvSpPr>
        <p:spPr>
          <a:xfrm>
            <a:off x="2569022" y="2378577"/>
            <a:ext cx="4363360" cy="35548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889E36D8-7D96-401D-BF4D-9081BF72DAB5}"/>
              </a:ext>
            </a:extLst>
          </p:cNvPr>
          <p:cNvSpPr>
            <a:spLocks noGrp="1"/>
          </p:cNvSpPr>
          <p:nvPr>
            <p:ph type="sldNum" sz="quarter" idx="12"/>
          </p:nvPr>
        </p:nvSpPr>
        <p:spPr/>
        <p:txBody>
          <a:bodyPr/>
          <a:lstStyle/>
          <a:p>
            <a:fld id="{6F0C9F74-ED7C-44EF-9CFC-67AAF3EFA2FB}" type="slidenum">
              <a:rPr lang="en-GB" smtClean="0"/>
              <a:t>12</a:t>
            </a:fld>
            <a:endParaRPr lang="en-GB"/>
          </a:p>
        </p:txBody>
      </p:sp>
    </p:spTree>
    <p:extLst>
      <p:ext uri="{BB962C8B-B14F-4D97-AF65-F5344CB8AC3E}">
        <p14:creationId xmlns:p14="http://schemas.microsoft.com/office/powerpoint/2010/main" val="39338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SITE</a:t>
            </a:r>
            <a:endParaRPr lang="en-GB" sz="4800" b="1"/>
          </a:p>
        </p:txBody>
      </p:sp>
      <p:sp>
        <p:nvSpPr>
          <p:cNvPr id="5" name="Slide Number Placeholder 4">
            <a:extLst>
              <a:ext uri="{FF2B5EF4-FFF2-40B4-BE49-F238E27FC236}">
                <a16:creationId xmlns:a16="http://schemas.microsoft.com/office/drawing/2014/main" id="{A9228FE9-767F-49D4-89BD-AC1073F6F54C}"/>
              </a:ext>
            </a:extLst>
          </p:cNvPr>
          <p:cNvSpPr>
            <a:spLocks noGrp="1"/>
          </p:cNvSpPr>
          <p:nvPr>
            <p:ph type="sldNum" sz="quarter" idx="12"/>
          </p:nvPr>
        </p:nvSpPr>
        <p:spPr/>
        <p:txBody>
          <a:bodyPr/>
          <a:lstStyle/>
          <a:p>
            <a:fld id="{6F0C9F74-ED7C-44EF-9CFC-67AAF3EFA2FB}" type="slidenum">
              <a:rPr lang="en-GB" smtClean="0"/>
              <a:t>13</a:t>
            </a:fld>
            <a:endParaRPr lang="en-GB"/>
          </a:p>
        </p:txBody>
      </p:sp>
    </p:spTree>
    <p:extLst>
      <p:ext uri="{BB962C8B-B14F-4D97-AF65-F5344CB8AC3E}">
        <p14:creationId xmlns:p14="http://schemas.microsoft.com/office/powerpoint/2010/main" val="4271794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5"/>
            <a:ext cx="7848764" cy="357768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95362"/>
            <a:ext cx="9131300" cy="509588"/>
          </a:xfrm>
        </p:spPr>
        <p:txBody>
          <a:bodyPr/>
          <a:lstStyle/>
          <a:p>
            <a:pPr>
              <a:buClr>
                <a:srgbClr val="B8C617"/>
              </a:buClr>
            </a:pPr>
            <a:r>
              <a:rPr lang="en-US" sz="2800" b="1">
                <a:solidFill>
                  <a:srgbClr val="92D050"/>
                </a:solidFill>
                <a:latin typeface="+mn-lt"/>
              </a:rPr>
              <a:t>Where Do I Go To Open Shifts By Site?</a:t>
            </a:r>
          </a:p>
        </p:txBody>
      </p:sp>
      <p:sp>
        <p:nvSpPr>
          <p:cNvPr id="25" name="Rectangle 24">
            <a:extLst>
              <a:ext uri="{FF2B5EF4-FFF2-40B4-BE49-F238E27FC236}">
                <a16:creationId xmlns:a16="http://schemas.microsoft.com/office/drawing/2014/main" id="{3F86E64E-C0D4-4B53-96CE-389384200246}"/>
              </a:ext>
            </a:extLst>
          </p:cNvPr>
          <p:cNvSpPr/>
          <p:nvPr/>
        </p:nvSpPr>
        <p:spPr>
          <a:xfrm>
            <a:off x="635214" y="943694"/>
            <a:ext cx="9522782" cy="338554"/>
          </a:xfrm>
          <a:prstGeom prst="rect">
            <a:avLst/>
          </a:prstGeom>
        </p:spPr>
        <p:txBody>
          <a:bodyPr wrap="square" lIns="91440" tIns="45720" rIns="91440" bIns="45720" anchor="t">
            <a:spAutoFit/>
          </a:bodyPr>
          <a:lstStyle/>
          <a:p>
            <a:r>
              <a:rPr lang="en-US" sz="1600"/>
              <a:t>Next click on 'Shifts by site'.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439"/>
          <a:stretch/>
        </p:blipFill>
        <p:spPr>
          <a:xfrm>
            <a:off x="1265160" y="1743070"/>
            <a:ext cx="7607259" cy="337185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88147" y="3282071"/>
            <a:ext cx="1213481"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21122" y="1338752"/>
            <a:ext cx="0" cy="1823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01069C-AF63-44B3-B04D-FF8433219962}"/>
              </a:ext>
            </a:extLst>
          </p:cNvPr>
          <p:cNvSpPr>
            <a:spLocks noGrp="1"/>
          </p:cNvSpPr>
          <p:nvPr>
            <p:ph type="sldNum" sz="quarter" idx="12"/>
          </p:nvPr>
        </p:nvSpPr>
        <p:spPr/>
        <p:txBody>
          <a:bodyPr/>
          <a:lstStyle/>
          <a:p>
            <a:fld id="{6F0C9F74-ED7C-44EF-9CFC-67AAF3EFA2FB}" type="slidenum">
              <a:rPr lang="en-GB" smtClean="0"/>
              <a:t>14</a:t>
            </a:fld>
            <a:endParaRPr lang="en-GB"/>
          </a:p>
        </p:txBody>
      </p:sp>
    </p:spTree>
    <p:extLst>
      <p:ext uri="{BB962C8B-B14F-4D97-AF65-F5344CB8AC3E}">
        <p14:creationId xmlns:p14="http://schemas.microsoft.com/office/powerpoint/2010/main" val="1316260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88457" y="364929"/>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2062103"/>
          </a:xfrm>
          <a:prstGeom prst="rect">
            <a:avLst/>
          </a:prstGeom>
        </p:spPr>
        <p:txBody>
          <a:bodyPr wrap="square" lIns="91440" tIns="45720" rIns="91440" bIns="45720" anchor="t">
            <a:spAutoFit/>
          </a:bodyPr>
          <a:lstStyle/>
          <a:p>
            <a:pPr algn="ctr"/>
            <a:r>
              <a:rPr lang="en-US" sz="1600"/>
              <a:t>You can view the workers who have not got start times. </a:t>
            </a:r>
          </a:p>
          <a:p>
            <a:pPr algn="ctr"/>
            <a:r>
              <a:rPr lang="en-US" sz="1600"/>
              <a:t>Click on only show these shifts.</a:t>
            </a:r>
          </a:p>
          <a:p>
            <a:pPr algn="ctr"/>
            <a:endParaRPr lang="en-US" sz="1600"/>
          </a:p>
          <a:p>
            <a:pPr algn="ctr"/>
            <a:endParaRPr lang="en-US" sz="1600">
              <a:cs typeface="Calibri"/>
            </a:endParaRPr>
          </a:p>
          <a:p>
            <a:pPr algn="ctr"/>
            <a:r>
              <a:rPr lang="en-US" sz="1600"/>
              <a:t>You can manually add the start and stop times or add all by clicking on add start/stop times.</a:t>
            </a:r>
            <a:endParaRPr lang="en-US" sz="1600">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105"/>
          <a:stretch/>
        </p:blipFill>
        <p:spPr>
          <a:xfrm>
            <a:off x="757370" y="1526797"/>
            <a:ext cx="5407760" cy="4343784"/>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302820" y="2600981"/>
            <a:ext cx="1018094"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320916" y="2092751"/>
            <a:ext cx="3466383" cy="754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403896" y="3328841"/>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D8B07E9-A2AC-402F-BE8A-53F4630A16EF}"/>
              </a:ext>
            </a:extLst>
          </p:cNvPr>
          <p:cNvPicPr>
            <a:picLocks noChangeAspect="1"/>
          </p:cNvPicPr>
          <p:nvPr/>
        </p:nvPicPr>
        <p:blipFill rotWithShape="1">
          <a:blip r:embed="rId4"/>
          <a:srcRect t="7551"/>
          <a:stretch/>
        </p:blipFill>
        <p:spPr>
          <a:xfrm>
            <a:off x="4502389" y="3412849"/>
            <a:ext cx="3926333" cy="3231628"/>
          </a:xfrm>
          <a:prstGeom prst="rect">
            <a:avLst/>
          </a:prstGeom>
        </p:spPr>
      </p:pic>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8043854" y="3127449"/>
            <a:ext cx="952674" cy="12242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7020808" y="5168069"/>
            <a:ext cx="933222" cy="1519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5"/>
          <a:stretch>
            <a:fillRect/>
          </a:stretch>
        </p:blipFill>
        <p:spPr>
          <a:xfrm>
            <a:off x="7292978" y="2026473"/>
            <a:ext cx="1733792" cy="257211"/>
          </a:xfrm>
          <a:prstGeom prst="rect">
            <a:avLst/>
          </a:prstGeom>
        </p:spPr>
      </p:pic>
      <p:sp>
        <p:nvSpPr>
          <p:cNvPr id="2" name="TextBox 1">
            <a:extLst>
              <a:ext uri="{FF2B5EF4-FFF2-40B4-BE49-F238E27FC236}">
                <a16:creationId xmlns:a16="http://schemas.microsoft.com/office/drawing/2014/main" id="{877C9A8C-50ED-49D5-ABE6-30027B793D54}"/>
              </a:ext>
            </a:extLst>
          </p:cNvPr>
          <p:cNvSpPr txBox="1"/>
          <p:nvPr/>
        </p:nvSpPr>
        <p:spPr>
          <a:xfrm>
            <a:off x="585354" y="897082"/>
            <a:ext cx="5081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Search for your site in the dropdown box.</a:t>
            </a:r>
          </a:p>
        </p:txBody>
      </p:sp>
      <p:cxnSp>
        <p:nvCxnSpPr>
          <p:cNvPr id="14" name="Straight Arrow Connector 13">
            <a:extLst>
              <a:ext uri="{FF2B5EF4-FFF2-40B4-BE49-F238E27FC236}">
                <a16:creationId xmlns:a16="http://schemas.microsoft.com/office/drawing/2014/main" id="{BF9FD1BF-4C57-4ED8-8A3D-701407537D2E}"/>
              </a:ext>
            </a:extLst>
          </p:cNvPr>
          <p:cNvCxnSpPr>
            <a:cxnSpLocks/>
          </p:cNvCxnSpPr>
          <p:nvPr/>
        </p:nvCxnSpPr>
        <p:spPr>
          <a:xfrm flipH="1">
            <a:off x="1424574" y="1226842"/>
            <a:ext cx="1076475" cy="20270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E16CFF1-4F24-4BA9-B768-AF8079E54274}"/>
              </a:ext>
            </a:extLst>
          </p:cNvPr>
          <p:cNvSpPr/>
          <p:nvPr/>
        </p:nvSpPr>
        <p:spPr>
          <a:xfrm>
            <a:off x="7405041" y="4351667"/>
            <a:ext cx="638813" cy="134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6F3A40AE-0752-4750-A276-C327B8229EC2}"/>
              </a:ext>
            </a:extLst>
          </p:cNvPr>
          <p:cNvCxnSpPr>
            <a:cxnSpLocks/>
          </p:cNvCxnSpPr>
          <p:nvPr/>
        </p:nvCxnSpPr>
        <p:spPr>
          <a:xfrm>
            <a:off x="6987618" y="3040858"/>
            <a:ext cx="291527" cy="2028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1527CF7-F94D-4980-AF06-B80E26867797}"/>
              </a:ext>
            </a:extLst>
          </p:cNvPr>
          <p:cNvSpPr>
            <a:spLocks noGrp="1"/>
          </p:cNvSpPr>
          <p:nvPr>
            <p:ph type="sldNum" sz="quarter" idx="12"/>
          </p:nvPr>
        </p:nvSpPr>
        <p:spPr/>
        <p:txBody>
          <a:bodyPr/>
          <a:lstStyle/>
          <a:p>
            <a:fld id="{6F0C9F74-ED7C-44EF-9CFC-67AAF3EFA2FB}" type="slidenum">
              <a:rPr lang="en-GB" smtClean="0"/>
              <a:t>15</a:t>
            </a:fld>
            <a:endParaRPr lang="en-GB"/>
          </a:p>
        </p:txBody>
      </p:sp>
    </p:spTree>
    <p:extLst>
      <p:ext uri="{BB962C8B-B14F-4D97-AF65-F5344CB8AC3E}">
        <p14:creationId xmlns:p14="http://schemas.microsoft.com/office/powerpoint/2010/main" val="338219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5284" y="456135"/>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2062103"/>
          </a:xfrm>
          <a:prstGeom prst="rect">
            <a:avLst/>
          </a:prstGeom>
        </p:spPr>
        <p:txBody>
          <a:bodyPr wrap="square" lIns="91440" tIns="45720" rIns="91440" bIns="45720" anchor="t">
            <a:spAutoFit/>
          </a:bodyPr>
          <a:lstStyle/>
          <a:p>
            <a:pPr algn="ctr"/>
            <a:r>
              <a:rPr lang="en-US" sz="1600"/>
              <a:t>You can view the workers who have not got stop times. </a:t>
            </a:r>
          </a:p>
          <a:p>
            <a:pPr algn="ctr"/>
            <a:r>
              <a:rPr lang="en-US" sz="1600"/>
              <a:t>Click on only show these shifts.</a:t>
            </a:r>
          </a:p>
          <a:p>
            <a:pPr algn="ctr"/>
            <a:endParaRPr lang="en-US" sz="1600"/>
          </a:p>
          <a:p>
            <a:pPr algn="ctr"/>
            <a:endParaRPr lang="en-US" sz="1600">
              <a:ea typeface="+mn-lt"/>
              <a:cs typeface="+mn-lt"/>
            </a:endParaRPr>
          </a:p>
          <a:p>
            <a:pPr algn="ctr"/>
            <a:r>
              <a:rPr lang="en-US" sz="1600">
                <a:ea typeface="+mn-lt"/>
                <a:cs typeface="+mn-lt"/>
              </a:rPr>
              <a:t>You can manually add the start and stop times or add all by clicking on add start/stop times.</a:t>
            </a:r>
            <a:endParaRPr lang="en-US">
              <a:cs typeface="Calibri"/>
            </a:endParaRPr>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7254"/>
          <a:stretch/>
        </p:blipFill>
        <p:spPr>
          <a:xfrm>
            <a:off x="756030" y="1484851"/>
            <a:ext cx="5407760" cy="442099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551546" y="2301297"/>
            <a:ext cx="1079871" cy="7437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788816" y="1824290"/>
            <a:ext cx="1753387" cy="890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0C0AFFB-B4D8-4FF3-802A-8D5AAE75D98B}"/>
              </a:ext>
            </a:extLst>
          </p:cNvPr>
          <p:cNvSpPr/>
          <p:nvPr/>
        </p:nvSpPr>
        <p:spPr>
          <a:xfrm>
            <a:off x="4248033" y="3302864"/>
            <a:ext cx="4119514" cy="341844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727CB2A-7671-4E31-BDA3-7D86927C52CC}"/>
              </a:ext>
            </a:extLst>
          </p:cNvPr>
          <p:cNvPicPr>
            <a:picLocks noChangeAspect="1"/>
          </p:cNvPicPr>
          <p:nvPr/>
        </p:nvPicPr>
        <p:blipFill rotWithShape="1">
          <a:blip r:embed="rId4"/>
          <a:srcRect t="6441"/>
          <a:stretch/>
        </p:blipFill>
        <p:spPr>
          <a:xfrm>
            <a:off x="4345968" y="3396818"/>
            <a:ext cx="3883808" cy="3221643"/>
          </a:xfrm>
          <a:prstGeom prst="rect">
            <a:avLst/>
          </a:prstGeom>
        </p:spPr>
      </p:pic>
      <p:sp>
        <p:nvSpPr>
          <p:cNvPr id="26" name="Rectangle 25">
            <a:extLst>
              <a:ext uri="{FF2B5EF4-FFF2-40B4-BE49-F238E27FC236}">
                <a16:creationId xmlns:a16="http://schemas.microsoft.com/office/drawing/2014/main" id="{4603D48D-9800-4248-A609-BF62CD4403D6}"/>
              </a:ext>
            </a:extLst>
          </p:cNvPr>
          <p:cNvSpPr/>
          <p:nvPr/>
        </p:nvSpPr>
        <p:spPr>
          <a:xfrm>
            <a:off x="6947305" y="4948965"/>
            <a:ext cx="829808" cy="16386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B13440F8-5750-471B-B1AD-CFDC7C04D87F}"/>
              </a:ext>
            </a:extLst>
          </p:cNvPr>
          <p:cNvCxnSpPr>
            <a:cxnSpLocks/>
          </p:cNvCxnSpPr>
          <p:nvPr/>
        </p:nvCxnSpPr>
        <p:spPr>
          <a:xfrm flipH="1">
            <a:off x="7826035" y="3160191"/>
            <a:ext cx="843371" cy="10703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5"/>
          <a:stretch>
            <a:fillRect/>
          </a:stretch>
        </p:blipFill>
        <p:spPr>
          <a:xfrm>
            <a:off x="7113061" y="2091518"/>
            <a:ext cx="1686160" cy="190527"/>
          </a:xfrm>
          <a:prstGeom prst="rect">
            <a:avLst/>
          </a:prstGeom>
        </p:spPr>
      </p:pic>
      <p:cxnSp>
        <p:nvCxnSpPr>
          <p:cNvPr id="13" name="Straight Arrow Connector 12">
            <a:extLst>
              <a:ext uri="{FF2B5EF4-FFF2-40B4-BE49-F238E27FC236}">
                <a16:creationId xmlns:a16="http://schemas.microsoft.com/office/drawing/2014/main" id="{2D134914-0EEA-4C52-A275-6A15FB8D2309}"/>
              </a:ext>
            </a:extLst>
          </p:cNvPr>
          <p:cNvCxnSpPr>
            <a:cxnSpLocks/>
          </p:cNvCxnSpPr>
          <p:nvPr/>
        </p:nvCxnSpPr>
        <p:spPr>
          <a:xfrm>
            <a:off x="7009794" y="3114494"/>
            <a:ext cx="134294" cy="1834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2F9DDE-6730-46D8-9ED7-DC36646C98B9}"/>
              </a:ext>
            </a:extLst>
          </p:cNvPr>
          <p:cNvSpPr/>
          <p:nvPr/>
        </p:nvSpPr>
        <p:spPr>
          <a:xfrm>
            <a:off x="7242023" y="4289682"/>
            <a:ext cx="752152" cy="1942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F1D3BD97-4435-4811-808D-EF093D4351BF}"/>
              </a:ext>
            </a:extLst>
          </p:cNvPr>
          <p:cNvSpPr>
            <a:spLocks noGrp="1"/>
          </p:cNvSpPr>
          <p:nvPr>
            <p:ph type="sldNum" sz="quarter" idx="12"/>
          </p:nvPr>
        </p:nvSpPr>
        <p:spPr/>
        <p:txBody>
          <a:bodyPr/>
          <a:lstStyle/>
          <a:p>
            <a:fld id="{6F0C9F74-ED7C-44EF-9CFC-67AAF3EFA2FB}" type="slidenum">
              <a:rPr lang="en-GB" smtClean="0"/>
              <a:t>16</a:t>
            </a:fld>
            <a:endParaRPr lang="en-GB"/>
          </a:p>
        </p:txBody>
      </p:sp>
    </p:spTree>
    <p:extLst>
      <p:ext uri="{BB962C8B-B14F-4D97-AF65-F5344CB8AC3E}">
        <p14:creationId xmlns:p14="http://schemas.microsoft.com/office/powerpoint/2010/main" val="349037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475186"/>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2554545"/>
          </a:xfrm>
          <a:prstGeom prst="rect">
            <a:avLst/>
          </a:prstGeom>
        </p:spPr>
        <p:txBody>
          <a:bodyPr wrap="square" lIns="91440" tIns="45720" rIns="91440" bIns="45720" anchor="t">
            <a:spAutoFit/>
          </a:bodyPr>
          <a:lstStyle/>
          <a:p>
            <a:pPr algn="ctr"/>
            <a:r>
              <a:rPr lang="en-US" sz="1600"/>
              <a:t>Now we have viewed who has start or stop times we can now add those who haven't.</a:t>
            </a:r>
          </a:p>
          <a:p>
            <a:pPr algn="ctr"/>
            <a:endParaRPr lang="en-US" sz="1600"/>
          </a:p>
          <a:p>
            <a:pPr algn="ctr"/>
            <a:endParaRPr lang="en-US" sz="1600"/>
          </a:p>
          <a:p>
            <a:pPr algn="ctr"/>
            <a:endParaRPr lang="en-US" sz="1600"/>
          </a:p>
          <a:p>
            <a:pPr algn="ctr"/>
            <a:r>
              <a:rPr lang="en-US" sz="1600"/>
              <a:t>Click on Add Start/Stop Times.</a:t>
            </a:r>
            <a:endParaRPr lang="en-US">
              <a:cs typeface="Calibri"/>
            </a:endParaRPr>
          </a:p>
          <a:p>
            <a:pPr algn="ctr"/>
            <a:endParaRPr lang="en-US" sz="1600"/>
          </a:p>
          <a:p>
            <a:pPr algn="ctr"/>
            <a:endParaRPr lang="en-US" sz="1600"/>
          </a:p>
          <a:p>
            <a:pPr algn="ctr"/>
            <a:endParaRPr lang="en-US" sz="1600"/>
          </a:p>
        </p:txBody>
      </p:sp>
      <p:pic>
        <p:nvPicPr>
          <p:cNvPr id="4" name="Picture 3">
            <a:extLst>
              <a:ext uri="{FF2B5EF4-FFF2-40B4-BE49-F238E27FC236}">
                <a16:creationId xmlns:a16="http://schemas.microsoft.com/office/drawing/2014/main" id="{0CD9EE2F-640C-408C-B52B-8BE8432BF630}"/>
              </a:ext>
            </a:extLst>
          </p:cNvPr>
          <p:cNvPicPr>
            <a:picLocks noChangeAspect="1"/>
          </p:cNvPicPr>
          <p:nvPr/>
        </p:nvPicPr>
        <p:blipFill rotWithShape="1">
          <a:blip r:embed="rId3"/>
          <a:srcRect t="6980"/>
          <a:stretch/>
        </p:blipFill>
        <p:spPr>
          <a:xfrm>
            <a:off x="757370" y="1501629"/>
            <a:ext cx="5407760" cy="436895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81456" y="2429441"/>
            <a:ext cx="1116005" cy="6701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5702157" y="2979506"/>
            <a:ext cx="1003894" cy="3050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3D38879-FEC1-4378-927A-8DF971A7E797}"/>
              </a:ext>
            </a:extLst>
          </p:cNvPr>
          <p:cNvSpPr>
            <a:spLocks noGrp="1"/>
          </p:cNvSpPr>
          <p:nvPr>
            <p:ph type="sldNum" sz="quarter" idx="12"/>
          </p:nvPr>
        </p:nvSpPr>
        <p:spPr/>
        <p:txBody>
          <a:bodyPr/>
          <a:lstStyle/>
          <a:p>
            <a:fld id="{6F0C9F74-ED7C-44EF-9CFC-67AAF3EFA2FB}" type="slidenum">
              <a:rPr lang="en-GB" smtClean="0"/>
              <a:t>17</a:t>
            </a:fld>
            <a:endParaRPr lang="en-GB"/>
          </a:p>
        </p:txBody>
      </p:sp>
    </p:spTree>
    <p:extLst>
      <p:ext uri="{BB962C8B-B14F-4D97-AF65-F5344CB8AC3E}">
        <p14:creationId xmlns:p14="http://schemas.microsoft.com/office/powerpoint/2010/main" val="16668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5057976"/>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35391" y="17639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7107810" y="1735950"/>
            <a:ext cx="3554597" cy="3293209"/>
          </a:xfrm>
          <a:prstGeom prst="rect">
            <a:avLst/>
          </a:prstGeom>
        </p:spPr>
        <p:txBody>
          <a:bodyPr wrap="square" lIns="91440" tIns="45720" rIns="91440" bIns="45720" anchor="t">
            <a:spAutoFit/>
          </a:bodyPr>
          <a:lstStyle/>
          <a:p>
            <a:pPr algn="ctr"/>
            <a:r>
              <a:rPr lang="en-US" sz="1600"/>
              <a:t>This function will input the start/stop times for you. </a:t>
            </a:r>
            <a:endParaRPr lang="en-US"/>
          </a:p>
          <a:p>
            <a:pPr algn="ctr"/>
            <a:endParaRPr lang="en-US" sz="1600"/>
          </a:p>
          <a:p>
            <a:pPr algn="ctr"/>
            <a:endParaRPr lang="en-US" sz="1600"/>
          </a:p>
          <a:p>
            <a:pPr algn="ctr"/>
            <a:r>
              <a:rPr lang="en-US" sz="1600"/>
              <a:t>Next click on save shift times.</a:t>
            </a:r>
            <a:endParaRPr lang="en-US">
              <a:cs typeface="Calibri"/>
            </a:endParaRPr>
          </a:p>
          <a:p>
            <a:pPr algn="ctr"/>
            <a:endParaRPr lang="en-US" sz="1600"/>
          </a:p>
          <a:p>
            <a:pPr algn="ctr"/>
            <a:endParaRPr lang="en-US" sz="1600"/>
          </a:p>
          <a:p>
            <a:pPr algn="ctr"/>
            <a:endParaRPr lang="en-US" sz="1600"/>
          </a:p>
          <a:p>
            <a:pPr algn="ctr"/>
            <a:endParaRPr lang="en-US" sz="1600"/>
          </a:p>
          <a:p>
            <a:pPr algn="ctr"/>
            <a:r>
              <a:rPr lang="en-US" sz="1600"/>
              <a:t>You can either amend times now or you can save and go back and amend. </a:t>
            </a:r>
            <a:endParaRPr lang="en-US"/>
          </a:p>
          <a:p>
            <a:pPr algn="ctr"/>
            <a:endParaRPr lang="en-US" sz="1600"/>
          </a:p>
          <a:p>
            <a:pPr algn="ctr"/>
            <a:r>
              <a:rPr lang="en-US" sz="1600"/>
              <a:t>It is quicker to amend before saving.</a:t>
            </a:r>
            <a:endParaRPr lang="en-US" sz="1600">
              <a:cs typeface="Calibri"/>
            </a:endParaRPr>
          </a:p>
        </p:txBody>
      </p:sp>
      <p:pic>
        <p:nvPicPr>
          <p:cNvPr id="2" name="Picture 1">
            <a:extLst>
              <a:ext uri="{FF2B5EF4-FFF2-40B4-BE49-F238E27FC236}">
                <a16:creationId xmlns:a16="http://schemas.microsoft.com/office/drawing/2014/main" id="{59D4C349-36A5-4A76-BB47-AC82798E048A}"/>
              </a:ext>
            </a:extLst>
          </p:cNvPr>
          <p:cNvPicPr>
            <a:picLocks noChangeAspect="1"/>
          </p:cNvPicPr>
          <p:nvPr/>
        </p:nvPicPr>
        <p:blipFill>
          <a:blip r:embed="rId3"/>
          <a:stretch>
            <a:fillRect/>
          </a:stretch>
        </p:blipFill>
        <p:spPr>
          <a:xfrm>
            <a:off x="753639" y="1040860"/>
            <a:ext cx="5413697" cy="4875420"/>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797314" y="3105832"/>
            <a:ext cx="2039670" cy="1996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713893" y="1325461"/>
            <a:ext cx="1079871" cy="4590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194169" y="5177060"/>
            <a:ext cx="973167" cy="328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D25BE9B3-7F01-405F-AB1E-6F602DB2BB66}"/>
              </a:ext>
            </a:extLst>
          </p:cNvPr>
          <p:cNvCxnSpPr>
            <a:cxnSpLocks/>
          </p:cNvCxnSpPr>
          <p:nvPr/>
        </p:nvCxnSpPr>
        <p:spPr>
          <a:xfrm flipH="1">
            <a:off x="3944268" y="2040763"/>
            <a:ext cx="3312556" cy="11741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88CB355-70C6-44D3-9EBE-42B8C2DD0A36}"/>
              </a:ext>
            </a:extLst>
          </p:cNvPr>
          <p:cNvSpPr>
            <a:spLocks noGrp="1"/>
          </p:cNvSpPr>
          <p:nvPr>
            <p:ph type="sldNum" sz="quarter" idx="12"/>
          </p:nvPr>
        </p:nvSpPr>
        <p:spPr/>
        <p:txBody>
          <a:bodyPr/>
          <a:lstStyle/>
          <a:p>
            <a:fld id="{6F0C9F74-ED7C-44EF-9CFC-67AAF3EFA2FB}" type="slidenum">
              <a:rPr lang="en-GB" smtClean="0"/>
              <a:t>18</a:t>
            </a:fld>
            <a:endParaRPr lang="en-GB"/>
          </a:p>
        </p:txBody>
      </p:sp>
    </p:spTree>
    <p:extLst>
      <p:ext uri="{BB962C8B-B14F-4D97-AF65-F5344CB8AC3E}">
        <p14:creationId xmlns:p14="http://schemas.microsoft.com/office/powerpoint/2010/main" val="425166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941720"/>
            <a:ext cx="5580121" cy="496296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7321" y="310567"/>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62575" y="1418788"/>
            <a:ext cx="3744257" cy="1323439"/>
          </a:xfrm>
          <a:prstGeom prst="rect">
            <a:avLst/>
          </a:prstGeom>
        </p:spPr>
        <p:txBody>
          <a:bodyPr wrap="square" lIns="91440" tIns="45720" rIns="91440" bIns="45720" anchor="t">
            <a:spAutoFit/>
          </a:bodyPr>
          <a:lstStyle/>
          <a:p>
            <a:pPr algn="ctr"/>
            <a:r>
              <a:rPr lang="en-US" sz="1600"/>
              <a:t>You can now see the start and stop times are greyed out and it is now showing no shifts without start or stop times.</a:t>
            </a:r>
          </a:p>
          <a:p>
            <a:pPr algn="ctr"/>
            <a:endParaRPr lang="en-US" sz="1600"/>
          </a:p>
          <a:p>
            <a:pPr algn="ctr"/>
            <a:endParaRPr lang="en-US" sz="1600"/>
          </a:p>
        </p:txBody>
      </p:sp>
      <p:pic>
        <p:nvPicPr>
          <p:cNvPr id="4" name="Picture 3">
            <a:extLst>
              <a:ext uri="{FF2B5EF4-FFF2-40B4-BE49-F238E27FC236}">
                <a16:creationId xmlns:a16="http://schemas.microsoft.com/office/drawing/2014/main" id="{37626799-334A-42D3-9BBC-6827BFD10B63}"/>
              </a:ext>
            </a:extLst>
          </p:cNvPr>
          <p:cNvPicPr>
            <a:picLocks noChangeAspect="1"/>
          </p:cNvPicPr>
          <p:nvPr/>
        </p:nvPicPr>
        <p:blipFill rotWithShape="1">
          <a:blip r:embed="rId3"/>
          <a:srcRect t="7046"/>
          <a:stretch/>
        </p:blipFill>
        <p:spPr>
          <a:xfrm>
            <a:off x="770964" y="1023457"/>
            <a:ext cx="5377892" cy="4763517"/>
          </a:xfrm>
          <a:prstGeom prst="rect">
            <a:avLst/>
          </a:prstGeom>
        </p:spPr>
      </p:pic>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a:off x="4509856" y="1790300"/>
            <a:ext cx="2352719" cy="1760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5567855" y="1790300"/>
            <a:ext cx="1297457" cy="1800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6C625A-40C1-4199-BB16-312F552DADFF}"/>
              </a:ext>
            </a:extLst>
          </p:cNvPr>
          <p:cNvSpPr/>
          <p:nvPr/>
        </p:nvSpPr>
        <p:spPr>
          <a:xfrm>
            <a:off x="1665645" y="6026254"/>
            <a:ext cx="7832123" cy="830997"/>
          </a:xfrm>
          <a:prstGeom prst="rect">
            <a:avLst/>
          </a:prstGeom>
        </p:spPr>
        <p:txBody>
          <a:bodyPr wrap="square" lIns="91440" tIns="45720" rIns="91440" bIns="45720" anchor="t">
            <a:spAutoFit/>
          </a:bodyPr>
          <a:lstStyle/>
          <a:p>
            <a:pPr algn="ctr"/>
            <a:r>
              <a:rPr lang="en-US" sz="1600" b="1"/>
              <a:t>You have now completed how to view shifts by site and complete start/stop times!</a:t>
            </a:r>
          </a:p>
          <a:p>
            <a:pPr algn="ctr"/>
            <a:endParaRPr lang="en-US" sz="1600"/>
          </a:p>
          <a:p>
            <a:pPr algn="ctr"/>
            <a:endParaRPr lang="en-US" sz="1600"/>
          </a:p>
        </p:txBody>
      </p:sp>
      <p:sp>
        <p:nvSpPr>
          <p:cNvPr id="9" name="Rectangle 8">
            <a:extLst>
              <a:ext uri="{FF2B5EF4-FFF2-40B4-BE49-F238E27FC236}">
                <a16:creationId xmlns:a16="http://schemas.microsoft.com/office/drawing/2014/main" id="{5871EC4C-3A1B-4114-817B-CE9B7CACFD3E}"/>
              </a:ext>
            </a:extLst>
          </p:cNvPr>
          <p:cNvSpPr/>
          <p:nvPr/>
        </p:nvSpPr>
        <p:spPr>
          <a:xfrm>
            <a:off x="4314548" y="3632805"/>
            <a:ext cx="1154097" cy="317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11D34ED0-AADA-4D02-AB8C-E51FC4CBF04E}"/>
              </a:ext>
            </a:extLst>
          </p:cNvPr>
          <p:cNvSpPr>
            <a:spLocks noGrp="1"/>
          </p:cNvSpPr>
          <p:nvPr>
            <p:ph type="sldNum" sz="quarter" idx="12"/>
          </p:nvPr>
        </p:nvSpPr>
        <p:spPr/>
        <p:txBody>
          <a:bodyPr/>
          <a:lstStyle/>
          <a:p>
            <a:fld id="{6F0C9F74-ED7C-44EF-9CFC-67AAF3EFA2FB}" type="slidenum">
              <a:rPr lang="en-GB" smtClean="0"/>
              <a:t>19</a:t>
            </a:fld>
            <a:endParaRPr lang="en-GB"/>
          </a:p>
        </p:txBody>
      </p:sp>
    </p:spTree>
    <p:extLst>
      <p:ext uri="{BB962C8B-B14F-4D97-AF65-F5344CB8AC3E}">
        <p14:creationId xmlns:p14="http://schemas.microsoft.com/office/powerpoint/2010/main" val="389851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1569660"/>
          </a:xfrm>
          <a:prstGeom prst="rect">
            <a:avLst/>
          </a:prstGeom>
          <a:noFill/>
        </p:spPr>
        <p:txBody>
          <a:bodyPr wrap="square">
            <a:spAutoFit/>
          </a:bodyPr>
          <a:lstStyle/>
          <a:p>
            <a:r>
              <a:rPr lang="en-US" sz="4800" b="1"/>
              <a:t>ATTENDANCE OVERVIEW</a:t>
            </a:r>
          </a:p>
        </p:txBody>
      </p:sp>
      <p:sp>
        <p:nvSpPr>
          <p:cNvPr id="5" name="Slide Number Placeholder 4">
            <a:extLst>
              <a:ext uri="{FF2B5EF4-FFF2-40B4-BE49-F238E27FC236}">
                <a16:creationId xmlns:a16="http://schemas.microsoft.com/office/drawing/2014/main" id="{215173BB-3FEA-4C59-9334-2522AABDC6D0}"/>
              </a:ext>
            </a:extLst>
          </p:cNvPr>
          <p:cNvSpPr>
            <a:spLocks noGrp="1"/>
          </p:cNvSpPr>
          <p:nvPr>
            <p:ph type="sldNum" sz="quarter" idx="12"/>
          </p:nvPr>
        </p:nvSpPr>
        <p:spPr/>
        <p:txBody>
          <a:bodyPr/>
          <a:lstStyle/>
          <a:p>
            <a:fld id="{6F0C9F74-ED7C-44EF-9CFC-67AAF3EFA2FB}" type="slidenum">
              <a:rPr lang="en-GB" smtClean="0"/>
              <a:t>2</a:t>
            </a:fld>
            <a:endParaRPr lang="en-GB"/>
          </a:p>
        </p:txBody>
      </p:sp>
    </p:spTree>
    <p:extLst>
      <p:ext uri="{BB962C8B-B14F-4D97-AF65-F5344CB8AC3E}">
        <p14:creationId xmlns:p14="http://schemas.microsoft.com/office/powerpoint/2010/main" val="2262558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SHIFTS BY WORKER</a:t>
            </a:r>
            <a:endParaRPr lang="en-GB" sz="4800" b="1"/>
          </a:p>
        </p:txBody>
      </p:sp>
      <p:sp>
        <p:nvSpPr>
          <p:cNvPr id="5" name="Slide Number Placeholder 4">
            <a:extLst>
              <a:ext uri="{FF2B5EF4-FFF2-40B4-BE49-F238E27FC236}">
                <a16:creationId xmlns:a16="http://schemas.microsoft.com/office/drawing/2014/main" id="{92CAADCC-F241-43C1-B29A-436773BAF9AE}"/>
              </a:ext>
            </a:extLst>
          </p:cNvPr>
          <p:cNvSpPr>
            <a:spLocks noGrp="1"/>
          </p:cNvSpPr>
          <p:nvPr>
            <p:ph type="sldNum" sz="quarter" idx="12"/>
          </p:nvPr>
        </p:nvSpPr>
        <p:spPr/>
        <p:txBody>
          <a:bodyPr/>
          <a:lstStyle/>
          <a:p>
            <a:fld id="{6F0C9F74-ED7C-44EF-9CFC-67AAF3EFA2FB}" type="slidenum">
              <a:rPr lang="en-GB" smtClean="0"/>
              <a:t>20</a:t>
            </a:fld>
            <a:endParaRPr lang="en-GB"/>
          </a:p>
        </p:txBody>
      </p:sp>
    </p:spTree>
    <p:extLst>
      <p:ext uri="{BB962C8B-B14F-4D97-AF65-F5344CB8AC3E}">
        <p14:creationId xmlns:p14="http://schemas.microsoft.com/office/powerpoint/2010/main" val="237796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144408" y="164026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27502"/>
            <a:ext cx="9131300" cy="509588"/>
          </a:xfrm>
        </p:spPr>
        <p:txBody>
          <a:bodyPr/>
          <a:lstStyle/>
          <a:p>
            <a:pPr>
              <a:buClr>
                <a:srgbClr val="B8C617"/>
              </a:buClr>
            </a:pPr>
            <a:r>
              <a:rPr lang="en-US" sz="2800" b="1">
                <a:solidFill>
                  <a:srgbClr val="92D050"/>
                </a:solidFill>
                <a:latin typeface="+mn-lt"/>
              </a:rPr>
              <a:t>Where To Go To Open Shifts By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3421439" y="1152157"/>
            <a:ext cx="9522782" cy="338554"/>
          </a:xfrm>
          <a:prstGeom prst="rect">
            <a:avLst/>
          </a:prstGeom>
        </p:spPr>
        <p:txBody>
          <a:bodyPr wrap="square" lIns="91440" tIns="45720" rIns="91440" bIns="45720" anchor="t">
            <a:spAutoFit/>
          </a:bodyPr>
          <a:lstStyle/>
          <a:p>
            <a:r>
              <a:rPr lang="en-US" sz="1600"/>
              <a:t>Next click on 'Shifts by worker'. </a:t>
            </a:r>
          </a:p>
        </p:txBody>
      </p:sp>
      <p:pic>
        <p:nvPicPr>
          <p:cNvPr id="2" name="Picture 1">
            <a:extLst>
              <a:ext uri="{FF2B5EF4-FFF2-40B4-BE49-F238E27FC236}">
                <a16:creationId xmlns:a16="http://schemas.microsoft.com/office/drawing/2014/main" id="{1B8B7AEC-8F6D-4470-B631-694435F64D66}"/>
              </a:ext>
            </a:extLst>
          </p:cNvPr>
          <p:cNvPicPr>
            <a:picLocks noChangeAspect="1"/>
          </p:cNvPicPr>
          <p:nvPr/>
        </p:nvPicPr>
        <p:blipFill rotWithShape="1">
          <a:blip r:embed="rId3"/>
          <a:srcRect t="19640"/>
          <a:stretch/>
        </p:blipFill>
        <p:spPr>
          <a:xfrm>
            <a:off x="1265160" y="1795244"/>
            <a:ext cx="7607259" cy="418559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65160" y="4404209"/>
            <a:ext cx="1197203" cy="4130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036191" y="1490711"/>
            <a:ext cx="1545908" cy="2801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D6712DA-C412-4721-9932-32E3F2B6B21B}"/>
              </a:ext>
            </a:extLst>
          </p:cNvPr>
          <p:cNvSpPr>
            <a:spLocks noGrp="1"/>
          </p:cNvSpPr>
          <p:nvPr>
            <p:ph type="sldNum" sz="quarter" idx="12"/>
          </p:nvPr>
        </p:nvSpPr>
        <p:spPr/>
        <p:txBody>
          <a:bodyPr/>
          <a:lstStyle/>
          <a:p>
            <a:fld id="{6F0C9F74-ED7C-44EF-9CFC-67AAF3EFA2FB}" type="slidenum">
              <a:rPr lang="en-GB" smtClean="0"/>
              <a:t>21</a:t>
            </a:fld>
            <a:endParaRPr lang="en-GB"/>
          </a:p>
        </p:txBody>
      </p:sp>
    </p:spTree>
    <p:extLst>
      <p:ext uri="{BB962C8B-B14F-4D97-AF65-F5344CB8AC3E}">
        <p14:creationId xmlns:p14="http://schemas.microsoft.com/office/powerpoint/2010/main" val="20601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040713" y="1611984"/>
            <a:ext cx="7848764" cy="449564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763398" y="442765"/>
            <a:ext cx="9131300" cy="509588"/>
          </a:xfrm>
        </p:spPr>
        <p:txBody>
          <a:bodyPr/>
          <a:lstStyle/>
          <a:p>
            <a:pPr>
              <a:buClr>
                <a:srgbClr val="B8C617"/>
              </a:buClr>
            </a:pPr>
            <a:r>
              <a:rPr lang="en-US" sz="2800" b="1">
                <a:solidFill>
                  <a:srgbClr val="92D050"/>
                </a:solidFill>
                <a:latin typeface="+mn-lt"/>
              </a:rPr>
              <a:t>Where To Go To Select The Worker?</a:t>
            </a:r>
          </a:p>
        </p:txBody>
      </p:sp>
      <p:sp>
        <p:nvSpPr>
          <p:cNvPr id="25" name="Rectangle 24">
            <a:extLst>
              <a:ext uri="{FF2B5EF4-FFF2-40B4-BE49-F238E27FC236}">
                <a16:creationId xmlns:a16="http://schemas.microsoft.com/office/drawing/2014/main" id="{3F86E64E-C0D4-4B53-96CE-389384200246}"/>
              </a:ext>
            </a:extLst>
          </p:cNvPr>
          <p:cNvSpPr/>
          <p:nvPr/>
        </p:nvSpPr>
        <p:spPr>
          <a:xfrm>
            <a:off x="2068910" y="993852"/>
            <a:ext cx="9522782" cy="338554"/>
          </a:xfrm>
          <a:prstGeom prst="rect">
            <a:avLst/>
          </a:prstGeom>
        </p:spPr>
        <p:txBody>
          <a:bodyPr wrap="square" lIns="91440" tIns="45720" rIns="91440" bIns="45720" anchor="t">
            <a:spAutoFit/>
          </a:bodyPr>
          <a:lstStyle/>
          <a:p>
            <a:r>
              <a:rPr lang="en-US" sz="1600"/>
              <a:t>Next, search and select the worker you would like to view.</a:t>
            </a:r>
          </a:p>
        </p:txBody>
      </p:sp>
      <p:pic>
        <p:nvPicPr>
          <p:cNvPr id="3" name="Picture 2">
            <a:extLst>
              <a:ext uri="{FF2B5EF4-FFF2-40B4-BE49-F238E27FC236}">
                <a16:creationId xmlns:a16="http://schemas.microsoft.com/office/drawing/2014/main" id="{CC84E7D2-3C63-42E3-AF67-343E225B38B7}"/>
              </a:ext>
            </a:extLst>
          </p:cNvPr>
          <p:cNvPicPr>
            <a:picLocks noChangeAspect="1"/>
          </p:cNvPicPr>
          <p:nvPr/>
        </p:nvPicPr>
        <p:blipFill rotWithShape="1">
          <a:blip r:embed="rId3"/>
          <a:srcRect l="60927" t="13955" r="9923" b="9013"/>
          <a:stretch/>
        </p:blipFill>
        <p:spPr>
          <a:xfrm>
            <a:off x="1168924" y="1719743"/>
            <a:ext cx="7550870" cy="4294558"/>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22928" y="3177644"/>
            <a:ext cx="1799972" cy="6821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187019" y="1399365"/>
            <a:ext cx="1046376" cy="2367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9BE9604-B06A-48A9-8BC4-78B753C51558}"/>
              </a:ext>
            </a:extLst>
          </p:cNvPr>
          <p:cNvSpPr>
            <a:spLocks noGrp="1"/>
          </p:cNvSpPr>
          <p:nvPr>
            <p:ph type="sldNum" sz="quarter" idx="12"/>
          </p:nvPr>
        </p:nvSpPr>
        <p:spPr/>
        <p:txBody>
          <a:bodyPr/>
          <a:lstStyle/>
          <a:p>
            <a:fld id="{6F0C9F74-ED7C-44EF-9CFC-67AAF3EFA2FB}" type="slidenum">
              <a:rPr lang="en-GB" smtClean="0"/>
              <a:t>22</a:t>
            </a:fld>
            <a:endParaRPr lang="en-GB"/>
          </a:p>
        </p:txBody>
      </p:sp>
    </p:spTree>
    <p:extLst>
      <p:ext uri="{BB962C8B-B14F-4D97-AF65-F5344CB8AC3E}">
        <p14:creationId xmlns:p14="http://schemas.microsoft.com/office/powerpoint/2010/main" val="271821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04145"/>
            <a:ext cx="9131300" cy="509588"/>
          </a:xfrm>
        </p:spPr>
        <p:txBody>
          <a:bodyPr/>
          <a:lstStyle/>
          <a:p>
            <a:pPr>
              <a:buClr>
                <a:srgbClr val="B8C617"/>
              </a:buClr>
            </a:pPr>
            <a:r>
              <a:rPr lang="en-US" sz="2800" b="1">
                <a:solidFill>
                  <a:srgbClr val="92D050"/>
                </a:solidFill>
                <a:latin typeface="+mn-lt"/>
              </a:rPr>
              <a:t>How To Only Show Shifts Without Start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249971" y="1264505"/>
            <a:ext cx="3761295" cy="4031873"/>
          </a:xfrm>
          <a:prstGeom prst="rect">
            <a:avLst/>
          </a:prstGeom>
        </p:spPr>
        <p:txBody>
          <a:bodyPr wrap="square" lIns="91440" tIns="45720" rIns="91440" bIns="45720" anchor="t">
            <a:spAutoFit/>
          </a:bodyPr>
          <a:lstStyle/>
          <a:p>
            <a:pPr algn="ctr"/>
            <a:r>
              <a:rPr lang="en-US" sz="1600"/>
              <a:t>You can view the shifts of the worker that don't have start times. </a:t>
            </a:r>
          </a:p>
          <a:p>
            <a:pPr algn="ctr"/>
            <a:endParaRPr lang="en-US" sz="1600"/>
          </a:p>
          <a:p>
            <a:pPr algn="ctr"/>
            <a:endParaRPr lang="en-US" sz="1600"/>
          </a:p>
          <a:p>
            <a:pPr algn="ctr"/>
            <a:endParaRPr lang="en-US" sz="1600">
              <a:cs typeface="Calibri" panose="020F0502020204030204"/>
            </a:endParaRPr>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t>You can manually add the start and stop times or add all by clicking on add start/stop times.</a:t>
            </a:r>
            <a:endParaRPr lang="en-US">
              <a:cs typeface="Calibri"/>
            </a:endParaRPr>
          </a:p>
        </p:txBody>
      </p:sp>
      <p:pic>
        <p:nvPicPr>
          <p:cNvPr id="27" name="Picture 26">
            <a:extLst>
              <a:ext uri="{FF2B5EF4-FFF2-40B4-BE49-F238E27FC236}">
                <a16:creationId xmlns:a16="http://schemas.microsoft.com/office/drawing/2014/main" id="{99DCBC71-AE6C-400A-819C-5EAFFFE91C9B}"/>
              </a:ext>
            </a:extLst>
          </p:cNvPr>
          <p:cNvPicPr>
            <a:picLocks noChangeAspect="1"/>
          </p:cNvPicPr>
          <p:nvPr/>
        </p:nvPicPr>
        <p:blipFill>
          <a:blip r:embed="rId3"/>
          <a:stretch>
            <a:fillRect/>
          </a:stretch>
        </p:blipFill>
        <p:spPr>
          <a:xfrm>
            <a:off x="7232364" y="3065563"/>
            <a:ext cx="1733792" cy="257211"/>
          </a:xfrm>
          <a:prstGeom prst="rect">
            <a:avLst/>
          </a:prstGeom>
        </p:spPr>
      </p:pic>
      <p:pic>
        <p:nvPicPr>
          <p:cNvPr id="31" name="Picture 30">
            <a:extLst>
              <a:ext uri="{FF2B5EF4-FFF2-40B4-BE49-F238E27FC236}">
                <a16:creationId xmlns:a16="http://schemas.microsoft.com/office/drawing/2014/main" id="{E5FEAD45-B0D7-4758-ACD8-B795A5EBA7F4}"/>
              </a:ext>
            </a:extLst>
          </p:cNvPr>
          <p:cNvPicPr>
            <a:picLocks noChangeAspect="1"/>
          </p:cNvPicPr>
          <p:nvPr/>
        </p:nvPicPr>
        <p:blipFill rotWithShape="1">
          <a:blip r:embed="rId4"/>
          <a:srcRect t="11305"/>
          <a:stretch/>
        </p:blipFill>
        <p:spPr>
          <a:xfrm>
            <a:off x="755009" y="1479030"/>
            <a:ext cx="5432245" cy="4450425"/>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6881" y="2826933"/>
            <a:ext cx="1100254" cy="9070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471131" y="3222594"/>
            <a:ext cx="3542228" cy="386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B8D895-9892-4706-85B4-5EA38C17E113}"/>
              </a:ext>
            </a:extLst>
          </p:cNvPr>
          <p:cNvSpPr/>
          <p:nvPr/>
        </p:nvSpPr>
        <p:spPr>
          <a:xfrm>
            <a:off x="4374037" y="4901991"/>
            <a:ext cx="1211131" cy="10094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B3D122AD-AC26-4D3F-AE3C-51728CE1D402}"/>
              </a:ext>
            </a:extLst>
          </p:cNvPr>
          <p:cNvCxnSpPr>
            <a:cxnSpLocks/>
          </p:cNvCxnSpPr>
          <p:nvPr/>
        </p:nvCxnSpPr>
        <p:spPr>
          <a:xfrm flipH="1">
            <a:off x="5752730" y="5104660"/>
            <a:ext cx="1189608" cy="1917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4AC2154-F9CE-401E-A03A-4D126AA55BCD}"/>
              </a:ext>
            </a:extLst>
          </p:cNvPr>
          <p:cNvSpPr>
            <a:spLocks noGrp="1"/>
          </p:cNvSpPr>
          <p:nvPr>
            <p:ph type="sldNum" sz="quarter" idx="12"/>
          </p:nvPr>
        </p:nvSpPr>
        <p:spPr/>
        <p:txBody>
          <a:bodyPr/>
          <a:lstStyle/>
          <a:p>
            <a:fld id="{6F0C9F74-ED7C-44EF-9CFC-67AAF3EFA2FB}" type="slidenum">
              <a:rPr lang="en-GB" smtClean="0"/>
              <a:t>23</a:t>
            </a:fld>
            <a:endParaRPr lang="en-GB"/>
          </a:p>
        </p:txBody>
      </p:sp>
    </p:spTree>
    <p:extLst>
      <p:ext uri="{BB962C8B-B14F-4D97-AF65-F5344CB8AC3E}">
        <p14:creationId xmlns:p14="http://schemas.microsoft.com/office/powerpoint/2010/main" val="1930173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9784" y="499189"/>
            <a:ext cx="9131300" cy="509588"/>
          </a:xfrm>
        </p:spPr>
        <p:txBody>
          <a:bodyPr/>
          <a:lstStyle/>
          <a:p>
            <a:pPr>
              <a:buClr>
                <a:srgbClr val="B8C617"/>
              </a:buClr>
            </a:pPr>
            <a:r>
              <a:rPr lang="en-US" sz="2800" b="1">
                <a:solidFill>
                  <a:srgbClr val="92D050"/>
                </a:solidFill>
                <a:latin typeface="+mn-lt"/>
              </a:rPr>
              <a:t>How To Only Show Shifts Without 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07790" y="1303893"/>
            <a:ext cx="3712903" cy="4278094"/>
          </a:xfrm>
          <a:prstGeom prst="rect">
            <a:avLst/>
          </a:prstGeom>
        </p:spPr>
        <p:txBody>
          <a:bodyPr wrap="square" lIns="91440" tIns="45720" rIns="91440" bIns="45720" anchor="t">
            <a:spAutoFit/>
          </a:bodyPr>
          <a:lstStyle/>
          <a:p>
            <a:pPr algn="ctr"/>
            <a:r>
              <a:rPr lang="en-US" sz="1600"/>
              <a:t>You can view the shifts of the worker that don't have stop times. </a:t>
            </a:r>
            <a:endParaRPr lang="en-US" sz="1600">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endParaRPr lang="en-US" sz="1600"/>
          </a:p>
          <a:p>
            <a:pPr algn="ctr"/>
            <a:r>
              <a:rPr lang="en-US" sz="1600"/>
              <a:t>Click on only show these shifts.</a:t>
            </a:r>
            <a:endParaRPr lang="en-US">
              <a:cs typeface="Calibri"/>
            </a:endParaRPr>
          </a:p>
          <a:p>
            <a:pPr algn="ctr"/>
            <a:endParaRPr lang="en-US" sz="1600"/>
          </a:p>
          <a:p>
            <a:pPr algn="ctr"/>
            <a:endParaRPr lang="en-US" sz="1600"/>
          </a:p>
          <a:p>
            <a:pPr algn="ctr"/>
            <a:endParaRPr lang="en-US" sz="1600">
              <a:cs typeface="Calibri" panose="020F0502020204030204"/>
            </a:endParaRPr>
          </a:p>
          <a:p>
            <a:pPr algn="ctr"/>
            <a:endParaRPr lang="en-US" sz="1600"/>
          </a:p>
          <a:p>
            <a:pPr algn="ctr"/>
            <a:endParaRPr lang="en-US" sz="1600"/>
          </a:p>
          <a:p>
            <a:pPr algn="ctr"/>
            <a:r>
              <a:rPr lang="en-US" sz="1600">
                <a:ea typeface="+mn-lt"/>
                <a:cs typeface="+mn-lt"/>
              </a:rPr>
              <a:t>You can manually add the start and stop times or add all by clicking on add start/stop times.</a:t>
            </a:r>
            <a:endParaRPr lang="en-US"/>
          </a:p>
        </p:txBody>
      </p:sp>
      <p:pic>
        <p:nvPicPr>
          <p:cNvPr id="6" name="Picture 5">
            <a:extLst>
              <a:ext uri="{FF2B5EF4-FFF2-40B4-BE49-F238E27FC236}">
                <a16:creationId xmlns:a16="http://schemas.microsoft.com/office/drawing/2014/main" id="{F84DAC1D-E321-4C0C-B29E-B782233AAC70}"/>
              </a:ext>
            </a:extLst>
          </p:cNvPr>
          <p:cNvPicPr>
            <a:picLocks noChangeAspect="1"/>
          </p:cNvPicPr>
          <p:nvPr/>
        </p:nvPicPr>
        <p:blipFill>
          <a:blip r:embed="rId3"/>
          <a:stretch>
            <a:fillRect/>
          </a:stretch>
        </p:blipFill>
        <p:spPr>
          <a:xfrm>
            <a:off x="7190993" y="3598200"/>
            <a:ext cx="1686160" cy="190527"/>
          </a:xfrm>
          <a:prstGeom prst="rect">
            <a:avLst/>
          </a:prstGeom>
        </p:spPr>
      </p:pic>
      <p:pic>
        <p:nvPicPr>
          <p:cNvPr id="19" name="Picture 18">
            <a:extLst>
              <a:ext uri="{FF2B5EF4-FFF2-40B4-BE49-F238E27FC236}">
                <a16:creationId xmlns:a16="http://schemas.microsoft.com/office/drawing/2014/main" id="{850A7FA4-4207-4451-A46B-8AC69B114F23}"/>
              </a:ext>
            </a:extLst>
          </p:cNvPr>
          <p:cNvPicPr>
            <a:picLocks noChangeAspect="1"/>
          </p:cNvPicPr>
          <p:nvPr/>
        </p:nvPicPr>
        <p:blipFill rotWithShape="1">
          <a:blip r:embed="rId4"/>
          <a:srcRect t="10925"/>
          <a:stretch/>
        </p:blipFill>
        <p:spPr>
          <a:xfrm>
            <a:off x="801279" y="1510018"/>
            <a:ext cx="5294722" cy="4391161"/>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669493" y="3767195"/>
            <a:ext cx="2249258" cy="166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603D48D-9800-4248-A609-BF62CD4403D6}"/>
              </a:ext>
            </a:extLst>
          </p:cNvPr>
          <p:cNvSpPr/>
          <p:nvPr/>
        </p:nvSpPr>
        <p:spPr>
          <a:xfrm>
            <a:off x="4365076" y="4905155"/>
            <a:ext cx="1192095" cy="965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3513210" y="2823100"/>
            <a:ext cx="1079871" cy="965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AE77188A-9542-4CEF-A6E8-5F001B2F92D8}"/>
              </a:ext>
            </a:extLst>
          </p:cNvPr>
          <p:cNvCxnSpPr>
            <a:cxnSpLocks/>
          </p:cNvCxnSpPr>
          <p:nvPr/>
        </p:nvCxnSpPr>
        <p:spPr>
          <a:xfrm flipH="1">
            <a:off x="5557172" y="4906925"/>
            <a:ext cx="1366032" cy="363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F6B782E-15D6-47CE-A4B2-76CF59C18BB9}"/>
              </a:ext>
            </a:extLst>
          </p:cNvPr>
          <p:cNvSpPr>
            <a:spLocks noGrp="1"/>
          </p:cNvSpPr>
          <p:nvPr>
            <p:ph type="sldNum" sz="quarter" idx="12"/>
          </p:nvPr>
        </p:nvSpPr>
        <p:spPr/>
        <p:txBody>
          <a:bodyPr/>
          <a:lstStyle/>
          <a:p>
            <a:fld id="{6F0C9F74-ED7C-44EF-9CFC-67AAF3EFA2FB}" type="slidenum">
              <a:rPr lang="en-GB" smtClean="0"/>
              <a:t>24</a:t>
            </a:fld>
            <a:endParaRPr lang="en-GB"/>
          </a:p>
        </p:txBody>
      </p:sp>
    </p:spTree>
    <p:extLst>
      <p:ext uri="{BB962C8B-B14F-4D97-AF65-F5344CB8AC3E}">
        <p14:creationId xmlns:p14="http://schemas.microsoft.com/office/powerpoint/2010/main" val="352321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08792"/>
            <a:ext cx="5580121" cy="459090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470295"/>
            <a:ext cx="9131300" cy="509588"/>
          </a:xfrm>
        </p:spPr>
        <p:txBody>
          <a:bodyPr/>
          <a:lstStyle/>
          <a:p>
            <a:pPr>
              <a:buClr>
                <a:srgbClr val="B8C617"/>
              </a:buClr>
            </a:pPr>
            <a:r>
              <a:rPr lang="en-US" sz="2800" b="1">
                <a:solidFill>
                  <a:srgbClr val="92D050"/>
                </a:solidFill>
                <a:latin typeface="+mn-lt"/>
              </a:rPr>
              <a:t>How To Add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369988" y="1735950"/>
            <a:ext cx="3296703" cy="3293209"/>
          </a:xfrm>
          <a:prstGeom prst="rect">
            <a:avLst/>
          </a:prstGeom>
        </p:spPr>
        <p:txBody>
          <a:bodyPr wrap="square" lIns="91440" tIns="45720" rIns="91440" bIns="45720" anchor="t">
            <a:spAutoFit/>
          </a:bodyPr>
          <a:lstStyle/>
          <a:p>
            <a:pPr algn="ctr"/>
            <a:r>
              <a:rPr lang="en-US" sz="1600">
                <a:ea typeface="+mn-lt"/>
                <a:cs typeface="+mn-lt"/>
              </a:rPr>
              <a:t>Now we have viewed the shifts that don't have start or stop times we can now add those in.</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Click on Add Start/Stop Times.</a:t>
            </a:r>
          </a:p>
          <a:p>
            <a:pPr algn="ctr"/>
            <a:r>
              <a:rPr lang="en-US" sz="1600">
                <a:ea typeface="+mn-lt"/>
                <a:cs typeface="+mn-lt"/>
              </a:rPr>
              <a:t>This will add in both start and finish times which is taken from the job cards.</a:t>
            </a:r>
            <a:endParaRPr lang="en-US"/>
          </a:p>
          <a:p>
            <a:pPr algn="ctr"/>
            <a:endParaRPr lang="en-US" sz="1600"/>
          </a:p>
          <a:p>
            <a:pPr algn="ctr"/>
            <a:endParaRPr lang="en-US" sz="1600"/>
          </a:p>
          <a:p>
            <a:pPr algn="ctr"/>
            <a:endParaRPr lang="en-US" sz="1600"/>
          </a:p>
        </p:txBody>
      </p:sp>
      <p:pic>
        <p:nvPicPr>
          <p:cNvPr id="19" name="Picture 18">
            <a:extLst>
              <a:ext uri="{FF2B5EF4-FFF2-40B4-BE49-F238E27FC236}">
                <a16:creationId xmlns:a16="http://schemas.microsoft.com/office/drawing/2014/main" id="{576472F5-817D-40F7-95BD-CB172FE0F5D9}"/>
              </a:ext>
            </a:extLst>
          </p:cNvPr>
          <p:cNvPicPr>
            <a:picLocks noChangeAspect="1"/>
          </p:cNvPicPr>
          <p:nvPr/>
        </p:nvPicPr>
        <p:blipFill rotWithShape="1">
          <a:blip r:embed="rId3"/>
          <a:srcRect t="11863"/>
          <a:stretch/>
        </p:blipFill>
        <p:spPr>
          <a:xfrm>
            <a:off x="812549" y="1543574"/>
            <a:ext cx="5294722" cy="4366541"/>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4791920" y="2910980"/>
            <a:ext cx="1156393" cy="1029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22013" y="3362457"/>
            <a:ext cx="866720" cy="1708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46D782F-9F32-49CF-8F1E-A2013178398D}"/>
              </a:ext>
            </a:extLst>
          </p:cNvPr>
          <p:cNvSpPr>
            <a:spLocks noGrp="1"/>
          </p:cNvSpPr>
          <p:nvPr>
            <p:ph type="sldNum" sz="quarter" idx="12"/>
          </p:nvPr>
        </p:nvSpPr>
        <p:spPr/>
        <p:txBody>
          <a:bodyPr/>
          <a:lstStyle/>
          <a:p>
            <a:fld id="{6F0C9F74-ED7C-44EF-9CFC-67AAF3EFA2FB}" type="slidenum">
              <a:rPr lang="en-GB" smtClean="0"/>
              <a:t>25</a:t>
            </a:fld>
            <a:endParaRPr lang="en-GB"/>
          </a:p>
        </p:txBody>
      </p:sp>
    </p:spTree>
    <p:extLst>
      <p:ext uri="{BB962C8B-B14F-4D97-AF65-F5344CB8AC3E}">
        <p14:creationId xmlns:p14="http://schemas.microsoft.com/office/powerpoint/2010/main" val="967505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354950"/>
            <a:ext cx="5580121" cy="464474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4007" y="437906"/>
            <a:ext cx="9131300" cy="509588"/>
          </a:xfrm>
        </p:spPr>
        <p:txBody>
          <a:bodyPr/>
          <a:lstStyle/>
          <a:p>
            <a:pPr>
              <a:buClr>
                <a:srgbClr val="B8C617"/>
              </a:buClr>
            </a:pPr>
            <a:r>
              <a:rPr lang="en-US" sz="2800" b="1">
                <a:solidFill>
                  <a:srgbClr val="92D050"/>
                </a:solidFill>
                <a:latin typeface="+mn-lt"/>
                <a:cs typeface="Calibri"/>
              </a:rPr>
              <a:t>How To Check And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969265" y="1354950"/>
            <a:ext cx="2558881" cy="4524315"/>
          </a:xfrm>
          <a:prstGeom prst="rect">
            <a:avLst/>
          </a:prstGeom>
        </p:spPr>
        <p:txBody>
          <a:bodyPr wrap="square" lIns="91440" tIns="45720" rIns="91440" bIns="45720" anchor="t">
            <a:spAutoFit/>
          </a:bodyPr>
          <a:lstStyle/>
          <a:p>
            <a:pPr algn="ctr"/>
            <a:r>
              <a:rPr lang="en-US" sz="1600">
                <a:ea typeface="+mn-lt"/>
                <a:cs typeface="+mn-lt"/>
              </a:rPr>
              <a:t>This function will input the start/stop times for you. </a:t>
            </a:r>
          </a:p>
          <a:p>
            <a:pPr algn="ctr"/>
            <a:endParaRPr lang="en-US" sz="1600">
              <a:ea typeface="+mn-lt"/>
              <a:cs typeface="+mn-lt"/>
            </a:endParaRPr>
          </a:p>
          <a:p>
            <a:pPr algn="ctr"/>
            <a:endParaRPr lang="en-US" sz="1600">
              <a:ea typeface="+mn-lt"/>
              <a:cs typeface="+mn-lt"/>
            </a:endParaRPr>
          </a:p>
          <a:p>
            <a:pPr algn="ctr"/>
            <a:r>
              <a:rPr lang="en-US" sz="1600">
                <a:ea typeface="+mn-lt"/>
                <a:cs typeface="+mn-lt"/>
              </a:rPr>
              <a:t>Next click on save shift times.</a:t>
            </a: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endParaRPr lang="en-US" sz="1600">
              <a:ea typeface="+mn-lt"/>
              <a:cs typeface="+mn-lt"/>
            </a:endParaRPr>
          </a:p>
          <a:p>
            <a:pPr algn="ctr"/>
            <a:r>
              <a:rPr lang="en-US" sz="1600">
                <a:ea typeface="+mn-lt"/>
                <a:cs typeface="+mn-lt"/>
              </a:rPr>
              <a:t>You can either amend times now or you can save and go back and amend. </a:t>
            </a:r>
          </a:p>
          <a:p>
            <a:pPr algn="ctr"/>
            <a:endParaRPr lang="en-US" sz="1600">
              <a:ea typeface="+mn-lt"/>
              <a:cs typeface="+mn-lt"/>
            </a:endParaRPr>
          </a:p>
          <a:p>
            <a:pPr algn="ctr"/>
            <a:r>
              <a:rPr lang="en-US" sz="1600">
                <a:ea typeface="+mn-lt"/>
                <a:cs typeface="+mn-lt"/>
              </a:rPr>
              <a:t>It is quicker to amend before saving.</a:t>
            </a:r>
            <a:endParaRPr lang="en-US">
              <a:ea typeface="+mn-lt"/>
              <a:cs typeface="+mn-lt"/>
            </a:endParaRPr>
          </a:p>
          <a:p>
            <a:pPr algn="ctr"/>
            <a:endParaRPr lang="en-US" sz="1600"/>
          </a:p>
          <a:p>
            <a:pPr algn="ctr"/>
            <a:endParaRPr lang="en-US" sz="1600"/>
          </a:p>
        </p:txBody>
      </p:sp>
      <p:pic>
        <p:nvPicPr>
          <p:cNvPr id="13" name="Picture 12">
            <a:extLst>
              <a:ext uri="{FF2B5EF4-FFF2-40B4-BE49-F238E27FC236}">
                <a16:creationId xmlns:a16="http://schemas.microsoft.com/office/drawing/2014/main" id="{6AE15E39-F373-47E8-9505-5EA0E987EB8D}"/>
              </a:ext>
            </a:extLst>
          </p:cNvPr>
          <p:cNvPicPr>
            <a:picLocks noChangeAspect="1"/>
          </p:cNvPicPr>
          <p:nvPr/>
        </p:nvPicPr>
        <p:blipFill rotWithShape="1">
          <a:blip r:embed="rId3"/>
          <a:srcRect t="8543"/>
          <a:stretch/>
        </p:blipFill>
        <p:spPr>
          <a:xfrm>
            <a:off x="798932" y="1493240"/>
            <a:ext cx="5297068" cy="436244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3770722" y="3813825"/>
            <a:ext cx="454592" cy="722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67ECE62-EA75-4E90-A2F3-E61680A604F3}"/>
              </a:ext>
            </a:extLst>
          </p:cNvPr>
          <p:cNvSpPr/>
          <p:nvPr/>
        </p:nvSpPr>
        <p:spPr>
          <a:xfrm>
            <a:off x="5439266" y="5542961"/>
            <a:ext cx="689076" cy="3127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857927" y="2768127"/>
            <a:ext cx="1779898" cy="2672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FED5C6-A204-406C-995A-6A1E9D8CABF1}"/>
              </a:ext>
            </a:extLst>
          </p:cNvPr>
          <p:cNvCxnSpPr>
            <a:cxnSpLocks/>
          </p:cNvCxnSpPr>
          <p:nvPr/>
        </p:nvCxnSpPr>
        <p:spPr>
          <a:xfrm flipH="1">
            <a:off x="4377222" y="1936854"/>
            <a:ext cx="2879602" cy="1970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EE03BA3-0F1F-4854-9A54-EA31C7C14F87}"/>
              </a:ext>
            </a:extLst>
          </p:cNvPr>
          <p:cNvSpPr>
            <a:spLocks noGrp="1"/>
          </p:cNvSpPr>
          <p:nvPr>
            <p:ph type="sldNum" sz="quarter" idx="12"/>
          </p:nvPr>
        </p:nvSpPr>
        <p:spPr/>
        <p:txBody>
          <a:bodyPr/>
          <a:lstStyle/>
          <a:p>
            <a:fld id="{6F0C9F74-ED7C-44EF-9CFC-67AAF3EFA2FB}" type="slidenum">
              <a:rPr lang="en-GB" smtClean="0"/>
              <a:t>26</a:t>
            </a:fld>
            <a:endParaRPr lang="en-GB"/>
          </a:p>
        </p:txBody>
      </p:sp>
    </p:spTree>
    <p:extLst>
      <p:ext uri="{BB962C8B-B14F-4D97-AF65-F5344CB8AC3E}">
        <p14:creationId xmlns:p14="http://schemas.microsoft.com/office/powerpoint/2010/main" val="2067038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9850" y="1426127"/>
            <a:ext cx="5613503" cy="403199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53674" y="526021"/>
            <a:ext cx="9131300" cy="509588"/>
          </a:xfrm>
        </p:spPr>
        <p:txBody>
          <a:bodyPr/>
          <a:lstStyle/>
          <a:p>
            <a:pPr>
              <a:buClr>
                <a:srgbClr val="B8C617"/>
              </a:buClr>
            </a:pPr>
            <a:r>
              <a:rPr lang="en-US" sz="2800" b="1">
                <a:solidFill>
                  <a:srgbClr val="92D050"/>
                </a:solidFill>
                <a:latin typeface="+mn-lt"/>
              </a:rPr>
              <a:t>How View Complete Start/Stop Times?</a:t>
            </a:r>
          </a:p>
        </p:txBody>
      </p:sp>
      <p:sp>
        <p:nvSpPr>
          <p:cNvPr id="25" name="Rectangle 24">
            <a:extLst>
              <a:ext uri="{FF2B5EF4-FFF2-40B4-BE49-F238E27FC236}">
                <a16:creationId xmlns:a16="http://schemas.microsoft.com/office/drawing/2014/main" id="{3F86E64E-C0D4-4B53-96CE-389384200246}"/>
              </a:ext>
            </a:extLst>
          </p:cNvPr>
          <p:cNvSpPr/>
          <p:nvPr/>
        </p:nvSpPr>
        <p:spPr>
          <a:xfrm>
            <a:off x="6804409" y="1954579"/>
            <a:ext cx="3925109" cy="2554545"/>
          </a:xfrm>
          <a:prstGeom prst="rect">
            <a:avLst/>
          </a:prstGeom>
        </p:spPr>
        <p:txBody>
          <a:bodyPr wrap="square" lIns="91440" tIns="45720" rIns="91440" bIns="45720" anchor="t">
            <a:spAutoFit/>
          </a:bodyPr>
          <a:lstStyle/>
          <a:p>
            <a:pPr algn="ctr"/>
            <a:r>
              <a:rPr lang="en-US" sz="1600">
                <a:ea typeface="+mn-lt"/>
                <a:cs typeface="+mn-lt"/>
              </a:rPr>
              <a:t>You will also notice at the top of the page when you save it will advise if it has saved properly</a:t>
            </a:r>
          </a:p>
          <a:p>
            <a:pPr algn="ctr"/>
            <a:r>
              <a:rPr lang="en-US" sz="1600">
                <a:ea typeface="+mn-lt"/>
                <a:cs typeface="+mn-lt"/>
              </a:rPr>
              <a:t>You can now see the start and stop times are greyed out and it is now showing no shifts without start or stop times.</a:t>
            </a:r>
          </a:p>
          <a:p>
            <a:pPr algn="ctr"/>
            <a:endParaRPr lang="en-US" sz="1600">
              <a:ea typeface="+mn-lt"/>
              <a:cs typeface="+mn-lt"/>
            </a:endParaRPr>
          </a:p>
          <a:p>
            <a:pPr algn="ctr"/>
            <a:endParaRPr lang="en-US" sz="1600">
              <a:cs typeface="Calibri"/>
            </a:endParaRPr>
          </a:p>
          <a:p>
            <a:pPr algn="ctr"/>
            <a:endParaRPr lang="en-US" sz="1600"/>
          </a:p>
          <a:p>
            <a:pPr algn="ctr"/>
            <a:endParaRPr lang="en-US" sz="1600"/>
          </a:p>
        </p:txBody>
      </p:sp>
      <p:pic>
        <p:nvPicPr>
          <p:cNvPr id="17" name="Picture 16">
            <a:extLst>
              <a:ext uri="{FF2B5EF4-FFF2-40B4-BE49-F238E27FC236}">
                <a16:creationId xmlns:a16="http://schemas.microsoft.com/office/drawing/2014/main" id="{5263B2E9-2E0A-4480-8806-C918BD76C7B5}"/>
              </a:ext>
            </a:extLst>
          </p:cNvPr>
          <p:cNvPicPr>
            <a:picLocks noChangeAspect="1"/>
          </p:cNvPicPr>
          <p:nvPr/>
        </p:nvPicPr>
        <p:blipFill rotWithShape="1">
          <a:blip r:embed="rId3"/>
          <a:srcRect t="10088"/>
          <a:stretch/>
        </p:blipFill>
        <p:spPr>
          <a:xfrm>
            <a:off x="766411" y="1493240"/>
            <a:ext cx="5386997" cy="3844739"/>
          </a:xfrm>
          <a:prstGeom prst="rect">
            <a:avLst/>
          </a:prstGeom>
        </p:spPr>
      </p:pic>
      <p:cxnSp>
        <p:nvCxnSpPr>
          <p:cNvPr id="14" name="Straight Arrow Connector 13">
            <a:extLst>
              <a:ext uri="{FF2B5EF4-FFF2-40B4-BE49-F238E27FC236}">
                <a16:creationId xmlns:a16="http://schemas.microsoft.com/office/drawing/2014/main" id="{90141B9B-BEA8-4486-B7F6-B1F350462C91}"/>
              </a:ext>
            </a:extLst>
          </p:cNvPr>
          <p:cNvCxnSpPr>
            <a:cxnSpLocks/>
          </p:cNvCxnSpPr>
          <p:nvPr/>
        </p:nvCxnSpPr>
        <p:spPr>
          <a:xfrm flipH="1">
            <a:off x="4187715" y="2933744"/>
            <a:ext cx="261669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6E5948-C118-4C46-BE70-1FB9E9846BFF}"/>
              </a:ext>
            </a:extLst>
          </p:cNvPr>
          <p:cNvCxnSpPr>
            <a:cxnSpLocks/>
          </p:cNvCxnSpPr>
          <p:nvPr/>
        </p:nvCxnSpPr>
        <p:spPr>
          <a:xfrm flipH="1" flipV="1">
            <a:off x="3035151" y="2627006"/>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38202D-333A-42C6-B71E-677B8FF429DA}"/>
              </a:ext>
            </a:extLst>
          </p:cNvPr>
          <p:cNvSpPr/>
          <p:nvPr/>
        </p:nvSpPr>
        <p:spPr>
          <a:xfrm>
            <a:off x="1895912" y="1493240"/>
            <a:ext cx="3129094"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9ADB86D5-E922-426B-B768-BEEB44689503}"/>
              </a:ext>
            </a:extLst>
          </p:cNvPr>
          <p:cNvCxnSpPr>
            <a:cxnSpLocks/>
          </p:cNvCxnSpPr>
          <p:nvPr/>
        </p:nvCxnSpPr>
        <p:spPr>
          <a:xfrm flipH="1" flipV="1">
            <a:off x="4495284" y="1629533"/>
            <a:ext cx="3769259" cy="303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0E72F6-68F6-4E39-B293-9C43D62F3B9A}"/>
              </a:ext>
            </a:extLst>
          </p:cNvPr>
          <p:cNvSpPr>
            <a:spLocks noGrp="1"/>
          </p:cNvSpPr>
          <p:nvPr>
            <p:ph type="sldNum" sz="quarter" idx="12"/>
          </p:nvPr>
        </p:nvSpPr>
        <p:spPr/>
        <p:txBody>
          <a:bodyPr/>
          <a:lstStyle/>
          <a:p>
            <a:fld id="{6F0C9F74-ED7C-44EF-9CFC-67AAF3EFA2FB}" type="slidenum">
              <a:rPr lang="en-GB" smtClean="0"/>
              <a:t>27</a:t>
            </a:fld>
            <a:endParaRPr lang="en-GB"/>
          </a:p>
        </p:txBody>
      </p:sp>
    </p:spTree>
    <p:extLst>
      <p:ext uri="{BB962C8B-B14F-4D97-AF65-F5344CB8AC3E}">
        <p14:creationId xmlns:p14="http://schemas.microsoft.com/office/powerpoint/2010/main" val="271998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384571" y="1618967"/>
            <a:ext cx="6172200" cy="830997"/>
          </a:xfrm>
          <a:prstGeom prst="rect">
            <a:avLst/>
          </a:prstGeom>
          <a:noFill/>
        </p:spPr>
        <p:txBody>
          <a:bodyPr wrap="square">
            <a:spAutoFit/>
          </a:bodyPr>
          <a:lstStyle/>
          <a:p>
            <a:r>
              <a:rPr lang="en-US" sz="4800" b="1"/>
              <a:t>FINANCE OVERVIEW</a:t>
            </a:r>
            <a:endParaRPr lang="en-GB" sz="4800" b="1"/>
          </a:p>
        </p:txBody>
      </p:sp>
      <p:sp>
        <p:nvSpPr>
          <p:cNvPr id="5" name="Slide Number Placeholder 4">
            <a:extLst>
              <a:ext uri="{FF2B5EF4-FFF2-40B4-BE49-F238E27FC236}">
                <a16:creationId xmlns:a16="http://schemas.microsoft.com/office/drawing/2014/main" id="{A6DF8AF9-45EC-43FB-AEAC-CF64B03A1386}"/>
              </a:ext>
            </a:extLst>
          </p:cNvPr>
          <p:cNvSpPr>
            <a:spLocks noGrp="1"/>
          </p:cNvSpPr>
          <p:nvPr>
            <p:ph type="sldNum" sz="quarter" idx="12"/>
          </p:nvPr>
        </p:nvSpPr>
        <p:spPr/>
        <p:txBody>
          <a:bodyPr/>
          <a:lstStyle/>
          <a:p>
            <a:fld id="{6F0C9F74-ED7C-44EF-9CFC-67AAF3EFA2FB}" type="slidenum">
              <a:rPr lang="en-GB" smtClean="0"/>
              <a:t>28</a:t>
            </a:fld>
            <a:endParaRPr lang="en-GB"/>
          </a:p>
        </p:txBody>
      </p:sp>
    </p:spTree>
    <p:extLst>
      <p:ext uri="{BB962C8B-B14F-4D97-AF65-F5344CB8AC3E}">
        <p14:creationId xmlns:p14="http://schemas.microsoft.com/office/powerpoint/2010/main" val="221122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TIMESHEETS</a:t>
            </a:r>
            <a:r>
              <a:rPr lang="en-US" sz="4800"/>
              <a:t> </a:t>
            </a:r>
            <a:endParaRPr lang="en-GB" sz="4800"/>
          </a:p>
        </p:txBody>
      </p:sp>
      <p:sp>
        <p:nvSpPr>
          <p:cNvPr id="5" name="Slide Number Placeholder 4">
            <a:extLst>
              <a:ext uri="{FF2B5EF4-FFF2-40B4-BE49-F238E27FC236}">
                <a16:creationId xmlns:a16="http://schemas.microsoft.com/office/drawing/2014/main" id="{46092C7E-6C0C-4D03-9DAA-3D4BD82F3B29}"/>
              </a:ext>
            </a:extLst>
          </p:cNvPr>
          <p:cNvSpPr>
            <a:spLocks noGrp="1"/>
          </p:cNvSpPr>
          <p:nvPr>
            <p:ph type="sldNum" sz="quarter" idx="12"/>
          </p:nvPr>
        </p:nvSpPr>
        <p:spPr/>
        <p:txBody>
          <a:bodyPr/>
          <a:lstStyle/>
          <a:p>
            <a:fld id="{6F0C9F74-ED7C-44EF-9CFC-67AAF3EFA2FB}" type="slidenum">
              <a:rPr lang="en-GB" smtClean="0"/>
              <a:t>29</a:t>
            </a:fld>
            <a:endParaRPr lang="en-GB"/>
          </a:p>
        </p:txBody>
      </p:sp>
    </p:spTree>
    <p:extLst>
      <p:ext uri="{BB962C8B-B14F-4D97-AF65-F5344CB8AC3E}">
        <p14:creationId xmlns:p14="http://schemas.microsoft.com/office/powerpoint/2010/main" val="315069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1677690"/>
            <a:ext cx="6094602" cy="1569660"/>
          </a:xfrm>
          <a:prstGeom prst="rect">
            <a:avLst/>
          </a:prstGeom>
          <a:noFill/>
        </p:spPr>
        <p:txBody>
          <a:bodyPr wrap="square">
            <a:spAutoFit/>
          </a:bodyPr>
          <a:lstStyle/>
          <a:p>
            <a:r>
              <a:rPr lang="en-US" sz="4800" b="1"/>
              <a:t>BATCH EDIT START / STOP TIMES</a:t>
            </a:r>
            <a:endParaRPr lang="en-GB" sz="4800" b="1"/>
          </a:p>
        </p:txBody>
      </p:sp>
      <p:sp>
        <p:nvSpPr>
          <p:cNvPr id="5" name="Slide Number Placeholder 4">
            <a:extLst>
              <a:ext uri="{FF2B5EF4-FFF2-40B4-BE49-F238E27FC236}">
                <a16:creationId xmlns:a16="http://schemas.microsoft.com/office/drawing/2014/main" id="{1938EB54-95B3-4A79-BAE8-42E6A959FD18}"/>
              </a:ext>
            </a:extLst>
          </p:cNvPr>
          <p:cNvSpPr>
            <a:spLocks noGrp="1"/>
          </p:cNvSpPr>
          <p:nvPr>
            <p:ph type="sldNum" sz="quarter" idx="12"/>
          </p:nvPr>
        </p:nvSpPr>
        <p:spPr/>
        <p:txBody>
          <a:bodyPr/>
          <a:lstStyle/>
          <a:p>
            <a:fld id="{6F0C9F74-ED7C-44EF-9CFC-67AAF3EFA2FB}" type="slidenum">
              <a:rPr lang="en-GB" smtClean="0"/>
              <a:t>3</a:t>
            </a:fld>
            <a:endParaRPr lang="en-GB"/>
          </a:p>
        </p:txBody>
      </p:sp>
    </p:spTree>
    <p:extLst>
      <p:ext uri="{BB962C8B-B14F-4D97-AF65-F5344CB8AC3E}">
        <p14:creationId xmlns:p14="http://schemas.microsoft.com/office/powerpoint/2010/main" val="1667719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77665" y="2660697"/>
            <a:ext cx="9134880" cy="3668184"/>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1594" y="418090"/>
            <a:ext cx="7212013" cy="785812"/>
          </a:xfrm>
        </p:spPr>
        <p:txBody>
          <a:bodyPr/>
          <a:lstStyle/>
          <a:p>
            <a:pPr>
              <a:buClr>
                <a:srgbClr val="B8C617"/>
              </a:buClr>
            </a:pPr>
            <a:r>
              <a:rPr lang="en-US" sz="2800" b="1">
                <a:solidFill>
                  <a:srgbClr val="92D050"/>
                </a:solidFill>
                <a:latin typeface="+mn-lt"/>
              </a:rPr>
              <a:t>Where To Find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471594" y="1139306"/>
            <a:ext cx="9522782" cy="830997"/>
          </a:xfrm>
          <a:prstGeom prst="rect">
            <a:avLst/>
          </a:prstGeom>
        </p:spPr>
        <p:txBody>
          <a:bodyPr wrap="square" lIns="91440" tIns="45720" rIns="91440" bIns="45720" anchor="t">
            <a:spAutoFit/>
          </a:bodyPr>
          <a:lstStyle/>
          <a:p>
            <a:r>
              <a:rPr lang="en-US" sz="1600"/>
              <a:t>Timesheets are the start and finish times you have processed through either Stop/Start or Batch Edit Shifts.</a:t>
            </a:r>
            <a:endParaRPr lang="en-US" sz="1600">
              <a:cs typeface="Calibri"/>
            </a:endParaRPr>
          </a:p>
          <a:p>
            <a:endParaRPr lang="en-US" sz="1600"/>
          </a:p>
          <a:p>
            <a:r>
              <a:rPr lang="en-US" sz="1600"/>
              <a:t>Each day is processed as a timesheet, and you will be able to find them on each worker. </a:t>
            </a:r>
            <a:endParaRPr lang="en-US"/>
          </a:p>
        </p:txBody>
      </p:sp>
      <p:pic>
        <p:nvPicPr>
          <p:cNvPr id="6" name="Picture 5">
            <a:extLst>
              <a:ext uri="{FF2B5EF4-FFF2-40B4-BE49-F238E27FC236}">
                <a16:creationId xmlns:a16="http://schemas.microsoft.com/office/drawing/2014/main" id="{F66FD8B7-2E66-4D70-94EC-2B2E93F383D2}"/>
              </a:ext>
            </a:extLst>
          </p:cNvPr>
          <p:cNvPicPr>
            <a:picLocks noChangeAspect="1"/>
          </p:cNvPicPr>
          <p:nvPr/>
        </p:nvPicPr>
        <p:blipFill rotWithShape="1">
          <a:blip r:embed="rId3"/>
          <a:srcRect l="61651" t="7460" r="12458" b="37641"/>
          <a:stretch/>
        </p:blipFill>
        <p:spPr>
          <a:xfrm>
            <a:off x="1579455" y="2764732"/>
            <a:ext cx="8830683" cy="3435591"/>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4736387" y="4235764"/>
            <a:ext cx="2200664" cy="172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781862" y="5024760"/>
            <a:ext cx="1762448" cy="26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157808" y="2179332"/>
            <a:ext cx="1578579" cy="2050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2707689" y="2170261"/>
            <a:ext cx="450119" cy="27174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86A744-FCCA-4048-8B5E-297970D29A39}"/>
              </a:ext>
            </a:extLst>
          </p:cNvPr>
          <p:cNvSpPr>
            <a:spLocks noGrp="1"/>
          </p:cNvSpPr>
          <p:nvPr>
            <p:ph type="sldNum" sz="quarter" idx="12"/>
          </p:nvPr>
        </p:nvSpPr>
        <p:spPr/>
        <p:txBody>
          <a:bodyPr/>
          <a:lstStyle/>
          <a:p>
            <a:fld id="{6F0C9F74-ED7C-44EF-9CFC-67AAF3EFA2FB}" type="slidenum">
              <a:rPr lang="en-GB" smtClean="0"/>
              <a:t>30</a:t>
            </a:fld>
            <a:endParaRPr lang="en-GB"/>
          </a:p>
        </p:txBody>
      </p:sp>
    </p:spTree>
    <p:extLst>
      <p:ext uri="{BB962C8B-B14F-4D97-AF65-F5344CB8AC3E}">
        <p14:creationId xmlns:p14="http://schemas.microsoft.com/office/powerpoint/2010/main" val="338710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3" y="2952925"/>
            <a:ext cx="6904334" cy="210174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38721" y="369478"/>
            <a:ext cx="9131300" cy="385762"/>
          </a:xfrm>
        </p:spPr>
        <p:txBody>
          <a:bodyPr/>
          <a:lstStyle/>
          <a:p>
            <a:pPr>
              <a:buClr>
                <a:srgbClr val="B8C617"/>
              </a:buClr>
            </a:pPr>
            <a:r>
              <a:rPr lang="en-US" sz="2800" b="1">
                <a:solidFill>
                  <a:srgbClr val="92D050"/>
                </a:solidFill>
                <a:latin typeface="Calibri"/>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7631"/>
          <a:stretch/>
        </p:blipFill>
        <p:spPr>
          <a:xfrm>
            <a:off x="1558692" y="3028426"/>
            <a:ext cx="6739063" cy="1909201"/>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55213" y="4133745"/>
            <a:ext cx="745725" cy="74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570907" y="4004883"/>
            <a:ext cx="192794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7994657" y="4062767"/>
            <a:ext cx="578306" cy="16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474381" y="4062767"/>
            <a:ext cx="1295640" cy="584775"/>
          </a:xfrm>
          <a:prstGeom prst="rect">
            <a:avLst/>
          </a:prstGeom>
        </p:spPr>
        <p:txBody>
          <a:bodyPr wrap="square">
            <a:spAutoFit/>
          </a:bodyPr>
          <a:lstStyle/>
          <a:p>
            <a:pPr algn="ctr"/>
            <a:r>
              <a:rPr lang="en-US" sz="1600"/>
              <a:t>Total pay for all workers</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284435" y="1969546"/>
            <a:ext cx="1998749" cy="830997"/>
          </a:xfrm>
          <a:prstGeom prst="rect">
            <a:avLst/>
          </a:prstGeom>
        </p:spPr>
        <p:txBody>
          <a:bodyPr wrap="square" lIns="91440" tIns="45720" rIns="91440" bIns="45720" anchor="t">
            <a:spAutoFit/>
          </a:bodyPr>
          <a:lstStyle/>
          <a:p>
            <a:pPr algn="ctr"/>
            <a:r>
              <a:rPr lang="en-US" sz="1600"/>
              <a:t>Total charge to client with adjustments for all workers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4573017" y="1860410"/>
            <a:ext cx="1561228" cy="830997"/>
          </a:xfrm>
          <a:prstGeom prst="rect">
            <a:avLst/>
          </a:prstGeom>
        </p:spPr>
        <p:txBody>
          <a:bodyPr wrap="square" lIns="91440" tIns="45720" rIns="91440" bIns="45720" anchor="t">
            <a:spAutoFit/>
          </a:bodyPr>
          <a:lstStyle/>
          <a:p>
            <a:pPr algn="ctr"/>
            <a:r>
              <a:rPr lang="en-US" sz="1600"/>
              <a:t>Total value to client for all workers</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4147609" y="5400563"/>
            <a:ext cx="1561228" cy="830997"/>
          </a:xfrm>
          <a:prstGeom prst="rect">
            <a:avLst/>
          </a:prstGeom>
        </p:spPr>
        <p:txBody>
          <a:bodyPr wrap="square" lIns="91440" tIns="45720" rIns="91440" bIns="45720" anchor="t">
            <a:spAutoFit/>
          </a:bodyPr>
          <a:lstStyle/>
          <a:p>
            <a:pPr algn="ctr"/>
            <a:r>
              <a:rPr lang="en-US" sz="1600"/>
              <a:t>Total hours processed for all workers</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892288" y="1914098"/>
            <a:ext cx="1759035" cy="830997"/>
          </a:xfrm>
          <a:prstGeom prst="rect">
            <a:avLst/>
          </a:prstGeom>
        </p:spPr>
        <p:txBody>
          <a:bodyPr wrap="square" lIns="91440" tIns="45720" rIns="91440" bIns="45720" anchor="t">
            <a:spAutoFit/>
          </a:bodyPr>
          <a:lstStyle/>
          <a:p>
            <a:pPr algn="ctr"/>
            <a:r>
              <a:rPr lang="en-US" sz="1600"/>
              <a:t>Status of open timesheets and unsubmitted</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111674" y="3681627"/>
            <a:ext cx="1561228" cy="584775"/>
          </a:xfrm>
          <a:prstGeom prst="rect">
            <a:avLst/>
          </a:prstGeom>
        </p:spPr>
        <p:txBody>
          <a:bodyPr wrap="square">
            <a:spAutoFit/>
          </a:bodyPr>
          <a:lstStyle/>
          <a:p>
            <a:pPr algn="ctr"/>
            <a:r>
              <a:rPr lang="en-US" sz="1600"/>
              <a:t>How many timesheets</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2228694" y="2691407"/>
            <a:ext cx="3065646" cy="12996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a:off x="7354163" y="2835887"/>
            <a:ext cx="428282" cy="1025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5988408" y="2607027"/>
            <a:ext cx="302203" cy="12099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45BACC6-5E7B-47C1-8F17-A876A890D30E}"/>
              </a:ext>
            </a:extLst>
          </p:cNvPr>
          <p:cNvSpPr/>
          <p:nvPr/>
        </p:nvSpPr>
        <p:spPr>
          <a:xfrm>
            <a:off x="3471169" y="3929530"/>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18DFCE5-6AF0-4295-AF03-CCEFC0A7EC5A}"/>
              </a:ext>
            </a:extLst>
          </p:cNvPr>
          <p:cNvSpPr/>
          <p:nvPr/>
        </p:nvSpPr>
        <p:spPr>
          <a:xfrm>
            <a:off x="5369141" y="3960904"/>
            <a:ext cx="268179" cy="149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12B5B82D-7882-4EAF-BA85-B6B53CBA6958}"/>
              </a:ext>
            </a:extLst>
          </p:cNvPr>
          <p:cNvSpPr/>
          <p:nvPr/>
        </p:nvSpPr>
        <p:spPr>
          <a:xfrm>
            <a:off x="5743546"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C35884-22B5-46A2-99CC-26CA1E743F25}"/>
              </a:ext>
            </a:extLst>
          </p:cNvPr>
          <p:cNvSpPr/>
          <p:nvPr/>
        </p:nvSpPr>
        <p:spPr>
          <a:xfrm>
            <a:off x="6196219" y="3960903"/>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4F0D36A0-1D8B-45F9-BC40-F34305ADEEFE}"/>
              </a:ext>
            </a:extLst>
          </p:cNvPr>
          <p:cNvSpPr/>
          <p:nvPr/>
        </p:nvSpPr>
        <p:spPr>
          <a:xfrm>
            <a:off x="7147790" y="3942741"/>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A928A43-6D80-484D-B746-CB3AA0725865}"/>
              </a:ext>
            </a:extLst>
          </p:cNvPr>
          <p:cNvSpPr/>
          <p:nvPr/>
        </p:nvSpPr>
        <p:spPr>
          <a:xfrm>
            <a:off x="7588624" y="3944378"/>
            <a:ext cx="406033" cy="1494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D9FE54A-2B8D-48F0-8B59-D1F48646DA8E}"/>
              </a:ext>
            </a:extLst>
          </p:cNvPr>
          <p:cNvPicPr>
            <a:picLocks noChangeAspect="1"/>
          </p:cNvPicPr>
          <p:nvPr/>
        </p:nvPicPr>
        <p:blipFill>
          <a:blip r:embed="rId4"/>
          <a:stretch>
            <a:fillRect/>
          </a:stretch>
        </p:blipFill>
        <p:spPr>
          <a:xfrm>
            <a:off x="5409932" y="4161913"/>
            <a:ext cx="172170" cy="354774"/>
          </a:xfrm>
          <a:prstGeom prst="rect">
            <a:avLst/>
          </a:prstGeom>
        </p:spPr>
      </p:pic>
      <p:pic>
        <p:nvPicPr>
          <p:cNvPr id="24" name="Picture 23">
            <a:extLst>
              <a:ext uri="{FF2B5EF4-FFF2-40B4-BE49-F238E27FC236}">
                <a16:creationId xmlns:a16="http://schemas.microsoft.com/office/drawing/2014/main" id="{2B0E02FC-7F14-44B7-BEB5-1917851E358C}"/>
              </a:ext>
            </a:extLst>
          </p:cNvPr>
          <p:cNvPicPr>
            <a:picLocks noChangeAspect="1"/>
          </p:cNvPicPr>
          <p:nvPr/>
        </p:nvPicPr>
        <p:blipFill>
          <a:blip r:embed="rId5"/>
          <a:stretch>
            <a:fillRect/>
          </a:stretch>
        </p:blipFill>
        <p:spPr>
          <a:xfrm>
            <a:off x="5416698" y="4541562"/>
            <a:ext cx="200220" cy="342161"/>
          </a:xfrm>
          <a:prstGeom prst="rect">
            <a:avLst/>
          </a:prstGeom>
        </p:spPr>
      </p:pic>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814658" y="4161913"/>
            <a:ext cx="1122709" cy="1045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F652923-12ED-49E7-AEC5-F8BD04CBB02B}"/>
              </a:ext>
            </a:extLst>
          </p:cNvPr>
          <p:cNvPicPr>
            <a:picLocks noChangeAspect="1"/>
          </p:cNvPicPr>
          <p:nvPr/>
        </p:nvPicPr>
        <p:blipFill>
          <a:blip r:embed="rId6"/>
          <a:stretch>
            <a:fillRect/>
          </a:stretch>
        </p:blipFill>
        <p:spPr>
          <a:xfrm>
            <a:off x="5403619" y="3995630"/>
            <a:ext cx="160268" cy="85858"/>
          </a:xfrm>
          <a:prstGeom prst="rect">
            <a:avLst/>
          </a:prstGeom>
        </p:spPr>
      </p:pic>
      <p:sp>
        <p:nvSpPr>
          <p:cNvPr id="2" name="Rectangle 1">
            <a:extLst>
              <a:ext uri="{FF2B5EF4-FFF2-40B4-BE49-F238E27FC236}">
                <a16:creationId xmlns:a16="http://schemas.microsoft.com/office/drawing/2014/main" id="{28026372-961D-4810-AEAC-E635EC3DF09A}"/>
              </a:ext>
            </a:extLst>
          </p:cNvPr>
          <p:cNvSpPr/>
          <p:nvPr/>
        </p:nvSpPr>
        <p:spPr>
          <a:xfrm>
            <a:off x="722362" y="922343"/>
            <a:ext cx="9522782" cy="338554"/>
          </a:xfrm>
          <a:prstGeom prst="rect">
            <a:avLst/>
          </a:prstGeom>
        </p:spPr>
        <p:txBody>
          <a:bodyPr wrap="square" lIns="91440" tIns="45720" rIns="91440" bIns="45720" anchor="t">
            <a:spAutoFit/>
          </a:bodyPr>
          <a:lstStyle/>
          <a:p>
            <a:r>
              <a:rPr lang="en-US" sz="1600"/>
              <a:t>Below is some information on the timesheets represented by different columns.</a:t>
            </a:r>
          </a:p>
        </p:txBody>
      </p:sp>
      <p:sp>
        <p:nvSpPr>
          <p:cNvPr id="4" name="Slide Number Placeholder 3">
            <a:extLst>
              <a:ext uri="{FF2B5EF4-FFF2-40B4-BE49-F238E27FC236}">
                <a16:creationId xmlns:a16="http://schemas.microsoft.com/office/drawing/2014/main" id="{E503BB0A-8ADB-4B00-B2C2-42EF9AE7D331}"/>
              </a:ext>
            </a:extLst>
          </p:cNvPr>
          <p:cNvSpPr>
            <a:spLocks noGrp="1"/>
          </p:cNvSpPr>
          <p:nvPr>
            <p:ph type="sldNum" sz="quarter" idx="12"/>
          </p:nvPr>
        </p:nvSpPr>
        <p:spPr/>
        <p:txBody>
          <a:bodyPr/>
          <a:lstStyle/>
          <a:p>
            <a:fld id="{6F0C9F74-ED7C-44EF-9CFC-67AAF3EFA2FB}" type="slidenum">
              <a:rPr lang="en-GB" smtClean="0"/>
              <a:t>31</a:t>
            </a:fld>
            <a:endParaRPr lang="en-GB"/>
          </a:p>
        </p:txBody>
      </p:sp>
    </p:spTree>
    <p:extLst>
      <p:ext uri="{BB962C8B-B14F-4D97-AF65-F5344CB8AC3E}">
        <p14:creationId xmlns:p14="http://schemas.microsoft.com/office/powerpoint/2010/main" val="3812840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493942" y="2877068"/>
            <a:ext cx="6887299" cy="217759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2377" y="269552"/>
            <a:ext cx="9131300" cy="385762"/>
          </a:xfrm>
        </p:spPr>
        <p:txBody>
          <a:bodyPr/>
          <a:lstStyle/>
          <a:p>
            <a:pPr>
              <a:buClr>
                <a:srgbClr val="B8C617"/>
              </a:buClr>
            </a:pPr>
            <a:r>
              <a:rPr lang="en-US" sz="2800" b="1">
                <a:solidFill>
                  <a:srgbClr val="92D050"/>
                </a:solidFill>
                <a:latin typeface="+mn-lt"/>
                <a:cs typeface="Calibri"/>
              </a:rPr>
              <a:t>What's On The Timesheets?</a:t>
            </a:r>
          </a:p>
        </p:txBody>
      </p:sp>
      <p:sp>
        <p:nvSpPr>
          <p:cNvPr id="11" name="Rectangle 10">
            <a:extLst>
              <a:ext uri="{FF2B5EF4-FFF2-40B4-BE49-F238E27FC236}">
                <a16:creationId xmlns:a16="http://schemas.microsoft.com/office/drawing/2014/main" id="{04187DF5-8E24-4922-896F-F019D54A76A8}"/>
              </a:ext>
            </a:extLst>
          </p:cNvPr>
          <p:cNvSpPr/>
          <p:nvPr/>
        </p:nvSpPr>
        <p:spPr>
          <a:xfrm>
            <a:off x="3453414" y="4110362"/>
            <a:ext cx="1624613" cy="221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0D5CB76-0B60-42BF-9BFB-FCD17CE9C250}"/>
              </a:ext>
            </a:extLst>
          </p:cNvPr>
          <p:cNvPicPr>
            <a:picLocks noChangeAspect="1"/>
          </p:cNvPicPr>
          <p:nvPr/>
        </p:nvPicPr>
        <p:blipFill rotWithShape="1">
          <a:blip r:embed="rId3"/>
          <a:srcRect t="28621"/>
          <a:stretch/>
        </p:blipFill>
        <p:spPr>
          <a:xfrm>
            <a:off x="1614166" y="3055793"/>
            <a:ext cx="6679148" cy="1866310"/>
          </a:xfrm>
          <a:prstGeom prst="rect">
            <a:avLst/>
          </a:prstGeom>
        </p:spPr>
      </p:pic>
      <p:sp>
        <p:nvSpPr>
          <p:cNvPr id="6" name="Rectangle 5">
            <a:extLst>
              <a:ext uri="{FF2B5EF4-FFF2-40B4-BE49-F238E27FC236}">
                <a16:creationId xmlns:a16="http://schemas.microsoft.com/office/drawing/2014/main" id="{69AA1082-F8D6-4F57-9B37-EA6A6CA0B2AC}"/>
              </a:ext>
            </a:extLst>
          </p:cNvPr>
          <p:cNvSpPr/>
          <p:nvPr/>
        </p:nvSpPr>
        <p:spPr>
          <a:xfrm>
            <a:off x="3488924" y="4376691"/>
            <a:ext cx="745725" cy="497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0CB543-1B9F-438B-8C7B-F47B1ACE49DA}"/>
              </a:ext>
            </a:extLst>
          </p:cNvPr>
          <p:cNvSpPr/>
          <p:nvPr/>
        </p:nvSpPr>
        <p:spPr>
          <a:xfrm>
            <a:off x="3764132" y="4193925"/>
            <a:ext cx="470517" cy="8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V="1">
            <a:off x="1384183" y="4240921"/>
            <a:ext cx="2069231" cy="1056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B515606-469F-486E-A1B5-1529746AB816}"/>
              </a:ext>
            </a:extLst>
          </p:cNvPr>
          <p:cNvSpPr/>
          <p:nvPr/>
        </p:nvSpPr>
        <p:spPr>
          <a:xfrm>
            <a:off x="3488924" y="4149538"/>
            <a:ext cx="630315" cy="1827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0B79B6-9963-4833-9273-C470BFACE036}"/>
              </a:ext>
            </a:extLst>
          </p:cNvPr>
          <p:cNvSpPr/>
          <p:nvPr/>
        </p:nvSpPr>
        <p:spPr>
          <a:xfrm>
            <a:off x="4223315" y="4149539"/>
            <a:ext cx="730425" cy="1650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51A22D-32C3-4F35-B062-711A58C02D7D}"/>
              </a:ext>
            </a:extLst>
          </p:cNvPr>
          <p:cNvSpPr/>
          <p:nvPr/>
        </p:nvSpPr>
        <p:spPr>
          <a:xfrm>
            <a:off x="5894773" y="4163195"/>
            <a:ext cx="292964" cy="16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1A211B-15ED-4C1D-8C3D-78DD3B914619}"/>
              </a:ext>
            </a:extLst>
          </p:cNvPr>
          <p:cNvSpPr/>
          <p:nvPr/>
        </p:nvSpPr>
        <p:spPr>
          <a:xfrm>
            <a:off x="6294266" y="4152263"/>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A428F2F-0441-4E0B-A092-891B785746B4}"/>
              </a:ext>
            </a:extLst>
          </p:cNvPr>
          <p:cNvSpPr/>
          <p:nvPr/>
        </p:nvSpPr>
        <p:spPr>
          <a:xfrm>
            <a:off x="7260378" y="4134508"/>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6CCCA88-C12D-4AAE-B627-25EB11737782}"/>
              </a:ext>
            </a:extLst>
          </p:cNvPr>
          <p:cNvSpPr/>
          <p:nvPr/>
        </p:nvSpPr>
        <p:spPr>
          <a:xfrm>
            <a:off x="7708778" y="4131312"/>
            <a:ext cx="363985" cy="1800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8060874" y="3548543"/>
            <a:ext cx="595575" cy="40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330EA33-D645-4EAA-B6AE-FD45C10583B0}"/>
              </a:ext>
            </a:extLst>
          </p:cNvPr>
          <p:cNvSpPr/>
          <p:nvPr/>
        </p:nvSpPr>
        <p:spPr>
          <a:xfrm rot="10800000" flipV="1">
            <a:off x="8537991" y="3168607"/>
            <a:ext cx="1295640" cy="584775"/>
          </a:xfrm>
          <a:prstGeom prst="rect">
            <a:avLst/>
          </a:prstGeom>
        </p:spPr>
        <p:txBody>
          <a:bodyPr wrap="square">
            <a:spAutoFit/>
          </a:bodyPr>
          <a:lstStyle/>
          <a:p>
            <a:pPr algn="ctr"/>
            <a:r>
              <a:rPr lang="en-US" sz="1600"/>
              <a:t>Total pay to worker</a:t>
            </a:r>
          </a:p>
        </p:txBody>
      </p:sp>
      <p:sp>
        <p:nvSpPr>
          <p:cNvPr id="28" name="Rectangle 27">
            <a:extLst>
              <a:ext uri="{FF2B5EF4-FFF2-40B4-BE49-F238E27FC236}">
                <a16:creationId xmlns:a16="http://schemas.microsoft.com/office/drawing/2014/main" id="{0326790C-DBA3-474B-B8CB-793C473C790B}"/>
              </a:ext>
            </a:extLst>
          </p:cNvPr>
          <p:cNvSpPr/>
          <p:nvPr/>
        </p:nvSpPr>
        <p:spPr>
          <a:xfrm rot="10800000" flipV="1">
            <a:off x="7874490" y="5174334"/>
            <a:ext cx="1295641" cy="830997"/>
          </a:xfrm>
          <a:prstGeom prst="rect">
            <a:avLst/>
          </a:prstGeom>
        </p:spPr>
        <p:txBody>
          <a:bodyPr wrap="square" lIns="91440" tIns="45720" rIns="91440" bIns="45720" anchor="t">
            <a:spAutoFit/>
          </a:bodyPr>
          <a:lstStyle/>
          <a:p>
            <a:pPr algn="ctr"/>
            <a:r>
              <a:rPr lang="en-US" sz="1600"/>
              <a:t>Total charge to client with adjustments</a:t>
            </a:r>
          </a:p>
        </p:txBody>
      </p:sp>
      <p:sp>
        <p:nvSpPr>
          <p:cNvPr id="29" name="Rectangle 28">
            <a:extLst>
              <a:ext uri="{FF2B5EF4-FFF2-40B4-BE49-F238E27FC236}">
                <a16:creationId xmlns:a16="http://schemas.microsoft.com/office/drawing/2014/main" id="{E134832F-7795-430C-89D8-C66AFE10527C}"/>
              </a:ext>
            </a:extLst>
          </p:cNvPr>
          <p:cNvSpPr/>
          <p:nvPr/>
        </p:nvSpPr>
        <p:spPr>
          <a:xfrm rot="10800000" flipV="1">
            <a:off x="6063135" y="2088552"/>
            <a:ext cx="1561228" cy="584775"/>
          </a:xfrm>
          <a:prstGeom prst="rect">
            <a:avLst/>
          </a:prstGeom>
        </p:spPr>
        <p:txBody>
          <a:bodyPr wrap="square" lIns="91440" tIns="45720" rIns="91440" bIns="45720" anchor="t">
            <a:spAutoFit/>
          </a:bodyPr>
          <a:lstStyle/>
          <a:p>
            <a:r>
              <a:rPr lang="en-US" sz="1600"/>
              <a:t>Total value to client</a:t>
            </a:r>
          </a:p>
        </p:txBody>
      </p:sp>
      <p:sp>
        <p:nvSpPr>
          <p:cNvPr id="30" name="Rectangle 29">
            <a:extLst>
              <a:ext uri="{FF2B5EF4-FFF2-40B4-BE49-F238E27FC236}">
                <a16:creationId xmlns:a16="http://schemas.microsoft.com/office/drawing/2014/main" id="{925DC851-E97D-495D-AEE5-C7E54A3905EC}"/>
              </a:ext>
            </a:extLst>
          </p:cNvPr>
          <p:cNvSpPr/>
          <p:nvPr/>
        </p:nvSpPr>
        <p:spPr>
          <a:xfrm rot="10800000" flipV="1">
            <a:off x="3807913" y="5311916"/>
            <a:ext cx="1561228" cy="584775"/>
          </a:xfrm>
          <a:prstGeom prst="rect">
            <a:avLst/>
          </a:prstGeom>
        </p:spPr>
        <p:txBody>
          <a:bodyPr wrap="square" lIns="91440" tIns="45720" rIns="91440" bIns="45720" anchor="t">
            <a:spAutoFit/>
          </a:bodyPr>
          <a:lstStyle/>
          <a:p>
            <a:r>
              <a:rPr lang="en-US" sz="1600"/>
              <a:t>Total hours processed</a:t>
            </a:r>
          </a:p>
        </p:txBody>
      </p:sp>
      <p:sp>
        <p:nvSpPr>
          <p:cNvPr id="31" name="Rectangle 30">
            <a:extLst>
              <a:ext uri="{FF2B5EF4-FFF2-40B4-BE49-F238E27FC236}">
                <a16:creationId xmlns:a16="http://schemas.microsoft.com/office/drawing/2014/main" id="{D6887636-E684-4581-AFAC-30BCAA86E371}"/>
              </a:ext>
            </a:extLst>
          </p:cNvPr>
          <p:cNvSpPr/>
          <p:nvPr/>
        </p:nvSpPr>
        <p:spPr>
          <a:xfrm rot="10800000" flipV="1">
            <a:off x="1829133" y="1833539"/>
            <a:ext cx="1759035" cy="830997"/>
          </a:xfrm>
          <a:prstGeom prst="rect">
            <a:avLst/>
          </a:prstGeom>
        </p:spPr>
        <p:txBody>
          <a:bodyPr wrap="square" lIns="91440" tIns="45720" rIns="91440" bIns="45720" anchor="t">
            <a:spAutoFit/>
          </a:bodyPr>
          <a:lstStyle/>
          <a:p>
            <a:pPr algn="ctr"/>
            <a:r>
              <a:rPr lang="en-US" sz="1600"/>
              <a:t>Job card which the worker is being pay rolled on</a:t>
            </a:r>
          </a:p>
        </p:txBody>
      </p:sp>
      <p:sp>
        <p:nvSpPr>
          <p:cNvPr id="32" name="Rectangle 31">
            <a:extLst>
              <a:ext uri="{FF2B5EF4-FFF2-40B4-BE49-F238E27FC236}">
                <a16:creationId xmlns:a16="http://schemas.microsoft.com/office/drawing/2014/main" id="{1688BE16-FC70-4484-AC7C-C70269962FCD}"/>
              </a:ext>
            </a:extLst>
          </p:cNvPr>
          <p:cNvSpPr/>
          <p:nvPr/>
        </p:nvSpPr>
        <p:spPr>
          <a:xfrm rot="10800000" flipV="1">
            <a:off x="485123" y="5297554"/>
            <a:ext cx="1561228" cy="338554"/>
          </a:xfrm>
          <a:prstGeom prst="rect">
            <a:avLst/>
          </a:prstGeom>
        </p:spPr>
        <p:txBody>
          <a:bodyPr wrap="square" lIns="91440" tIns="45720" rIns="91440" bIns="45720" anchor="t">
            <a:spAutoFit/>
          </a:bodyPr>
          <a:lstStyle/>
          <a:p>
            <a:r>
              <a:rPr lang="en-US" sz="1600"/>
              <a:t>Worker's name</a:t>
            </a:r>
          </a:p>
        </p:txBody>
      </p:sp>
      <p:cxnSp>
        <p:nvCxnSpPr>
          <p:cNvPr id="33" name="Straight Arrow Connector 32">
            <a:extLst>
              <a:ext uri="{FF2B5EF4-FFF2-40B4-BE49-F238E27FC236}">
                <a16:creationId xmlns:a16="http://schemas.microsoft.com/office/drawing/2014/main" id="{9128E5A3-F432-45F9-964C-9B53271B72C7}"/>
              </a:ext>
            </a:extLst>
          </p:cNvPr>
          <p:cNvCxnSpPr>
            <a:cxnSpLocks/>
          </p:cNvCxnSpPr>
          <p:nvPr/>
        </p:nvCxnSpPr>
        <p:spPr>
          <a:xfrm>
            <a:off x="3372374" y="2464902"/>
            <a:ext cx="1081620" cy="1576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915B84-7A3A-40F8-880F-6E79E20CDF06}"/>
              </a:ext>
            </a:extLst>
          </p:cNvPr>
          <p:cNvCxnSpPr>
            <a:cxnSpLocks/>
          </p:cNvCxnSpPr>
          <p:nvPr/>
        </p:nvCxnSpPr>
        <p:spPr>
          <a:xfrm flipV="1">
            <a:off x="4770723" y="4342503"/>
            <a:ext cx="1141872" cy="10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08F3AA-20AC-4072-887B-324F2B8DFFB3}"/>
              </a:ext>
            </a:extLst>
          </p:cNvPr>
          <p:cNvCxnSpPr>
            <a:cxnSpLocks/>
          </p:cNvCxnSpPr>
          <p:nvPr/>
        </p:nvCxnSpPr>
        <p:spPr>
          <a:xfrm flipH="1" flipV="1">
            <a:off x="7553823" y="4412202"/>
            <a:ext cx="553330" cy="65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B8BE063-6787-4CD8-AC43-97C50EC36828}"/>
              </a:ext>
            </a:extLst>
          </p:cNvPr>
          <p:cNvCxnSpPr>
            <a:cxnSpLocks/>
          </p:cNvCxnSpPr>
          <p:nvPr/>
        </p:nvCxnSpPr>
        <p:spPr>
          <a:xfrm>
            <a:off x="6476258" y="2673327"/>
            <a:ext cx="0" cy="1315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98A4807-DAD1-4403-B6A3-769CAEA86515}"/>
              </a:ext>
            </a:extLst>
          </p:cNvPr>
          <p:cNvSpPr/>
          <p:nvPr/>
        </p:nvSpPr>
        <p:spPr>
          <a:xfrm>
            <a:off x="1714867" y="1182105"/>
            <a:ext cx="9522782" cy="338554"/>
          </a:xfrm>
          <a:prstGeom prst="rect">
            <a:avLst/>
          </a:prstGeom>
        </p:spPr>
        <p:txBody>
          <a:bodyPr wrap="square" lIns="91440" tIns="45720" rIns="91440" bIns="45720" anchor="t">
            <a:spAutoFit/>
          </a:bodyPr>
          <a:lstStyle/>
          <a:p>
            <a:r>
              <a:rPr lang="en-US" sz="1600"/>
              <a:t>Further information on</a:t>
            </a:r>
            <a:r>
              <a:rPr lang="en-US" sz="1600">
                <a:ea typeface="+mn-lt"/>
                <a:cs typeface="+mn-lt"/>
              </a:rPr>
              <a:t> the timesheets represented by different columns.</a:t>
            </a:r>
          </a:p>
        </p:txBody>
      </p:sp>
      <p:sp>
        <p:nvSpPr>
          <p:cNvPr id="4" name="Slide Number Placeholder 3">
            <a:extLst>
              <a:ext uri="{FF2B5EF4-FFF2-40B4-BE49-F238E27FC236}">
                <a16:creationId xmlns:a16="http://schemas.microsoft.com/office/drawing/2014/main" id="{7E1017FB-D386-4B4B-B7F7-11379274A9CE}"/>
              </a:ext>
            </a:extLst>
          </p:cNvPr>
          <p:cNvSpPr>
            <a:spLocks noGrp="1"/>
          </p:cNvSpPr>
          <p:nvPr>
            <p:ph type="sldNum" sz="quarter" idx="12"/>
          </p:nvPr>
        </p:nvSpPr>
        <p:spPr/>
        <p:txBody>
          <a:bodyPr/>
          <a:lstStyle/>
          <a:p>
            <a:fld id="{6F0C9F74-ED7C-44EF-9CFC-67AAF3EFA2FB}" type="slidenum">
              <a:rPr lang="en-GB" smtClean="0"/>
              <a:t>32</a:t>
            </a:fld>
            <a:endParaRPr lang="en-GB"/>
          </a:p>
        </p:txBody>
      </p:sp>
    </p:spTree>
    <p:extLst>
      <p:ext uri="{BB962C8B-B14F-4D97-AF65-F5344CB8AC3E}">
        <p14:creationId xmlns:p14="http://schemas.microsoft.com/office/powerpoint/2010/main" val="1182722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2508308"/>
            <a:ext cx="6612360" cy="2765028"/>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4600" y="455633"/>
            <a:ext cx="9131300" cy="385762"/>
          </a:xfrm>
        </p:spPr>
        <p:txBody>
          <a:bodyPr/>
          <a:lstStyle/>
          <a:p>
            <a:pPr>
              <a:buClr>
                <a:srgbClr val="B8C617"/>
              </a:buClr>
            </a:pPr>
            <a:r>
              <a:rPr lang="en-US" sz="2800" b="1">
                <a:solidFill>
                  <a:srgbClr val="92D050"/>
                </a:solidFill>
                <a:latin typeface="+mn-lt"/>
                <a:cs typeface="Calibri"/>
              </a:rPr>
              <a:t>How To View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1195385" y="1184301"/>
            <a:ext cx="9327238" cy="584775"/>
          </a:xfrm>
          <a:prstGeom prst="rect">
            <a:avLst/>
          </a:prstGeom>
        </p:spPr>
        <p:txBody>
          <a:bodyPr wrap="square" lIns="91440" tIns="45720" rIns="91440" bIns="45720" anchor="t">
            <a:spAutoFit/>
          </a:bodyPr>
          <a:lstStyle/>
          <a:p>
            <a:pPr algn="ctr"/>
            <a:r>
              <a:rPr lang="en-US" sz="1600"/>
              <a:t>The timesheets represent each day the worker has worked, including hours processed </a:t>
            </a:r>
          </a:p>
          <a:p>
            <a:pPr algn="ctr"/>
            <a:r>
              <a:rPr lang="en-US" sz="1600"/>
              <a:t>with charge and pay totals for each day.  </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7448615" y="2849087"/>
            <a:ext cx="2618174" cy="1077218"/>
          </a:xfrm>
          <a:prstGeom prst="rect">
            <a:avLst/>
          </a:prstGeom>
        </p:spPr>
        <p:txBody>
          <a:bodyPr wrap="square" lIns="91440" tIns="45720" rIns="91440" bIns="45720" anchor="t">
            <a:spAutoFit/>
          </a:bodyPr>
          <a:lstStyle/>
          <a:p>
            <a:pPr algn="ctr"/>
            <a:r>
              <a:rPr lang="en-US" sz="1600"/>
              <a:t>Timesheets which have been created for the worker, that haven't yet been submitted and are highlighted pink</a:t>
            </a:r>
          </a:p>
        </p:txBody>
      </p:sp>
      <p:pic>
        <p:nvPicPr>
          <p:cNvPr id="4" name="Picture 3">
            <a:extLst>
              <a:ext uri="{FF2B5EF4-FFF2-40B4-BE49-F238E27FC236}">
                <a16:creationId xmlns:a16="http://schemas.microsoft.com/office/drawing/2014/main" id="{016765F8-F1F9-4049-90BB-A272FC8A8568}"/>
              </a:ext>
            </a:extLst>
          </p:cNvPr>
          <p:cNvPicPr>
            <a:picLocks noChangeAspect="1"/>
          </p:cNvPicPr>
          <p:nvPr/>
        </p:nvPicPr>
        <p:blipFill rotWithShape="1">
          <a:blip r:embed="rId3"/>
          <a:srcRect t="19488"/>
          <a:stretch/>
        </p:blipFill>
        <p:spPr>
          <a:xfrm>
            <a:off x="865279" y="2602866"/>
            <a:ext cx="6375713" cy="2573127"/>
          </a:xfrm>
          <a:prstGeom prst="rect">
            <a:avLst/>
          </a:prstGeom>
        </p:spPr>
      </p:pic>
      <p:sp>
        <p:nvSpPr>
          <p:cNvPr id="41" name="Rectangle 40">
            <a:extLst>
              <a:ext uri="{FF2B5EF4-FFF2-40B4-BE49-F238E27FC236}">
                <a16:creationId xmlns:a16="http://schemas.microsoft.com/office/drawing/2014/main" id="{8A928A43-6D80-484D-B746-CB3AA0725865}"/>
              </a:ext>
            </a:extLst>
          </p:cNvPr>
          <p:cNvSpPr/>
          <p:nvPr/>
        </p:nvSpPr>
        <p:spPr>
          <a:xfrm>
            <a:off x="2716567" y="4049415"/>
            <a:ext cx="4438835" cy="895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174F362-6356-4619-BD5D-070EC4331574}"/>
              </a:ext>
            </a:extLst>
          </p:cNvPr>
          <p:cNvSpPr/>
          <p:nvPr/>
        </p:nvSpPr>
        <p:spPr>
          <a:xfrm>
            <a:off x="2689934" y="3495715"/>
            <a:ext cx="674702" cy="83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28B5E8C-5E5A-40F7-AB6F-CB76D3EB2369}"/>
              </a:ext>
            </a:extLst>
          </p:cNvPr>
          <p:cNvSpPr/>
          <p:nvPr/>
        </p:nvSpPr>
        <p:spPr>
          <a:xfrm>
            <a:off x="2716567" y="3676863"/>
            <a:ext cx="674703" cy="112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2689934" y="3839809"/>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977196" y="3401997"/>
            <a:ext cx="3524168" cy="9303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4E24839-9CC5-4A78-87E0-73E864B47DCA}"/>
              </a:ext>
            </a:extLst>
          </p:cNvPr>
          <p:cNvSpPr>
            <a:spLocks noGrp="1"/>
          </p:cNvSpPr>
          <p:nvPr>
            <p:ph type="sldNum" sz="quarter" idx="12"/>
          </p:nvPr>
        </p:nvSpPr>
        <p:spPr/>
        <p:txBody>
          <a:bodyPr/>
          <a:lstStyle/>
          <a:p>
            <a:fld id="{6F0C9F74-ED7C-44EF-9CFC-67AAF3EFA2FB}" type="slidenum">
              <a:rPr lang="en-GB" smtClean="0"/>
              <a:t>33</a:t>
            </a:fld>
            <a:endParaRPr lang="en-GB"/>
          </a:p>
        </p:txBody>
      </p:sp>
    </p:spTree>
    <p:extLst>
      <p:ext uri="{BB962C8B-B14F-4D97-AF65-F5344CB8AC3E}">
        <p14:creationId xmlns:p14="http://schemas.microsoft.com/office/powerpoint/2010/main" val="318786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3714" y="273571"/>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Click on the day you would like to view. Each section represents the job card rules and hours processed.</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370875" y="3256552"/>
            <a:ext cx="3253940" cy="2062103"/>
          </a:xfrm>
          <a:prstGeom prst="rect">
            <a:avLst/>
          </a:prstGeom>
        </p:spPr>
        <p:txBody>
          <a:bodyPr wrap="square" lIns="91440" tIns="45720" rIns="91440" bIns="45720" anchor="t">
            <a:spAutoFit/>
          </a:bodyPr>
          <a:lstStyle/>
          <a:p>
            <a:pPr algn="ctr"/>
            <a:r>
              <a:rPr lang="en-US" sz="1600"/>
              <a:t>The first part is information that has been placed on the job card. </a:t>
            </a:r>
          </a:p>
          <a:p>
            <a:pPr algn="ctr"/>
            <a:r>
              <a:rPr lang="en-US" sz="1600"/>
              <a:t>You can also go to the job card from this section by either</a:t>
            </a:r>
          </a:p>
          <a:p>
            <a:pPr algn="ctr"/>
            <a:r>
              <a:rPr lang="en-US" sz="1600"/>
              <a:t>clicking on:</a:t>
            </a:r>
            <a:endParaRPr lang="en-US" sz="1600">
              <a:cs typeface="Calibri"/>
            </a:endParaRPr>
          </a:p>
          <a:p>
            <a:pPr algn="ctr"/>
            <a:r>
              <a:rPr lang="en-US" sz="1600"/>
              <a:t>Job Card </a:t>
            </a:r>
          </a:p>
          <a:p>
            <a:pPr algn="ctr"/>
            <a:r>
              <a:rPr lang="en-US" sz="1600"/>
              <a:t>Rate schedule </a:t>
            </a:r>
          </a:p>
          <a:p>
            <a:pPr algn="ctr"/>
            <a:r>
              <a:rPr lang="en-US" sz="1600"/>
              <a:t>Shift details</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6" name="Rectangle 5">
            <a:extLst>
              <a:ext uri="{FF2B5EF4-FFF2-40B4-BE49-F238E27FC236}">
                <a16:creationId xmlns:a16="http://schemas.microsoft.com/office/drawing/2014/main" id="{4B78A8EF-65DA-4AD3-AF36-434283D59994}"/>
              </a:ext>
            </a:extLst>
          </p:cNvPr>
          <p:cNvSpPr/>
          <p:nvPr/>
        </p:nvSpPr>
        <p:spPr>
          <a:xfrm>
            <a:off x="958790" y="2885243"/>
            <a:ext cx="4425392" cy="5740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C011A03-C41C-4B47-9411-2CD42F64550F}"/>
              </a:ext>
            </a:extLst>
          </p:cNvPr>
          <p:cNvCxnSpPr>
            <a:cxnSpLocks/>
          </p:cNvCxnSpPr>
          <p:nvPr/>
        </p:nvCxnSpPr>
        <p:spPr>
          <a:xfrm flipH="1" flipV="1">
            <a:off x="2373331" y="3256552"/>
            <a:ext cx="4693294" cy="1635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A1FA88-4845-4183-A578-59FCC322AFDE}"/>
              </a:ext>
            </a:extLst>
          </p:cNvPr>
          <p:cNvCxnSpPr>
            <a:cxnSpLocks/>
          </p:cNvCxnSpPr>
          <p:nvPr/>
        </p:nvCxnSpPr>
        <p:spPr>
          <a:xfrm>
            <a:off x="2373331" y="1619190"/>
            <a:ext cx="0" cy="897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50F0C8-248D-4F84-9BC2-E872C95E48EE}"/>
              </a:ext>
            </a:extLst>
          </p:cNvPr>
          <p:cNvSpPr>
            <a:spLocks noGrp="1"/>
          </p:cNvSpPr>
          <p:nvPr>
            <p:ph type="sldNum" sz="quarter" idx="12"/>
          </p:nvPr>
        </p:nvSpPr>
        <p:spPr/>
        <p:txBody>
          <a:bodyPr/>
          <a:lstStyle/>
          <a:p>
            <a:fld id="{6F0C9F74-ED7C-44EF-9CFC-67AAF3EFA2FB}" type="slidenum">
              <a:rPr lang="en-GB" smtClean="0"/>
              <a:t>34</a:t>
            </a:fld>
            <a:endParaRPr lang="en-GB"/>
          </a:p>
        </p:txBody>
      </p:sp>
    </p:spTree>
    <p:extLst>
      <p:ext uri="{BB962C8B-B14F-4D97-AF65-F5344CB8AC3E}">
        <p14:creationId xmlns:p14="http://schemas.microsoft.com/office/powerpoint/2010/main" val="180232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2062" y="313015"/>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second part of the timesheet is the shift value breakdown.</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105380" y="3348770"/>
            <a:ext cx="3696166" cy="830997"/>
          </a:xfrm>
          <a:prstGeom prst="rect">
            <a:avLst/>
          </a:prstGeom>
        </p:spPr>
        <p:txBody>
          <a:bodyPr wrap="square" lIns="91440" tIns="45720" rIns="91440" bIns="45720" anchor="t">
            <a:spAutoFit/>
          </a:bodyPr>
          <a:lstStyle/>
          <a:p>
            <a:pPr algn="ctr"/>
            <a:r>
              <a:rPr lang="en-US" sz="1600"/>
              <a:t>This part shows the shift length, any adjustments, unpaid breaks and the total shift length billable to the client</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5" name="Rectangle 14">
            <a:extLst>
              <a:ext uri="{FF2B5EF4-FFF2-40B4-BE49-F238E27FC236}">
                <a16:creationId xmlns:a16="http://schemas.microsoft.com/office/drawing/2014/main" id="{84234329-869D-44AC-B4BB-98EDE3A9DE5A}"/>
              </a:ext>
            </a:extLst>
          </p:cNvPr>
          <p:cNvSpPr/>
          <p:nvPr/>
        </p:nvSpPr>
        <p:spPr>
          <a:xfrm>
            <a:off x="958789" y="3579953"/>
            <a:ext cx="4425394" cy="1055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947BC433-E14B-4760-9539-EE3AEEAA9DB4}"/>
              </a:ext>
            </a:extLst>
          </p:cNvPr>
          <p:cNvCxnSpPr>
            <a:cxnSpLocks/>
          </p:cNvCxnSpPr>
          <p:nvPr/>
        </p:nvCxnSpPr>
        <p:spPr>
          <a:xfrm flipH="1">
            <a:off x="3811470" y="3817882"/>
            <a:ext cx="2317354" cy="121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ACBF86-1E36-497E-93D9-6EDFD9C12ECE}"/>
              </a:ext>
            </a:extLst>
          </p:cNvPr>
          <p:cNvCxnSpPr>
            <a:cxnSpLocks/>
          </p:cNvCxnSpPr>
          <p:nvPr/>
        </p:nvCxnSpPr>
        <p:spPr>
          <a:xfrm flipH="1">
            <a:off x="3808723" y="3830295"/>
            <a:ext cx="2287278" cy="4827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C874F-87D6-4B81-A3FA-0D638ADABB76}"/>
              </a:ext>
            </a:extLst>
          </p:cNvPr>
          <p:cNvCxnSpPr>
            <a:cxnSpLocks/>
          </p:cNvCxnSpPr>
          <p:nvPr/>
        </p:nvCxnSpPr>
        <p:spPr>
          <a:xfrm flipH="1">
            <a:off x="3811470" y="3827928"/>
            <a:ext cx="2314607" cy="7036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F2AB4DA-D344-492A-814D-0CA5478A6B05}"/>
              </a:ext>
            </a:extLst>
          </p:cNvPr>
          <p:cNvSpPr>
            <a:spLocks noGrp="1"/>
          </p:cNvSpPr>
          <p:nvPr>
            <p:ph type="sldNum" sz="quarter" idx="12"/>
          </p:nvPr>
        </p:nvSpPr>
        <p:spPr/>
        <p:txBody>
          <a:bodyPr/>
          <a:lstStyle/>
          <a:p>
            <a:fld id="{6F0C9F74-ED7C-44EF-9CFC-67AAF3EFA2FB}" type="slidenum">
              <a:rPr lang="en-GB" smtClean="0"/>
              <a:t>35</a:t>
            </a:fld>
            <a:endParaRPr lang="en-GB"/>
          </a:p>
        </p:txBody>
      </p:sp>
    </p:spTree>
    <p:extLst>
      <p:ext uri="{BB962C8B-B14F-4D97-AF65-F5344CB8AC3E}">
        <p14:creationId xmlns:p14="http://schemas.microsoft.com/office/powerpoint/2010/main" val="795385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532869"/>
            <a:ext cx="9131300" cy="385762"/>
          </a:xfrm>
        </p:spPr>
        <p:txBody>
          <a:bodyPr/>
          <a:lstStyle/>
          <a:p>
            <a:pPr>
              <a:buClr>
                <a:srgbClr val="B8C617"/>
              </a:buClr>
            </a:pPr>
            <a:r>
              <a:rPr lang="en-US" sz="2800" b="1">
                <a:solidFill>
                  <a:srgbClr val="92D050"/>
                </a:solidFill>
                <a:latin typeface="+mn-lt"/>
              </a:rPr>
              <a:t>What Information Is On Each Timesheet?</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lIns="91440" tIns="45720" rIns="91440" bIns="45720" anchor="t">
            <a:spAutoFit/>
          </a:bodyPr>
          <a:lstStyle/>
          <a:p>
            <a:r>
              <a:rPr lang="en-US" sz="1600"/>
              <a:t>The last part of the timesheet is the total costs.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6096000" y="3286260"/>
            <a:ext cx="3738097" cy="584775"/>
          </a:xfrm>
          <a:prstGeom prst="rect">
            <a:avLst/>
          </a:prstGeom>
        </p:spPr>
        <p:txBody>
          <a:bodyPr wrap="square" lIns="91440" tIns="45720" rIns="91440" bIns="45720" anchor="t">
            <a:spAutoFit/>
          </a:bodyPr>
          <a:lstStyle/>
          <a:p>
            <a:pPr algn="ctr"/>
            <a:r>
              <a:rPr lang="en-US" sz="1600"/>
              <a:t>The final part is the charge rate, pay rate, hours, charge value and pay value</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3"/>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958789" y="4635185"/>
            <a:ext cx="4425394" cy="398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4404220" y="3642416"/>
            <a:ext cx="1691780" cy="9927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E5F7AB6-CF0E-401F-A870-1581DD5D8CB9}"/>
              </a:ext>
            </a:extLst>
          </p:cNvPr>
          <p:cNvCxnSpPr>
            <a:cxnSpLocks/>
          </p:cNvCxnSpPr>
          <p:nvPr/>
        </p:nvCxnSpPr>
        <p:spPr>
          <a:xfrm flipH="1">
            <a:off x="2024109" y="3642416"/>
            <a:ext cx="4071891"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92785" y="3642416"/>
            <a:ext cx="903215" cy="929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5D9942-A34E-4160-96B9-14B099FC4585}"/>
              </a:ext>
            </a:extLst>
          </p:cNvPr>
          <p:cNvCxnSpPr>
            <a:cxnSpLocks/>
          </p:cNvCxnSpPr>
          <p:nvPr/>
        </p:nvCxnSpPr>
        <p:spPr>
          <a:xfrm flipH="1">
            <a:off x="3661096" y="3621631"/>
            <a:ext cx="2451968" cy="1021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1C0370B-232E-4C65-AD00-64B9333CE187}"/>
              </a:ext>
            </a:extLst>
          </p:cNvPr>
          <p:cNvSpPr>
            <a:spLocks noGrp="1"/>
          </p:cNvSpPr>
          <p:nvPr>
            <p:ph type="sldNum" sz="quarter" idx="12"/>
          </p:nvPr>
        </p:nvSpPr>
        <p:spPr/>
        <p:txBody>
          <a:bodyPr/>
          <a:lstStyle/>
          <a:p>
            <a:fld id="{6F0C9F74-ED7C-44EF-9CFC-67AAF3EFA2FB}" type="slidenum">
              <a:rPr lang="en-GB" smtClean="0"/>
              <a:t>36</a:t>
            </a:fld>
            <a:endParaRPr lang="en-GB"/>
          </a:p>
        </p:txBody>
      </p:sp>
    </p:spTree>
    <p:extLst>
      <p:ext uri="{BB962C8B-B14F-4D97-AF65-F5344CB8AC3E}">
        <p14:creationId xmlns:p14="http://schemas.microsoft.com/office/powerpoint/2010/main" val="1940245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747228" y="1882691"/>
            <a:ext cx="4978869" cy="443821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9850" y="634389"/>
            <a:ext cx="9131300" cy="385762"/>
          </a:xfrm>
        </p:spPr>
        <p:txBody>
          <a:bodyPr/>
          <a:lstStyle/>
          <a:p>
            <a:pPr>
              <a:buClr>
                <a:srgbClr val="B8C617"/>
              </a:buClr>
            </a:pPr>
            <a:r>
              <a:rPr lang="en-US" sz="2800" b="1">
                <a:solidFill>
                  <a:srgbClr val="92D050"/>
                </a:solidFill>
                <a:latin typeface="Calibri"/>
                <a:cs typeface="Calibri"/>
              </a:rPr>
              <a:t>What Are Historic And Manual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669850" y="1231384"/>
            <a:ext cx="9327238" cy="338554"/>
          </a:xfrm>
          <a:prstGeom prst="rect">
            <a:avLst/>
          </a:prstGeom>
        </p:spPr>
        <p:txBody>
          <a:bodyPr wrap="square">
            <a:spAutoFit/>
          </a:bodyPr>
          <a:lstStyle/>
          <a:p>
            <a:r>
              <a:rPr lang="en-US" sz="1600"/>
              <a:t>These are for any missing payments or adjusted rates.</a:t>
            </a:r>
          </a:p>
        </p:txBody>
      </p:sp>
      <p:sp>
        <p:nvSpPr>
          <p:cNvPr id="27" name="Rectangle 26">
            <a:extLst>
              <a:ext uri="{FF2B5EF4-FFF2-40B4-BE49-F238E27FC236}">
                <a16:creationId xmlns:a16="http://schemas.microsoft.com/office/drawing/2014/main" id="{6330EA33-D645-4EAA-B6AE-FD45C10583B0}"/>
              </a:ext>
            </a:extLst>
          </p:cNvPr>
          <p:cNvSpPr/>
          <p:nvPr/>
        </p:nvSpPr>
        <p:spPr>
          <a:xfrm rot="10800000" flipV="1">
            <a:off x="5949655" y="3163840"/>
            <a:ext cx="3738097" cy="830997"/>
          </a:xfrm>
          <a:prstGeom prst="rect">
            <a:avLst/>
          </a:prstGeom>
        </p:spPr>
        <p:txBody>
          <a:bodyPr wrap="square" lIns="91440" tIns="45720" rIns="91440" bIns="45720" anchor="t">
            <a:spAutoFit/>
          </a:bodyPr>
          <a:lstStyle/>
          <a:p>
            <a:pPr algn="ctr"/>
            <a:r>
              <a:rPr lang="en-US" sz="1600"/>
              <a:t>Please see the How To Guide on historic and manual adjustments</a:t>
            </a:r>
          </a:p>
          <a:p>
            <a:pPr algn="ctr"/>
            <a:r>
              <a:rPr lang="en-US" sz="1600">
                <a:cs typeface="Calibri"/>
              </a:rPr>
              <a:t>for more information.</a:t>
            </a:r>
          </a:p>
        </p:txBody>
      </p:sp>
      <p:pic>
        <p:nvPicPr>
          <p:cNvPr id="2" name="Picture 1">
            <a:extLst>
              <a:ext uri="{FF2B5EF4-FFF2-40B4-BE49-F238E27FC236}">
                <a16:creationId xmlns:a16="http://schemas.microsoft.com/office/drawing/2014/main" id="{8B22090F-A830-4FA6-AEC8-69C00B909194}"/>
              </a:ext>
            </a:extLst>
          </p:cNvPr>
          <p:cNvPicPr>
            <a:picLocks noChangeAspect="1"/>
          </p:cNvPicPr>
          <p:nvPr/>
        </p:nvPicPr>
        <p:blipFill>
          <a:blip r:embed="rId4"/>
          <a:stretch>
            <a:fillRect/>
          </a:stretch>
        </p:blipFill>
        <p:spPr>
          <a:xfrm>
            <a:off x="850705" y="2003347"/>
            <a:ext cx="4823742" cy="4196898"/>
          </a:xfrm>
          <a:prstGeom prst="rect">
            <a:avLst/>
          </a:prstGeom>
        </p:spPr>
      </p:pic>
      <p:sp>
        <p:nvSpPr>
          <p:cNvPr id="16" name="Rectangle 15">
            <a:extLst>
              <a:ext uri="{FF2B5EF4-FFF2-40B4-BE49-F238E27FC236}">
                <a16:creationId xmlns:a16="http://schemas.microsoft.com/office/drawing/2014/main" id="{5A7CF5B2-077A-4AAD-9FBB-538F7C67CE5A}"/>
              </a:ext>
            </a:extLst>
          </p:cNvPr>
          <p:cNvSpPr/>
          <p:nvPr/>
        </p:nvSpPr>
        <p:spPr>
          <a:xfrm>
            <a:off x="2894120" y="5974672"/>
            <a:ext cx="1519246"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371D4E-B549-4EDF-A63F-DD58C107C401}"/>
              </a:ext>
            </a:extLst>
          </p:cNvPr>
          <p:cNvSpPr/>
          <p:nvPr/>
        </p:nvSpPr>
        <p:spPr>
          <a:xfrm>
            <a:off x="958789" y="2070955"/>
            <a:ext cx="1065320" cy="11226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7CCFA786-C8A7-4C14-AB9F-FB18102BC4D6}"/>
              </a:ext>
            </a:extLst>
          </p:cNvPr>
          <p:cNvCxnSpPr>
            <a:cxnSpLocks/>
          </p:cNvCxnSpPr>
          <p:nvPr/>
        </p:nvCxnSpPr>
        <p:spPr>
          <a:xfrm flipH="1">
            <a:off x="3897297" y="3642416"/>
            <a:ext cx="2198703" cy="22803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99BECE7-495B-44AD-9339-1C79E73B3FB7}"/>
              </a:ext>
            </a:extLst>
          </p:cNvPr>
          <p:cNvCxnSpPr>
            <a:cxnSpLocks/>
          </p:cNvCxnSpPr>
          <p:nvPr/>
        </p:nvCxnSpPr>
        <p:spPr>
          <a:xfrm flipH="1">
            <a:off x="5149049" y="3642416"/>
            <a:ext cx="946952" cy="23230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B5FC9C-2933-429B-8EE4-6BEC9A775643}"/>
              </a:ext>
            </a:extLst>
          </p:cNvPr>
          <p:cNvSpPr/>
          <p:nvPr/>
        </p:nvSpPr>
        <p:spPr>
          <a:xfrm>
            <a:off x="4465016" y="5974672"/>
            <a:ext cx="1083528" cy="161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E61ED77-991C-428F-ACE4-FF2B09B68F09}"/>
              </a:ext>
            </a:extLst>
          </p:cNvPr>
          <p:cNvSpPr>
            <a:spLocks noGrp="1"/>
          </p:cNvSpPr>
          <p:nvPr>
            <p:ph type="sldNum" sz="quarter" idx="12"/>
          </p:nvPr>
        </p:nvSpPr>
        <p:spPr/>
        <p:txBody>
          <a:bodyPr/>
          <a:lstStyle/>
          <a:p>
            <a:fld id="{6F0C9F74-ED7C-44EF-9CFC-67AAF3EFA2FB}" type="slidenum">
              <a:rPr lang="en-GB" smtClean="0"/>
              <a:t>37</a:t>
            </a:fld>
            <a:endParaRPr lang="en-GB"/>
          </a:p>
        </p:txBody>
      </p:sp>
    </p:spTree>
    <p:extLst>
      <p:ext uri="{BB962C8B-B14F-4D97-AF65-F5344CB8AC3E}">
        <p14:creationId xmlns:p14="http://schemas.microsoft.com/office/powerpoint/2010/main" val="859312033"/>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830997"/>
          </a:xfrm>
          <a:prstGeom prst="rect">
            <a:avLst/>
          </a:prstGeom>
          <a:noFill/>
        </p:spPr>
        <p:txBody>
          <a:bodyPr wrap="square">
            <a:spAutoFit/>
          </a:bodyPr>
          <a:lstStyle/>
          <a:p>
            <a:r>
              <a:rPr lang="en-US" sz="4800" b="1"/>
              <a:t>UNSUBMITTED SHIFTS</a:t>
            </a:r>
            <a:endParaRPr lang="en-GB" sz="4800" b="1"/>
          </a:p>
        </p:txBody>
      </p:sp>
      <p:sp>
        <p:nvSpPr>
          <p:cNvPr id="5" name="Slide Number Placeholder 4">
            <a:extLst>
              <a:ext uri="{FF2B5EF4-FFF2-40B4-BE49-F238E27FC236}">
                <a16:creationId xmlns:a16="http://schemas.microsoft.com/office/drawing/2014/main" id="{B7CC5E96-432D-45DA-87D5-1140E77A4800}"/>
              </a:ext>
            </a:extLst>
          </p:cNvPr>
          <p:cNvSpPr>
            <a:spLocks noGrp="1"/>
          </p:cNvSpPr>
          <p:nvPr>
            <p:ph type="sldNum" sz="quarter" idx="12"/>
          </p:nvPr>
        </p:nvSpPr>
        <p:spPr/>
        <p:txBody>
          <a:bodyPr/>
          <a:lstStyle/>
          <a:p>
            <a:fld id="{6F0C9F74-ED7C-44EF-9CFC-67AAF3EFA2FB}" type="slidenum">
              <a:rPr lang="en-GB" smtClean="0"/>
              <a:t>38</a:t>
            </a:fld>
            <a:endParaRPr lang="en-GB"/>
          </a:p>
        </p:txBody>
      </p:sp>
    </p:spTree>
    <p:extLst>
      <p:ext uri="{BB962C8B-B14F-4D97-AF65-F5344CB8AC3E}">
        <p14:creationId xmlns:p14="http://schemas.microsoft.com/office/powerpoint/2010/main" val="4186283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771063" y="2718253"/>
            <a:ext cx="6156696" cy="342938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17459"/>
            <a:ext cx="9326563" cy="785812"/>
          </a:xfrm>
        </p:spPr>
        <p:txBody>
          <a:bodyPr/>
          <a:lstStyle/>
          <a:p>
            <a:pPr>
              <a:buClr>
                <a:srgbClr val="B8C617"/>
              </a:buClr>
            </a:pPr>
            <a:r>
              <a:rPr lang="en-US" sz="2800" b="1">
                <a:solidFill>
                  <a:srgbClr val="92D050"/>
                </a:solidFill>
                <a:latin typeface="+mn-lt"/>
                <a:cs typeface="Calibri"/>
              </a:rPr>
              <a:t>What Is An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1323439"/>
          </a:xfrm>
          <a:prstGeom prst="rect">
            <a:avLst/>
          </a:prstGeom>
        </p:spPr>
        <p:txBody>
          <a:bodyPr wrap="square" lIns="91440" tIns="45720" rIns="91440" bIns="45720" anchor="t">
            <a:spAutoFit/>
          </a:bodyPr>
          <a:lstStyle/>
          <a:p>
            <a:r>
              <a:rPr lang="en-US" sz="1600"/>
              <a:t>An </a:t>
            </a:r>
            <a:r>
              <a:rPr lang="en-US" sz="1600" b="1"/>
              <a:t>Unsubmitted Shifts </a:t>
            </a:r>
            <a:r>
              <a:rPr lang="en-US" sz="1600"/>
              <a:t>are timesheets that have been created and are waiting to be processed for payroll.</a:t>
            </a:r>
            <a:endParaRPr lang="en-US"/>
          </a:p>
          <a:p>
            <a:endParaRPr lang="en-US" sz="1600"/>
          </a:p>
          <a:p>
            <a:r>
              <a:rPr lang="en-US" sz="1600"/>
              <a:t>This is where you can check the hours and costing for each job card before submitting the </a:t>
            </a:r>
            <a:r>
              <a:rPr lang="en-US" sz="1600" b="1"/>
              <a:t>Unsubmitted Shifts</a:t>
            </a:r>
            <a:r>
              <a:rPr lang="en-US" sz="1600"/>
              <a:t>.</a:t>
            </a:r>
            <a:endParaRPr lang="en-US">
              <a:cs typeface="Calibri"/>
            </a:endParaRPr>
          </a:p>
          <a:p>
            <a:endParaRPr lang="en-US" sz="1600"/>
          </a:p>
          <a:p>
            <a:r>
              <a:rPr lang="en-US" sz="1600"/>
              <a:t>Go to Finance &gt; Unsubmitted Shifts.</a:t>
            </a:r>
            <a:endParaRPr lang="en-US" sz="1600">
              <a:cs typeface="Calibri"/>
            </a:endParaRPr>
          </a:p>
        </p:txBody>
      </p:sp>
      <p:pic>
        <p:nvPicPr>
          <p:cNvPr id="9" name="Picture 8">
            <a:extLst>
              <a:ext uri="{FF2B5EF4-FFF2-40B4-BE49-F238E27FC236}">
                <a16:creationId xmlns:a16="http://schemas.microsoft.com/office/drawing/2014/main" id="{6BF32007-33BC-43CE-B69C-64FA2EF40ECC}"/>
              </a:ext>
            </a:extLst>
          </p:cNvPr>
          <p:cNvPicPr>
            <a:picLocks noChangeAspect="1"/>
          </p:cNvPicPr>
          <p:nvPr/>
        </p:nvPicPr>
        <p:blipFill rotWithShape="1">
          <a:blip r:embed="rId4"/>
          <a:srcRect l="62271" t="7002" r="11720" b="29389"/>
          <a:stretch/>
        </p:blipFill>
        <p:spPr>
          <a:xfrm>
            <a:off x="1873136" y="2768921"/>
            <a:ext cx="5952549" cy="3259089"/>
          </a:xfrm>
          <a:prstGeom prst="rect">
            <a:avLst/>
          </a:prstGeom>
        </p:spPr>
      </p:pic>
      <p:sp>
        <p:nvSpPr>
          <p:cNvPr id="8" name="Rectangle 7">
            <a:extLst>
              <a:ext uri="{FF2B5EF4-FFF2-40B4-BE49-F238E27FC236}">
                <a16:creationId xmlns:a16="http://schemas.microsoft.com/office/drawing/2014/main" id="{433D7C9D-A453-472F-BE1A-FDC79CF97F09}"/>
              </a:ext>
            </a:extLst>
          </p:cNvPr>
          <p:cNvSpPr/>
          <p:nvPr/>
        </p:nvSpPr>
        <p:spPr>
          <a:xfrm>
            <a:off x="3904420" y="2859231"/>
            <a:ext cx="417251"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280B4B8-E20A-44D4-9571-1EB01E7E94F6}"/>
              </a:ext>
            </a:extLst>
          </p:cNvPr>
          <p:cNvSpPr/>
          <p:nvPr/>
        </p:nvSpPr>
        <p:spPr>
          <a:xfrm>
            <a:off x="3904420" y="3659193"/>
            <a:ext cx="1492542" cy="20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a:extLst>
              <a:ext uri="{FF2B5EF4-FFF2-40B4-BE49-F238E27FC236}">
                <a16:creationId xmlns:a16="http://schemas.microsoft.com/office/drawing/2014/main" id="{9EE24D33-4F6A-400B-878B-1E82E63D72E2}"/>
              </a:ext>
            </a:extLst>
          </p:cNvPr>
          <p:cNvCxnSpPr>
            <a:cxnSpLocks/>
          </p:cNvCxnSpPr>
          <p:nvPr/>
        </p:nvCxnSpPr>
        <p:spPr>
          <a:xfrm>
            <a:off x="2084152" y="2521969"/>
            <a:ext cx="1820268" cy="4939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0E85D0A-86F7-49E5-868B-6CA9EEF38108}"/>
              </a:ext>
            </a:extLst>
          </p:cNvPr>
          <p:cNvCxnSpPr>
            <a:cxnSpLocks/>
          </p:cNvCxnSpPr>
          <p:nvPr/>
        </p:nvCxnSpPr>
        <p:spPr>
          <a:xfrm>
            <a:off x="2084152" y="2536268"/>
            <a:ext cx="1718194" cy="1261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9D10B0-9E30-450F-95A9-CB3BBD969D86}"/>
              </a:ext>
            </a:extLst>
          </p:cNvPr>
          <p:cNvSpPr/>
          <p:nvPr/>
        </p:nvSpPr>
        <p:spPr>
          <a:xfrm>
            <a:off x="1873136" y="4254668"/>
            <a:ext cx="1281125" cy="287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DA7F2A90-5E28-4B37-9812-65E8BEDA7256}"/>
              </a:ext>
            </a:extLst>
          </p:cNvPr>
          <p:cNvCxnSpPr>
            <a:cxnSpLocks/>
          </p:cNvCxnSpPr>
          <p:nvPr/>
        </p:nvCxnSpPr>
        <p:spPr>
          <a:xfrm>
            <a:off x="2084152" y="2521969"/>
            <a:ext cx="378052" cy="1732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AF1C469-D609-4EF0-B0D9-C259ED821E05}"/>
              </a:ext>
            </a:extLst>
          </p:cNvPr>
          <p:cNvSpPr>
            <a:spLocks noGrp="1"/>
          </p:cNvSpPr>
          <p:nvPr>
            <p:ph type="sldNum" sz="quarter" idx="12"/>
          </p:nvPr>
        </p:nvSpPr>
        <p:spPr/>
        <p:txBody>
          <a:bodyPr/>
          <a:lstStyle/>
          <a:p>
            <a:fld id="{6F0C9F74-ED7C-44EF-9CFC-67AAF3EFA2FB}" type="slidenum">
              <a:rPr lang="en-GB" smtClean="0"/>
              <a:t>39</a:t>
            </a:fld>
            <a:endParaRPr lang="en-GB"/>
          </a:p>
        </p:txBody>
      </p:sp>
    </p:spTree>
    <p:extLst>
      <p:ext uri="{BB962C8B-B14F-4D97-AF65-F5344CB8AC3E}">
        <p14:creationId xmlns:p14="http://schemas.microsoft.com/office/powerpoint/2010/main" val="227423479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29" y="1778466"/>
            <a:ext cx="4698927" cy="244905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079" y="330722"/>
            <a:ext cx="9378892" cy="490842"/>
          </a:xfrm>
        </p:spPr>
        <p:txBody>
          <a:bodyPr/>
          <a:lstStyle/>
          <a:p>
            <a:pPr>
              <a:buClr>
                <a:srgbClr val="B8C617"/>
              </a:buClr>
            </a:pPr>
            <a:r>
              <a:rPr lang="en-US" sz="2800" b="1">
                <a:solidFill>
                  <a:srgbClr val="92D050"/>
                </a:solidFill>
                <a:latin typeface="+mn-lt"/>
              </a:rPr>
              <a:t>Where To Find Batch Edit Shifts?</a:t>
            </a:r>
          </a:p>
        </p:txBody>
      </p:sp>
      <p:sp>
        <p:nvSpPr>
          <p:cNvPr id="3" name="Rectangle 2">
            <a:extLst>
              <a:ext uri="{FF2B5EF4-FFF2-40B4-BE49-F238E27FC236}">
                <a16:creationId xmlns:a16="http://schemas.microsoft.com/office/drawing/2014/main" id="{A92A4D1D-724C-435F-A98C-672AE27A82C0}"/>
              </a:ext>
            </a:extLst>
          </p:cNvPr>
          <p:cNvSpPr/>
          <p:nvPr/>
        </p:nvSpPr>
        <p:spPr>
          <a:xfrm>
            <a:off x="5081676" y="2232156"/>
            <a:ext cx="4439829" cy="338554"/>
          </a:xfrm>
          <a:prstGeom prst="rect">
            <a:avLst/>
          </a:prstGeom>
        </p:spPr>
        <p:txBody>
          <a:bodyPr wrap="square" lIns="91440" tIns="45720" rIns="91440" bIns="45720" anchor="t">
            <a:spAutoFit/>
          </a:bodyPr>
          <a:lstStyle/>
          <a:p>
            <a:pPr algn="ctr"/>
            <a:r>
              <a:rPr lang="en-US" sz="1600"/>
              <a:t>Go to Attendance&gt;Batch edit start/stop times.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859043"/>
            <a:ext cx="9522782" cy="584775"/>
          </a:xfrm>
          <a:prstGeom prst="rect">
            <a:avLst/>
          </a:prstGeom>
        </p:spPr>
        <p:txBody>
          <a:bodyPr wrap="square" lIns="91440" tIns="45720" rIns="91440" bIns="45720" anchor="t">
            <a:spAutoFit/>
          </a:bodyPr>
          <a:lstStyle/>
          <a:p>
            <a:r>
              <a:rPr lang="en-US" sz="1600">
                <a:ea typeface="+mn-lt"/>
                <a:cs typeface="+mn-lt"/>
              </a:rPr>
              <a:t>This process happens after the shift has been completed. You can Batch Edit or Stop times (please refer to Start Stop times how to do guide on this process.)</a:t>
            </a:r>
            <a:endParaRPr lang="en-US">
              <a:ea typeface="+mn-lt"/>
              <a:cs typeface="+mn-lt"/>
            </a:endParaRPr>
          </a:p>
        </p:txBody>
      </p:sp>
      <p:sp>
        <p:nvSpPr>
          <p:cNvPr id="12" name="Rectangle 11">
            <a:extLst>
              <a:ext uri="{FF2B5EF4-FFF2-40B4-BE49-F238E27FC236}">
                <a16:creationId xmlns:a16="http://schemas.microsoft.com/office/drawing/2014/main" id="{6F8530DF-8250-4433-A790-BCECAFA7C734}"/>
              </a:ext>
            </a:extLst>
          </p:cNvPr>
          <p:cNvSpPr/>
          <p:nvPr/>
        </p:nvSpPr>
        <p:spPr>
          <a:xfrm>
            <a:off x="5486399" y="2820380"/>
            <a:ext cx="6261521" cy="3626652"/>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439209" y="4768926"/>
            <a:ext cx="4527074" cy="338554"/>
          </a:xfrm>
          <a:prstGeom prst="rect">
            <a:avLst/>
          </a:prstGeom>
        </p:spPr>
        <p:txBody>
          <a:bodyPr wrap="square">
            <a:spAutoFit/>
          </a:bodyPr>
          <a:lstStyle/>
          <a:p>
            <a:pPr algn="ctr"/>
            <a:r>
              <a:rPr lang="en-US" sz="1600"/>
              <a:t>Next go to Organisation to search for your Client.</a:t>
            </a:r>
            <a:endParaRPr lang="en-GB" sz="1600"/>
          </a:p>
        </p:txBody>
      </p:sp>
      <p:pic>
        <p:nvPicPr>
          <p:cNvPr id="9" name="Picture 8">
            <a:extLst>
              <a:ext uri="{FF2B5EF4-FFF2-40B4-BE49-F238E27FC236}">
                <a16:creationId xmlns:a16="http://schemas.microsoft.com/office/drawing/2014/main" id="{44A6938B-0FF1-4F0E-9F11-CBFAC0904B82}"/>
              </a:ext>
            </a:extLst>
          </p:cNvPr>
          <p:cNvPicPr>
            <a:picLocks noChangeAspect="1"/>
          </p:cNvPicPr>
          <p:nvPr/>
        </p:nvPicPr>
        <p:blipFill rotWithShape="1">
          <a:blip r:embed="rId3"/>
          <a:srcRect l="2" t="8858" r="73894" b="45273"/>
          <a:stretch/>
        </p:blipFill>
        <p:spPr>
          <a:xfrm>
            <a:off x="444079" y="1837189"/>
            <a:ext cx="4522204" cy="2331610"/>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837675" y="2341136"/>
            <a:ext cx="1375307" cy="224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1837676" y="1872479"/>
            <a:ext cx="486073" cy="2401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3301085" y="2384673"/>
            <a:ext cx="1875165" cy="84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2491530" y="2030136"/>
            <a:ext cx="2667400" cy="3545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A31AA91-4998-4C32-9B33-E268BC85EC4B}"/>
              </a:ext>
            </a:extLst>
          </p:cNvPr>
          <p:cNvPicPr>
            <a:picLocks noChangeAspect="1"/>
          </p:cNvPicPr>
          <p:nvPr/>
        </p:nvPicPr>
        <p:blipFill>
          <a:blip r:embed="rId4"/>
          <a:stretch>
            <a:fillRect/>
          </a:stretch>
        </p:blipFill>
        <p:spPr>
          <a:xfrm>
            <a:off x="5582418" y="2903506"/>
            <a:ext cx="6069482" cy="3460399"/>
          </a:xfrm>
          <a:prstGeom prst="rect">
            <a:avLst/>
          </a:prstGeom>
        </p:spPr>
      </p:pic>
      <p:cxnSp>
        <p:nvCxnSpPr>
          <p:cNvPr id="20" name="Straight Arrow Connector 19">
            <a:extLst>
              <a:ext uri="{FF2B5EF4-FFF2-40B4-BE49-F238E27FC236}">
                <a16:creationId xmlns:a16="http://schemas.microsoft.com/office/drawing/2014/main" id="{F547EF73-0A34-4514-BE25-22FAB926F30B}"/>
              </a:ext>
            </a:extLst>
          </p:cNvPr>
          <p:cNvCxnSpPr>
            <a:cxnSpLocks/>
          </p:cNvCxnSpPr>
          <p:nvPr/>
        </p:nvCxnSpPr>
        <p:spPr>
          <a:xfrm>
            <a:off x="4868679" y="4971117"/>
            <a:ext cx="6177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47BADF3-6228-4908-A5DC-E53BA75C0C78}"/>
              </a:ext>
            </a:extLst>
          </p:cNvPr>
          <p:cNvSpPr/>
          <p:nvPr/>
        </p:nvSpPr>
        <p:spPr>
          <a:xfrm flipV="1">
            <a:off x="5582418" y="4768925"/>
            <a:ext cx="1036496" cy="3986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BF9CE062-F897-4F12-B696-85EEB8DE86A0}"/>
              </a:ext>
            </a:extLst>
          </p:cNvPr>
          <p:cNvSpPr>
            <a:spLocks noGrp="1"/>
          </p:cNvSpPr>
          <p:nvPr>
            <p:ph type="sldNum" sz="quarter" idx="12"/>
          </p:nvPr>
        </p:nvSpPr>
        <p:spPr/>
        <p:txBody>
          <a:bodyPr/>
          <a:lstStyle/>
          <a:p>
            <a:fld id="{6F0C9F74-ED7C-44EF-9CFC-67AAF3EFA2FB}" type="slidenum">
              <a:rPr lang="en-GB" smtClean="0"/>
              <a:t>4</a:t>
            </a:fld>
            <a:endParaRPr lang="en-GB"/>
          </a:p>
        </p:txBody>
      </p:sp>
    </p:spTree>
    <p:extLst>
      <p:ext uri="{BB962C8B-B14F-4D97-AF65-F5344CB8AC3E}">
        <p14:creationId xmlns:p14="http://schemas.microsoft.com/office/powerpoint/2010/main" val="1944819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661353" y="2147582"/>
            <a:ext cx="5663945" cy="3205653"/>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395928"/>
            <a:ext cx="9328150" cy="393700"/>
          </a:xfrm>
        </p:spPr>
        <p:txBody>
          <a:bodyPr/>
          <a:lstStyle/>
          <a:p>
            <a:pPr>
              <a:buClr>
                <a:srgbClr val="B8C617"/>
              </a:buClr>
            </a:pPr>
            <a:r>
              <a:rPr lang="en-US" sz="2800" b="1">
                <a:solidFill>
                  <a:srgbClr val="92D050"/>
                </a:solidFill>
                <a:latin typeface="+mn-lt"/>
                <a:cs typeface="Calibri"/>
              </a:rPr>
              <a:t>How To Submit Your Unsubmitted Shift?</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830997"/>
          </a:xfrm>
          <a:prstGeom prst="rect">
            <a:avLst/>
          </a:prstGeom>
        </p:spPr>
        <p:txBody>
          <a:bodyPr wrap="square" lIns="91440" tIns="45720" rIns="91440" bIns="45720" anchor="t">
            <a:spAutoFit/>
          </a:bodyPr>
          <a:lstStyle/>
          <a:p>
            <a:r>
              <a:rPr lang="en-US" sz="1600"/>
              <a:t>You will be able to view all workers with hours on Universe.</a:t>
            </a:r>
            <a:endParaRPr lang="en-US"/>
          </a:p>
          <a:p>
            <a:endParaRPr lang="en-US" sz="1600"/>
          </a:p>
          <a:p>
            <a:r>
              <a:rPr lang="en-US" sz="1600"/>
              <a:t>When submitting unsubmitted shifts you are on your way to locking lines.</a:t>
            </a:r>
            <a:endParaRPr lang="en-US">
              <a:cs typeface="Calibri"/>
            </a:endParaRPr>
          </a:p>
        </p:txBody>
      </p:sp>
      <p:pic>
        <p:nvPicPr>
          <p:cNvPr id="3" name="Picture 2">
            <a:extLst>
              <a:ext uri="{FF2B5EF4-FFF2-40B4-BE49-F238E27FC236}">
                <a16:creationId xmlns:a16="http://schemas.microsoft.com/office/drawing/2014/main" id="{C6D6289D-FD05-4C90-BF09-C558DB6FCF93}"/>
              </a:ext>
            </a:extLst>
          </p:cNvPr>
          <p:cNvPicPr>
            <a:picLocks noChangeAspect="1"/>
          </p:cNvPicPr>
          <p:nvPr/>
        </p:nvPicPr>
        <p:blipFill rotWithShape="1">
          <a:blip r:embed="rId3"/>
          <a:srcRect t="27334"/>
          <a:stretch/>
        </p:blipFill>
        <p:spPr>
          <a:xfrm>
            <a:off x="754696" y="2262114"/>
            <a:ext cx="5406426" cy="3008096"/>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433D7C9D-A453-472F-BE1A-FDC79CF97F09}"/>
              </a:ext>
            </a:extLst>
          </p:cNvPr>
          <p:cNvSpPr/>
          <p:nvPr/>
        </p:nvSpPr>
        <p:spPr>
          <a:xfrm>
            <a:off x="2096251" y="2868882"/>
            <a:ext cx="646949" cy="340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30D0F24-1B60-4DA9-BE57-907C3FED643B}"/>
              </a:ext>
            </a:extLst>
          </p:cNvPr>
          <p:cNvSpPr/>
          <p:nvPr/>
        </p:nvSpPr>
        <p:spPr>
          <a:xfrm flipH="1" flipV="1">
            <a:off x="2122992" y="3866479"/>
            <a:ext cx="184205" cy="5837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DD2BC0-31D7-4A2C-BDC6-C3729B797DEF}"/>
              </a:ext>
            </a:extLst>
          </p:cNvPr>
          <p:cNvSpPr/>
          <p:nvPr/>
        </p:nvSpPr>
        <p:spPr>
          <a:xfrm>
            <a:off x="6856386" y="2241077"/>
            <a:ext cx="2319238" cy="1569660"/>
          </a:xfrm>
          <a:prstGeom prst="rect">
            <a:avLst/>
          </a:prstGeom>
        </p:spPr>
        <p:txBody>
          <a:bodyPr wrap="square" lIns="91440" tIns="45720" rIns="91440" bIns="45720" anchor="t">
            <a:spAutoFit/>
          </a:bodyPr>
          <a:lstStyle/>
          <a:p>
            <a:r>
              <a:rPr lang="en-US" sz="1600"/>
              <a:t>You can either submit all workers at a time or one by one.</a:t>
            </a:r>
          </a:p>
          <a:p>
            <a:endParaRPr lang="en-US" sz="1600"/>
          </a:p>
          <a:p>
            <a:r>
              <a:rPr lang="en-US" sz="1600"/>
              <a:t>For all workers you need to click on: </a:t>
            </a:r>
            <a:endParaRPr lang="en-US" sz="1600">
              <a:cs typeface="Calibri"/>
            </a:endParaRPr>
          </a:p>
        </p:txBody>
      </p:sp>
      <p:pic>
        <p:nvPicPr>
          <p:cNvPr id="2" name="Picture 1">
            <a:extLst>
              <a:ext uri="{FF2B5EF4-FFF2-40B4-BE49-F238E27FC236}">
                <a16:creationId xmlns:a16="http://schemas.microsoft.com/office/drawing/2014/main" id="{B92A627E-2386-44EB-A7BB-E99FDAD095FB}"/>
              </a:ext>
            </a:extLst>
          </p:cNvPr>
          <p:cNvPicPr>
            <a:picLocks noChangeAspect="1"/>
          </p:cNvPicPr>
          <p:nvPr/>
        </p:nvPicPr>
        <p:blipFill>
          <a:blip r:embed="rId4"/>
          <a:stretch>
            <a:fillRect/>
          </a:stretch>
        </p:blipFill>
        <p:spPr>
          <a:xfrm>
            <a:off x="7864870" y="3499404"/>
            <a:ext cx="1310754" cy="624894"/>
          </a:xfrm>
          <a:prstGeom prst="rect">
            <a:avLst/>
          </a:prstGeom>
        </p:spPr>
      </p:pic>
      <p:cxnSp>
        <p:nvCxnSpPr>
          <p:cNvPr id="18" name="Straight Arrow Connector 17">
            <a:extLst>
              <a:ext uri="{FF2B5EF4-FFF2-40B4-BE49-F238E27FC236}">
                <a16:creationId xmlns:a16="http://schemas.microsoft.com/office/drawing/2014/main" id="{AC28F2F5-8C28-4FF9-B72D-716878A44745}"/>
              </a:ext>
            </a:extLst>
          </p:cNvPr>
          <p:cNvCxnSpPr>
            <a:cxnSpLocks/>
          </p:cNvCxnSpPr>
          <p:nvPr/>
        </p:nvCxnSpPr>
        <p:spPr>
          <a:xfrm flipH="1" flipV="1">
            <a:off x="2827090" y="3109291"/>
            <a:ext cx="4980720" cy="7981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5E420C-7F8B-4EA0-9CB9-769669D72178}"/>
              </a:ext>
            </a:extLst>
          </p:cNvPr>
          <p:cNvSpPr/>
          <p:nvPr/>
        </p:nvSpPr>
        <p:spPr>
          <a:xfrm>
            <a:off x="6933242" y="4193783"/>
            <a:ext cx="2319238" cy="830997"/>
          </a:xfrm>
          <a:prstGeom prst="rect">
            <a:avLst/>
          </a:prstGeom>
        </p:spPr>
        <p:txBody>
          <a:bodyPr wrap="square" lIns="91440" tIns="45720" rIns="91440" bIns="45720" anchor="t">
            <a:spAutoFit/>
          </a:bodyPr>
          <a:lstStyle/>
          <a:p>
            <a:r>
              <a:rPr lang="en-US" sz="1600"/>
              <a:t>To submit worker's individually, click one box at a time.</a:t>
            </a:r>
          </a:p>
        </p:txBody>
      </p:sp>
      <p:sp>
        <p:nvSpPr>
          <p:cNvPr id="4" name="Rectangle 3">
            <a:extLst>
              <a:ext uri="{FF2B5EF4-FFF2-40B4-BE49-F238E27FC236}">
                <a16:creationId xmlns:a16="http://schemas.microsoft.com/office/drawing/2014/main" id="{3A208EAE-D1DE-4DF0-A8C1-01EA5EDDCF57}"/>
              </a:ext>
            </a:extLst>
          </p:cNvPr>
          <p:cNvSpPr/>
          <p:nvPr/>
        </p:nvSpPr>
        <p:spPr>
          <a:xfrm>
            <a:off x="2636596" y="3986364"/>
            <a:ext cx="529040" cy="463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3840C316-D841-4062-A0BD-71E19D900D42}"/>
              </a:ext>
            </a:extLst>
          </p:cNvPr>
          <p:cNvCxnSpPr>
            <a:cxnSpLocks/>
            <a:stCxn id="17" idx="1"/>
          </p:cNvCxnSpPr>
          <p:nvPr/>
        </p:nvCxnSpPr>
        <p:spPr>
          <a:xfrm flipH="1" flipV="1">
            <a:off x="2453889" y="4131916"/>
            <a:ext cx="4479353" cy="4773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3B3474-3FB4-4299-857A-10B1516914C2}"/>
              </a:ext>
            </a:extLst>
          </p:cNvPr>
          <p:cNvSpPr/>
          <p:nvPr/>
        </p:nvSpPr>
        <p:spPr>
          <a:xfrm>
            <a:off x="802067" y="3700186"/>
            <a:ext cx="1053366" cy="2861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FC609B51-BC17-4F61-87D1-210BD98FBDBD}"/>
              </a:ext>
            </a:extLst>
          </p:cNvPr>
          <p:cNvSpPr>
            <a:spLocks noGrp="1"/>
          </p:cNvSpPr>
          <p:nvPr>
            <p:ph type="sldNum" sz="quarter" idx="12"/>
          </p:nvPr>
        </p:nvSpPr>
        <p:spPr/>
        <p:txBody>
          <a:bodyPr/>
          <a:lstStyle/>
          <a:p>
            <a:fld id="{6F0C9F74-ED7C-44EF-9CFC-67AAF3EFA2FB}" type="slidenum">
              <a:rPr lang="en-GB" smtClean="0"/>
              <a:t>40</a:t>
            </a:fld>
            <a:endParaRPr lang="en-GB"/>
          </a:p>
        </p:txBody>
      </p:sp>
    </p:spTree>
    <p:extLst>
      <p:ext uri="{BB962C8B-B14F-4D97-AF65-F5344CB8AC3E}">
        <p14:creationId xmlns:p14="http://schemas.microsoft.com/office/powerpoint/2010/main" val="1919520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57462" y="2382365"/>
            <a:ext cx="6172200" cy="1569660"/>
          </a:xfrm>
          <a:prstGeom prst="rect">
            <a:avLst/>
          </a:prstGeom>
          <a:noFill/>
        </p:spPr>
        <p:txBody>
          <a:bodyPr wrap="square">
            <a:spAutoFit/>
          </a:bodyPr>
          <a:lstStyle/>
          <a:p>
            <a:r>
              <a:rPr lang="en-US" sz="4800" b="1"/>
              <a:t>QUERY SHIFTS</a:t>
            </a:r>
          </a:p>
          <a:p>
            <a:endParaRPr lang="en-GB" sz="4800"/>
          </a:p>
        </p:txBody>
      </p:sp>
      <p:sp>
        <p:nvSpPr>
          <p:cNvPr id="5" name="Slide Number Placeholder 4">
            <a:extLst>
              <a:ext uri="{FF2B5EF4-FFF2-40B4-BE49-F238E27FC236}">
                <a16:creationId xmlns:a16="http://schemas.microsoft.com/office/drawing/2014/main" id="{4C32B4BF-D797-4A94-BB8A-368E9955F7DC}"/>
              </a:ext>
            </a:extLst>
          </p:cNvPr>
          <p:cNvSpPr>
            <a:spLocks noGrp="1"/>
          </p:cNvSpPr>
          <p:nvPr>
            <p:ph type="sldNum" sz="quarter" idx="12"/>
          </p:nvPr>
        </p:nvSpPr>
        <p:spPr/>
        <p:txBody>
          <a:bodyPr/>
          <a:lstStyle/>
          <a:p>
            <a:fld id="{6F0C9F74-ED7C-44EF-9CFC-67AAF3EFA2FB}" type="slidenum">
              <a:rPr lang="en-GB" smtClean="0"/>
              <a:t>41</a:t>
            </a:fld>
            <a:endParaRPr lang="en-GB"/>
          </a:p>
        </p:txBody>
      </p:sp>
    </p:spTree>
    <p:extLst>
      <p:ext uri="{BB962C8B-B14F-4D97-AF65-F5344CB8AC3E}">
        <p14:creationId xmlns:p14="http://schemas.microsoft.com/office/powerpoint/2010/main" val="1128019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63415" y="413752"/>
            <a:ext cx="9340850" cy="466725"/>
          </a:xfrm>
        </p:spPr>
        <p:txBody>
          <a:bodyPr/>
          <a:lstStyle/>
          <a:p>
            <a:pPr>
              <a:buClr>
                <a:srgbClr val="B8C617"/>
              </a:buClr>
            </a:pPr>
            <a:r>
              <a:rPr lang="en-GB" sz="2800" b="1">
                <a:solidFill>
                  <a:srgbClr val="92D050"/>
                </a:solidFill>
                <a:latin typeface="+mn-lt"/>
              </a:rPr>
              <a:t>Where To Query A Shift?</a:t>
            </a:r>
          </a:p>
        </p:txBody>
      </p:sp>
      <p:sp>
        <p:nvSpPr>
          <p:cNvPr id="14" name="Rectangle 13">
            <a:extLst>
              <a:ext uri="{FF2B5EF4-FFF2-40B4-BE49-F238E27FC236}">
                <a16:creationId xmlns:a16="http://schemas.microsoft.com/office/drawing/2014/main" id="{388C6683-C7D9-44E9-B96F-E31414D0BCBC}"/>
              </a:ext>
            </a:extLst>
          </p:cNvPr>
          <p:cNvSpPr/>
          <p:nvPr/>
        </p:nvSpPr>
        <p:spPr>
          <a:xfrm>
            <a:off x="4308198" y="3772515"/>
            <a:ext cx="5217542" cy="267173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584775"/>
          </a:xfrm>
          <a:prstGeom prst="rect">
            <a:avLst/>
          </a:prstGeom>
          <a:noFill/>
        </p:spPr>
        <p:txBody>
          <a:bodyPr wrap="square" lIns="91440" tIns="45720" rIns="91440" bIns="45720" rtlCol="0" anchor="t">
            <a:spAutoFit/>
          </a:bodyPr>
          <a:lstStyle/>
          <a:p>
            <a:pPr algn="ctr"/>
            <a:r>
              <a:rPr lang="en-GB" sz="1600"/>
              <a:t>Click on the worker where you need to</a:t>
            </a:r>
          </a:p>
          <a:p>
            <a:pPr algn="ctr"/>
            <a:r>
              <a:rPr lang="en-GB" sz="1600"/>
              <a:t> raise a query.</a:t>
            </a:r>
          </a:p>
        </p:txBody>
      </p:sp>
      <p:pic>
        <p:nvPicPr>
          <p:cNvPr id="4" name="Picture 3">
            <a:extLst>
              <a:ext uri="{FF2B5EF4-FFF2-40B4-BE49-F238E27FC236}">
                <a16:creationId xmlns:a16="http://schemas.microsoft.com/office/drawing/2014/main" id="{6B2F2B0B-CD0A-4292-8CFD-0F6EB3335AB7}"/>
              </a:ext>
            </a:extLst>
          </p:cNvPr>
          <p:cNvPicPr>
            <a:picLocks noChangeAspect="1"/>
          </p:cNvPicPr>
          <p:nvPr/>
        </p:nvPicPr>
        <p:blipFill rotWithShape="1">
          <a:blip r:embed="rId3"/>
          <a:srcRect t="10788"/>
          <a:stretch/>
        </p:blipFill>
        <p:spPr>
          <a:xfrm>
            <a:off x="4397040" y="3892491"/>
            <a:ext cx="5027042" cy="244089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5778383" y="5457368"/>
            <a:ext cx="3498782" cy="1710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767918" y="4544751"/>
            <a:ext cx="3800662" cy="840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8F95B8F-45DB-49A4-85E5-686076C31F88}"/>
              </a:ext>
            </a:extLst>
          </p:cNvPr>
          <p:cNvSpPr txBox="1"/>
          <p:nvPr/>
        </p:nvSpPr>
        <p:spPr>
          <a:xfrm>
            <a:off x="514306" y="839952"/>
            <a:ext cx="9289959" cy="584775"/>
          </a:xfrm>
          <a:prstGeom prst="rect">
            <a:avLst/>
          </a:prstGeom>
          <a:noFill/>
        </p:spPr>
        <p:txBody>
          <a:bodyPr wrap="square" lIns="91440" tIns="45720" rIns="91440" bIns="45720" rtlCol="0" anchor="t">
            <a:spAutoFit/>
          </a:bodyPr>
          <a:lstStyle/>
          <a:p>
            <a:pPr algn="ctr"/>
            <a:r>
              <a:rPr lang="en-GB" sz="1600"/>
              <a:t>A query is where you have processed hours, approved the shifts and then noticed they are overpaid or underpaid due to incorrect start/stop times.</a:t>
            </a:r>
          </a:p>
        </p:txBody>
      </p:sp>
      <p:pic>
        <p:nvPicPr>
          <p:cNvPr id="10" name="Picture 9">
            <a:extLst>
              <a:ext uri="{FF2B5EF4-FFF2-40B4-BE49-F238E27FC236}">
                <a16:creationId xmlns:a16="http://schemas.microsoft.com/office/drawing/2014/main" id="{0CD7C710-8A5D-42C6-9A3C-F3A539E43C78}"/>
              </a:ext>
            </a:extLst>
          </p:cNvPr>
          <p:cNvPicPr>
            <a:picLocks noChangeAspect="1"/>
          </p:cNvPicPr>
          <p:nvPr/>
        </p:nvPicPr>
        <p:blipFill>
          <a:blip r:embed="rId4"/>
          <a:stretch>
            <a:fillRect/>
          </a:stretch>
        </p:blipFill>
        <p:spPr>
          <a:xfrm>
            <a:off x="360521" y="1435699"/>
            <a:ext cx="8916644" cy="2220674"/>
          </a:xfrm>
          <a:prstGeom prst="rect">
            <a:avLst/>
          </a:prstGeom>
        </p:spPr>
      </p:pic>
      <p:sp>
        <p:nvSpPr>
          <p:cNvPr id="2" name="Slide Number Placeholder 1">
            <a:extLst>
              <a:ext uri="{FF2B5EF4-FFF2-40B4-BE49-F238E27FC236}">
                <a16:creationId xmlns:a16="http://schemas.microsoft.com/office/drawing/2014/main" id="{3AE24326-EC25-4164-9003-8E4DF0421FF4}"/>
              </a:ext>
            </a:extLst>
          </p:cNvPr>
          <p:cNvSpPr>
            <a:spLocks noGrp="1"/>
          </p:cNvSpPr>
          <p:nvPr>
            <p:ph type="sldNum" sz="quarter" idx="12"/>
          </p:nvPr>
        </p:nvSpPr>
        <p:spPr/>
        <p:txBody>
          <a:bodyPr/>
          <a:lstStyle/>
          <a:p>
            <a:fld id="{6F0C9F74-ED7C-44EF-9CFC-67AAF3EFA2FB}" type="slidenum">
              <a:rPr lang="en-GB" smtClean="0"/>
              <a:t>42</a:t>
            </a:fld>
            <a:endParaRPr lang="en-GB"/>
          </a:p>
        </p:txBody>
      </p:sp>
    </p:spTree>
    <p:extLst>
      <p:ext uri="{BB962C8B-B14F-4D97-AF65-F5344CB8AC3E}">
        <p14:creationId xmlns:p14="http://schemas.microsoft.com/office/powerpoint/2010/main" val="3154811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6534365" y="1535898"/>
            <a:ext cx="4844732" cy="38919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44609"/>
            <a:ext cx="9340850" cy="465137"/>
          </a:xfrm>
        </p:spPr>
        <p:txBody>
          <a:bodyPr/>
          <a:lstStyle/>
          <a:p>
            <a:pPr>
              <a:buClr>
                <a:srgbClr val="B8C617"/>
              </a:buClr>
            </a:pPr>
            <a:r>
              <a:rPr lang="en-GB" sz="2800" b="1">
                <a:solidFill>
                  <a:srgbClr val="92D050"/>
                </a:solidFill>
                <a:latin typeface="+mn-lt"/>
              </a:rPr>
              <a:t>How To Raise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944439"/>
            <a:ext cx="9512837" cy="338554"/>
          </a:xfrm>
          <a:prstGeom prst="rect">
            <a:avLst/>
          </a:prstGeom>
          <a:noFill/>
        </p:spPr>
        <p:txBody>
          <a:bodyPr wrap="square" rtlCol="0">
            <a:spAutoFit/>
          </a:bodyPr>
          <a:lstStyle/>
          <a:p>
            <a:r>
              <a:rPr lang="en-GB" sz="1600"/>
              <a:t>Open the timesheet you need to make the changes to.</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531551"/>
            <a:ext cx="5583375" cy="3896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19946" y="3959976"/>
            <a:ext cx="4181097" cy="338554"/>
          </a:xfrm>
          <a:prstGeom prst="rect">
            <a:avLst/>
          </a:prstGeom>
          <a:noFill/>
        </p:spPr>
        <p:txBody>
          <a:bodyPr wrap="square" rtlCol="0">
            <a:spAutoFit/>
          </a:bodyPr>
          <a:lstStyle/>
          <a:p>
            <a:pPr algn="ctr"/>
            <a:r>
              <a:rPr lang="en-GB" sz="1600"/>
              <a:t>Click on the 1 shift at the top</a:t>
            </a:r>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V="1">
            <a:off x="4221176" y="5353774"/>
            <a:ext cx="2938945" cy="81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630F84-388F-429C-B6F9-493D1079D3E9}"/>
              </a:ext>
            </a:extLst>
          </p:cNvPr>
          <p:cNvPicPr>
            <a:picLocks noChangeAspect="1"/>
          </p:cNvPicPr>
          <p:nvPr/>
        </p:nvPicPr>
        <p:blipFill>
          <a:blip r:embed="rId3"/>
          <a:stretch>
            <a:fillRect/>
          </a:stretch>
        </p:blipFill>
        <p:spPr>
          <a:xfrm>
            <a:off x="619071" y="1615645"/>
            <a:ext cx="5381037" cy="3710804"/>
          </a:xfrm>
          <a:prstGeom prst="rect">
            <a:avLst/>
          </a:prstGeom>
        </p:spPr>
      </p:pic>
      <p:pic>
        <p:nvPicPr>
          <p:cNvPr id="6" name="Picture 5">
            <a:extLst>
              <a:ext uri="{FF2B5EF4-FFF2-40B4-BE49-F238E27FC236}">
                <a16:creationId xmlns:a16="http://schemas.microsoft.com/office/drawing/2014/main" id="{26702150-5A76-45FA-8329-3241F871529A}"/>
              </a:ext>
            </a:extLst>
          </p:cNvPr>
          <p:cNvPicPr>
            <a:picLocks noChangeAspect="1"/>
          </p:cNvPicPr>
          <p:nvPr/>
        </p:nvPicPr>
        <p:blipFill>
          <a:blip r:embed="rId4"/>
          <a:stretch>
            <a:fillRect/>
          </a:stretch>
        </p:blipFill>
        <p:spPr>
          <a:xfrm>
            <a:off x="6686931" y="1625494"/>
            <a:ext cx="4599246" cy="3696607"/>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6786505" y="5029433"/>
            <a:ext cx="747232" cy="252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701263" y="2697610"/>
            <a:ext cx="5134455" cy="3652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a:off x="3755254" y="1430198"/>
            <a:ext cx="1" cy="10817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5C00119-4189-4083-B9F4-1B99B08FC1C0}"/>
              </a:ext>
            </a:extLst>
          </p:cNvPr>
          <p:cNvSpPr txBox="1"/>
          <p:nvPr/>
        </p:nvSpPr>
        <p:spPr>
          <a:xfrm>
            <a:off x="2220454" y="6250861"/>
            <a:ext cx="9512837" cy="338554"/>
          </a:xfrm>
          <a:prstGeom prst="rect">
            <a:avLst/>
          </a:prstGeom>
          <a:noFill/>
        </p:spPr>
        <p:txBody>
          <a:bodyPr wrap="square" rtlCol="0">
            <a:spAutoFit/>
          </a:bodyPr>
          <a:lstStyle/>
          <a:p>
            <a:r>
              <a:rPr lang="en-GB" sz="1600"/>
              <a:t>Click on       Raise a </a:t>
            </a:r>
            <a:r>
              <a:rPr lang="en-GB" sz="1600" err="1"/>
              <a:t>qu</a:t>
            </a:r>
            <a:r>
              <a:rPr lang="en-GB" sz="1600"/>
              <a:t> this then will enable you to make changes. </a:t>
            </a:r>
          </a:p>
        </p:txBody>
      </p:sp>
      <p:pic>
        <p:nvPicPr>
          <p:cNvPr id="25" name="Picture 24">
            <a:extLst>
              <a:ext uri="{FF2B5EF4-FFF2-40B4-BE49-F238E27FC236}">
                <a16:creationId xmlns:a16="http://schemas.microsoft.com/office/drawing/2014/main" id="{BA8AAF7E-6BEE-4E64-965A-8A53182DE31D}"/>
              </a:ext>
            </a:extLst>
          </p:cNvPr>
          <p:cNvPicPr>
            <a:picLocks noChangeAspect="1"/>
          </p:cNvPicPr>
          <p:nvPr/>
        </p:nvPicPr>
        <p:blipFill>
          <a:blip r:embed="rId5"/>
          <a:stretch>
            <a:fillRect/>
          </a:stretch>
        </p:blipFill>
        <p:spPr>
          <a:xfrm>
            <a:off x="2984297" y="6219188"/>
            <a:ext cx="1120237" cy="327688"/>
          </a:xfrm>
          <a:prstGeom prst="rect">
            <a:avLst/>
          </a:prstGeom>
        </p:spPr>
      </p:pic>
      <p:sp>
        <p:nvSpPr>
          <p:cNvPr id="3" name="Slide Number Placeholder 2">
            <a:extLst>
              <a:ext uri="{FF2B5EF4-FFF2-40B4-BE49-F238E27FC236}">
                <a16:creationId xmlns:a16="http://schemas.microsoft.com/office/drawing/2014/main" id="{C32F970B-53BE-43B5-B351-A8666CDAD820}"/>
              </a:ext>
            </a:extLst>
          </p:cNvPr>
          <p:cNvSpPr>
            <a:spLocks noGrp="1"/>
          </p:cNvSpPr>
          <p:nvPr>
            <p:ph type="sldNum" sz="quarter" idx="12"/>
          </p:nvPr>
        </p:nvSpPr>
        <p:spPr/>
        <p:txBody>
          <a:bodyPr/>
          <a:lstStyle/>
          <a:p>
            <a:fld id="{6F0C9F74-ED7C-44EF-9CFC-67AAF3EFA2FB}" type="slidenum">
              <a:rPr lang="en-GB" smtClean="0"/>
              <a:t>43</a:t>
            </a:fld>
            <a:endParaRPr lang="en-GB"/>
          </a:p>
        </p:txBody>
      </p:sp>
    </p:spTree>
    <p:extLst>
      <p:ext uri="{BB962C8B-B14F-4D97-AF65-F5344CB8AC3E}">
        <p14:creationId xmlns:p14="http://schemas.microsoft.com/office/powerpoint/2010/main" val="3463644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599B72-FDD9-4453-AA6F-F1041DDCF250}"/>
              </a:ext>
            </a:extLst>
          </p:cNvPr>
          <p:cNvSpPr/>
          <p:nvPr/>
        </p:nvSpPr>
        <p:spPr>
          <a:xfrm>
            <a:off x="394372" y="1714490"/>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26414" y="479765"/>
            <a:ext cx="9340850" cy="466725"/>
          </a:xfrm>
        </p:spPr>
        <p:txBody>
          <a:bodyPr/>
          <a:lstStyle/>
          <a:p>
            <a:pPr>
              <a:buClr>
                <a:srgbClr val="B8C617"/>
              </a:buClr>
            </a:pPr>
            <a:r>
              <a:rPr lang="en-GB" sz="2800" b="1">
                <a:solidFill>
                  <a:srgbClr val="92D050"/>
                </a:solidFill>
                <a:latin typeface="+mn-lt"/>
              </a:rPr>
              <a:t>How To Complete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39689"/>
            <a:ext cx="9512837" cy="338554"/>
          </a:xfrm>
          <a:prstGeom prst="rect">
            <a:avLst/>
          </a:prstGeom>
          <a:noFill/>
        </p:spPr>
        <p:txBody>
          <a:bodyPr wrap="square" lIns="91440" tIns="45720" rIns="91440" bIns="45720" rtlCol="0" anchor="t">
            <a:spAutoFit/>
          </a:bodyPr>
          <a:lstStyle/>
          <a:p>
            <a:r>
              <a:rPr lang="en-GB" sz="1600"/>
              <a:t>Open the query and select from the dropdown the reason for the query.</a:t>
            </a:r>
          </a:p>
        </p:txBody>
      </p:sp>
      <p:sp>
        <p:nvSpPr>
          <p:cNvPr id="14" name="Rectangle 13">
            <a:extLst>
              <a:ext uri="{FF2B5EF4-FFF2-40B4-BE49-F238E27FC236}">
                <a16:creationId xmlns:a16="http://schemas.microsoft.com/office/drawing/2014/main" id="{388C6683-C7D9-44E9-B96F-E31414D0BCBC}"/>
              </a:ext>
            </a:extLst>
          </p:cNvPr>
          <p:cNvSpPr/>
          <p:nvPr/>
        </p:nvSpPr>
        <p:spPr>
          <a:xfrm>
            <a:off x="6127834" y="1714491"/>
            <a:ext cx="5551545" cy="29602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56D5CF7-BAD1-4EE3-BD04-AA282F25666F}"/>
              </a:ext>
            </a:extLst>
          </p:cNvPr>
          <p:cNvSpPr txBox="1"/>
          <p:nvPr/>
        </p:nvSpPr>
        <p:spPr>
          <a:xfrm>
            <a:off x="2598496" y="5805521"/>
            <a:ext cx="5701747" cy="338554"/>
          </a:xfrm>
          <a:prstGeom prst="rect">
            <a:avLst/>
          </a:prstGeom>
          <a:noFill/>
        </p:spPr>
        <p:txBody>
          <a:bodyPr wrap="square" rtlCol="0">
            <a:spAutoFit/>
          </a:bodyPr>
          <a:lstStyle/>
          <a:p>
            <a:r>
              <a:rPr lang="en-GB" sz="1600"/>
              <a:t>You can also add notes to message the worker regarding the query.</a:t>
            </a:r>
          </a:p>
        </p:txBody>
      </p:sp>
      <p:pic>
        <p:nvPicPr>
          <p:cNvPr id="4" name="Picture 3">
            <a:extLst>
              <a:ext uri="{FF2B5EF4-FFF2-40B4-BE49-F238E27FC236}">
                <a16:creationId xmlns:a16="http://schemas.microsoft.com/office/drawing/2014/main" id="{3040185D-5AD0-4E73-9070-55435FCAF7F0}"/>
              </a:ext>
            </a:extLst>
          </p:cNvPr>
          <p:cNvPicPr>
            <a:picLocks noChangeAspect="1"/>
          </p:cNvPicPr>
          <p:nvPr/>
        </p:nvPicPr>
        <p:blipFill>
          <a:blip r:embed="rId3"/>
          <a:stretch>
            <a:fillRect/>
          </a:stretch>
        </p:blipFill>
        <p:spPr>
          <a:xfrm>
            <a:off x="512621" y="1842749"/>
            <a:ext cx="5312826" cy="2688153"/>
          </a:xfrm>
          <a:prstGeom prst="rect">
            <a:avLst/>
          </a:prstGeom>
        </p:spPr>
      </p:pic>
      <p:pic>
        <p:nvPicPr>
          <p:cNvPr id="7" name="Picture 6">
            <a:extLst>
              <a:ext uri="{FF2B5EF4-FFF2-40B4-BE49-F238E27FC236}">
                <a16:creationId xmlns:a16="http://schemas.microsoft.com/office/drawing/2014/main" id="{9C5862BC-2D63-4B76-A3B3-4E0927CCFE0F}"/>
              </a:ext>
            </a:extLst>
          </p:cNvPr>
          <p:cNvPicPr>
            <a:picLocks noChangeAspect="1"/>
          </p:cNvPicPr>
          <p:nvPr/>
        </p:nvPicPr>
        <p:blipFill rotWithShape="1">
          <a:blip r:embed="rId4"/>
          <a:srcRect l="14854" t="36731" r="65122" b="32978"/>
          <a:stretch/>
        </p:blipFill>
        <p:spPr>
          <a:xfrm>
            <a:off x="6260095" y="1870866"/>
            <a:ext cx="5287021" cy="2660037"/>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883622" y="2616125"/>
            <a:ext cx="2126706" cy="439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2A33C8C-C89F-4FF6-B9F4-9BEDA761E3F1}"/>
              </a:ext>
            </a:extLst>
          </p:cNvPr>
          <p:cNvSpPr/>
          <p:nvPr/>
        </p:nvSpPr>
        <p:spPr>
          <a:xfrm>
            <a:off x="883622" y="3199564"/>
            <a:ext cx="4728424" cy="553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8E9B40-0258-4D4C-8D94-150AADCD2551}"/>
              </a:ext>
            </a:extLst>
          </p:cNvPr>
          <p:cNvSpPr/>
          <p:nvPr/>
        </p:nvSpPr>
        <p:spPr>
          <a:xfrm>
            <a:off x="6579955" y="2619373"/>
            <a:ext cx="2134759" cy="1500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B6ABC376-3E7F-45FD-A52A-F0AD28750CEB}"/>
              </a:ext>
            </a:extLst>
          </p:cNvPr>
          <p:cNvCxnSpPr>
            <a:cxnSpLocks/>
          </p:cNvCxnSpPr>
          <p:nvPr/>
        </p:nvCxnSpPr>
        <p:spPr>
          <a:xfrm flipH="1">
            <a:off x="3348856" y="1531747"/>
            <a:ext cx="1808529" cy="14091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flipV="1">
            <a:off x="2897312" y="3829101"/>
            <a:ext cx="1463353" cy="19819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4617B8-5F9A-4CD1-8B89-5C8BB5BB43A6}"/>
              </a:ext>
            </a:extLst>
          </p:cNvPr>
          <p:cNvCxnSpPr>
            <a:cxnSpLocks/>
          </p:cNvCxnSpPr>
          <p:nvPr/>
        </p:nvCxnSpPr>
        <p:spPr>
          <a:xfrm flipV="1">
            <a:off x="7921375" y="4462755"/>
            <a:ext cx="2476681" cy="13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5F4CF79-8886-4C3E-9E7F-8DC706C8A1B3}"/>
              </a:ext>
            </a:extLst>
          </p:cNvPr>
          <p:cNvSpPr/>
          <p:nvPr/>
        </p:nvSpPr>
        <p:spPr>
          <a:xfrm>
            <a:off x="10398056" y="4035709"/>
            <a:ext cx="975337" cy="392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5157385" y="1531747"/>
            <a:ext cx="1549042" cy="9970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06A8B5-BC7B-47E7-AF62-2D2B6B4A927E}"/>
              </a:ext>
            </a:extLst>
          </p:cNvPr>
          <p:cNvSpPr>
            <a:spLocks noGrp="1"/>
          </p:cNvSpPr>
          <p:nvPr>
            <p:ph type="sldNum" sz="quarter" idx="12"/>
          </p:nvPr>
        </p:nvSpPr>
        <p:spPr/>
        <p:txBody>
          <a:bodyPr/>
          <a:lstStyle/>
          <a:p>
            <a:fld id="{6F0C9F74-ED7C-44EF-9CFC-67AAF3EFA2FB}" type="slidenum">
              <a:rPr lang="en-GB" smtClean="0"/>
              <a:t>44</a:t>
            </a:fld>
            <a:endParaRPr lang="en-GB"/>
          </a:p>
        </p:txBody>
      </p:sp>
    </p:spTree>
    <p:extLst>
      <p:ext uri="{BB962C8B-B14F-4D97-AF65-F5344CB8AC3E}">
        <p14:creationId xmlns:p14="http://schemas.microsoft.com/office/powerpoint/2010/main" val="3057602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254496-1B7F-4ABE-9794-AF5539B88BEB}"/>
              </a:ext>
            </a:extLst>
          </p:cNvPr>
          <p:cNvSpPr/>
          <p:nvPr/>
        </p:nvSpPr>
        <p:spPr>
          <a:xfrm>
            <a:off x="512621" y="1608400"/>
            <a:ext cx="6997788" cy="390599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2002" y="488661"/>
            <a:ext cx="9340850" cy="466725"/>
          </a:xfrm>
        </p:spPr>
        <p:txBody>
          <a:bodyPr/>
          <a:lstStyle/>
          <a:p>
            <a:pPr>
              <a:buClr>
                <a:srgbClr val="B8C617"/>
              </a:buClr>
            </a:pPr>
            <a:r>
              <a:rPr lang="en-GB" sz="2800" b="1">
                <a:solidFill>
                  <a:srgbClr val="92D050"/>
                </a:solidFill>
                <a:latin typeface="+mn-lt"/>
              </a:rPr>
              <a:t>Where To Open And View Shift Details To Amend?</a:t>
            </a:r>
          </a:p>
        </p:txBody>
      </p:sp>
      <p:sp>
        <p:nvSpPr>
          <p:cNvPr id="13" name="TextBox 12">
            <a:extLst>
              <a:ext uri="{FF2B5EF4-FFF2-40B4-BE49-F238E27FC236}">
                <a16:creationId xmlns:a16="http://schemas.microsoft.com/office/drawing/2014/main" id="{4782E9A3-5508-4FED-A4DC-38CE369CE9B6}"/>
              </a:ext>
            </a:extLst>
          </p:cNvPr>
          <p:cNvSpPr txBox="1"/>
          <p:nvPr/>
        </p:nvSpPr>
        <p:spPr>
          <a:xfrm>
            <a:off x="729482" y="1022372"/>
            <a:ext cx="9512837" cy="338554"/>
          </a:xfrm>
          <a:prstGeom prst="rect">
            <a:avLst/>
          </a:prstGeom>
          <a:noFill/>
        </p:spPr>
        <p:txBody>
          <a:bodyPr wrap="square" lIns="91440" tIns="45720" rIns="91440" bIns="45720" rtlCol="0" anchor="t">
            <a:spAutoFit/>
          </a:bodyPr>
          <a:lstStyle/>
          <a:p>
            <a:r>
              <a:rPr lang="en-GB" sz="1600"/>
              <a:t>Go to Finance &gt; Queried shifts.</a:t>
            </a:r>
          </a:p>
        </p:txBody>
      </p:sp>
      <p:sp>
        <p:nvSpPr>
          <p:cNvPr id="20" name="TextBox 19">
            <a:extLst>
              <a:ext uri="{FF2B5EF4-FFF2-40B4-BE49-F238E27FC236}">
                <a16:creationId xmlns:a16="http://schemas.microsoft.com/office/drawing/2014/main" id="{D4379594-0AA7-41E7-92B4-6829C69E25EF}"/>
              </a:ext>
            </a:extLst>
          </p:cNvPr>
          <p:cNvSpPr txBox="1"/>
          <p:nvPr/>
        </p:nvSpPr>
        <p:spPr>
          <a:xfrm>
            <a:off x="8047094" y="1392249"/>
            <a:ext cx="3411515" cy="584775"/>
          </a:xfrm>
          <a:prstGeom prst="rect">
            <a:avLst/>
          </a:prstGeom>
          <a:noFill/>
        </p:spPr>
        <p:txBody>
          <a:bodyPr wrap="square" lIns="91440" tIns="45720" rIns="91440" bIns="45720" rtlCol="0" anchor="t">
            <a:spAutoFit/>
          </a:bodyPr>
          <a:lstStyle/>
          <a:p>
            <a:r>
              <a:rPr lang="en-GB" sz="1600"/>
              <a:t>Open the query you have created and click on shift details. </a:t>
            </a:r>
          </a:p>
        </p:txBody>
      </p:sp>
      <p:pic>
        <p:nvPicPr>
          <p:cNvPr id="4" name="Picture 3">
            <a:extLst>
              <a:ext uri="{FF2B5EF4-FFF2-40B4-BE49-F238E27FC236}">
                <a16:creationId xmlns:a16="http://schemas.microsoft.com/office/drawing/2014/main" id="{2300FD8D-B608-4EC7-8537-6B322F7212A9}"/>
              </a:ext>
            </a:extLst>
          </p:cNvPr>
          <p:cNvPicPr>
            <a:picLocks noChangeAspect="1"/>
          </p:cNvPicPr>
          <p:nvPr/>
        </p:nvPicPr>
        <p:blipFill rotWithShape="1">
          <a:blip r:embed="rId3"/>
          <a:srcRect l="61815" t="6824" r="12684" b="24642"/>
          <a:stretch/>
        </p:blipFill>
        <p:spPr>
          <a:xfrm>
            <a:off x="571231" y="1675260"/>
            <a:ext cx="6815888" cy="3765122"/>
          </a:xfrm>
          <a:prstGeom prst="rect">
            <a:avLst/>
          </a:prstGeom>
        </p:spPr>
      </p:pic>
      <p:sp>
        <p:nvSpPr>
          <p:cNvPr id="9" name="Rectangle 8">
            <a:extLst>
              <a:ext uri="{FF2B5EF4-FFF2-40B4-BE49-F238E27FC236}">
                <a16:creationId xmlns:a16="http://schemas.microsoft.com/office/drawing/2014/main" id="{17A256C6-838D-45C2-8FFC-8C9E126C72CC}"/>
              </a:ext>
            </a:extLst>
          </p:cNvPr>
          <p:cNvSpPr/>
          <p:nvPr/>
        </p:nvSpPr>
        <p:spPr>
          <a:xfrm>
            <a:off x="3103934" y="2161959"/>
            <a:ext cx="1000840" cy="119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7CF05B7-5ED7-4CA7-A3F3-C1A5E2AB280B}"/>
              </a:ext>
            </a:extLst>
          </p:cNvPr>
          <p:cNvCxnSpPr>
            <a:cxnSpLocks/>
          </p:cNvCxnSpPr>
          <p:nvPr/>
        </p:nvCxnSpPr>
        <p:spPr>
          <a:xfrm flipH="1">
            <a:off x="1616589" y="1440324"/>
            <a:ext cx="684175" cy="1037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2A33C8C-C89F-4FF6-B9F4-9BEDA761E3F1}"/>
              </a:ext>
            </a:extLst>
          </p:cNvPr>
          <p:cNvSpPr/>
          <p:nvPr/>
        </p:nvSpPr>
        <p:spPr>
          <a:xfrm>
            <a:off x="803561" y="2758965"/>
            <a:ext cx="960286" cy="17888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EA39C-8D1E-45B6-A61D-709B6A16B4B9}"/>
              </a:ext>
            </a:extLst>
          </p:cNvPr>
          <p:cNvSpPr/>
          <p:nvPr/>
        </p:nvSpPr>
        <p:spPr>
          <a:xfrm>
            <a:off x="3081034" y="1724221"/>
            <a:ext cx="436874" cy="2528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6B27A61-E38B-4A60-BABF-4A12D0C4325B}"/>
              </a:ext>
            </a:extLst>
          </p:cNvPr>
          <p:cNvCxnSpPr>
            <a:cxnSpLocks/>
          </p:cNvCxnSpPr>
          <p:nvPr/>
        </p:nvCxnSpPr>
        <p:spPr>
          <a:xfrm>
            <a:off x="2293802" y="1452309"/>
            <a:ext cx="546893" cy="312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88C6683-C7D9-44E9-B96F-E31414D0BCBC}"/>
              </a:ext>
            </a:extLst>
          </p:cNvPr>
          <p:cNvSpPr/>
          <p:nvPr/>
        </p:nvSpPr>
        <p:spPr>
          <a:xfrm>
            <a:off x="4011515" y="2848407"/>
            <a:ext cx="7166768" cy="364486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D0202E5-59A3-47B6-9127-7DCFC1A58C29}"/>
              </a:ext>
            </a:extLst>
          </p:cNvPr>
          <p:cNvPicPr>
            <a:picLocks noChangeAspect="1"/>
          </p:cNvPicPr>
          <p:nvPr/>
        </p:nvPicPr>
        <p:blipFill>
          <a:blip r:embed="rId4"/>
          <a:stretch>
            <a:fillRect/>
          </a:stretch>
        </p:blipFill>
        <p:spPr>
          <a:xfrm>
            <a:off x="4119376" y="2937850"/>
            <a:ext cx="6976713" cy="344792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119376" y="6141930"/>
            <a:ext cx="1480039" cy="243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7742739" y="2009301"/>
            <a:ext cx="796068" cy="2439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314F7C-CA14-4282-A7B4-CF49B56A590F}"/>
              </a:ext>
            </a:extLst>
          </p:cNvPr>
          <p:cNvSpPr/>
          <p:nvPr/>
        </p:nvSpPr>
        <p:spPr>
          <a:xfrm>
            <a:off x="4873841" y="5862747"/>
            <a:ext cx="1222159" cy="14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C3C6A4-32DB-4E1B-A143-2B3A24EE4AB8}"/>
              </a:ext>
            </a:extLst>
          </p:cNvPr>
          <p:cNvSpPr>
            <a:spLocks noGrp="1"/>
          </p:cNvSpPr>
          <p:nvPr>
            <p:ph type="sldNum" sz="quarter" idx="12"/>
          </p:nvPr>
        </p:nvSpPr>
        <p:spPr/>
        <p:txBody>
          <a:bodyPr/>
          <a:lstStyle/>
          <a:p>
            <a:fld id="{6F0C9F74-ED7C-44EF-9CFC-67AAF3EFA2FB}" type="slidenum">
              <a:rPr lang="en-GB" smtClean="0"/>
              <a:t>45</a:t>
            </a:fld>
            <a:endParaRPr lang="en-GB"/>
          </a:p>
        </p:txBody>
      </p:sp>
    </p:spTree>
    <p:extLst>
      <p:ext uri="{BB962C8B-B14F-4D97-AF65-F5344CB8AC3E}">
        <p14:creationId xmlns:p14="http://schemas.microsoft.com/office/powerpoint/2010/main" val="2002783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5764" y="449762"/>
            <a:ext cx="9340850" cy="466725"/>
          </a:xfrm>
        </p:spPr>
        <p:txBody>
          <a:bodyPr/>
          <a:lstStyle/>
          <a:p>
            <a:pPr>
              <a:buClr>
                <a:srgbClr val="B8C617"/>
              </a:buClr>
            </a:pPr>
            <a:r>
              <a:rPr lang="en-GB" sz="2800" b="1">
                <a:solidFill>
                  <a:srgbClr val="92D050"/>
                </a:solidFill>
                <a:latin typeface="+mn-lt"/>
              </a:rPr>
              <a:t>Where To Change The Time?</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26414" y="1091644"/>
            <a:ext cx="9512837" cy="338554"/>
          </a:xfrm>
          <a:prstGeom prst="rect">
            <a:avLst/>
          </a:prstGeom>
          <a:noFill/>
        </p:spPr>
        <p:txBody>
          <a:bodyPr wrap="square" lIns="91440" tIns="45720" rIns="91440" bIns="45720" rtlCol="0" anchor="t">
            <a:spAutoFit/>
          </a:bodyPr>
          <a:lstStyle/>
          <a:p>
            <a:r>
              <a:rPr lang="en-GB" sz="1600"/>
              <a:t>Click on the actual start time and change the start time to the correct time.</a:t>
            </a:r>
          </a:p>
        </p:txBody>
      </p:sp>
      <p:sp>
        <p:nvSpPr>
          <p:cNvPr id="14" name="Rectangle 13">
            <a:extLst>
              <a:ext uri="{FF2B5EF4-FFF2-40B4-BE49-F238E27FC236}">
                <a16:creationId xmlns:a16="http://schemas.microsoft.com/office/drawing/2014/main" id="{388C6683-C7D9-44E9-B96F-E31414D0BCBC}"/>
              </a:ext>
            </a:extLst>
          </p:cNvPr>
          <p:cNvSpPr/>
          <p:nvPr/>
        </p:nvSpPr>
        <p:spPr>
          <a:xfrm>
            <a:off x="567273" y="1793029"/>
            <a:ext cx="8484260" cy="445365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13477B9-12DF-4487-BDD2-0E0AFD2694ED}"/>
              </a:ext>
            </a:extLst>
          </p:cNvPr>
          <p:cNvPicPr>
            <a:picLocks noChangeAspect="1"/>
          </p:cNvPicPr>
          <p:nvPr/>
        </p:nvPicPr>
        <p:blipFill rotWithShape="1">
          <a:blip r:embed="rId3"/>
          <a:srcRect t="10647"/>
          <a:stretch/>
        </p:blipFill>
        <p:spPr>
          <a:xfrm>
            <a:off x="690482" y="1899443"/>
            <a:ext cx="8248035" cy="426120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85681" y="5625540"/>
            <a:ext cx="780171" cy="292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4809403" y="1605355"/>
            <a:ext cx="0" cy="3934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5C66704-7C41-441F-9F64-8B9B82F064DC}"/>
              </a:ext>
            </a:extLst>
          </p:cNvPr>
          <p:cNvSpPr>
            <a:spLocks noGrp="1"/>
          </p:cNvSpPr>
          <p:nvPr>
            <p:ph type="sldNum" sz="quarter" idx="12"/>
          </p:nvPr>
        </p:nvSpPr>
        <p:spPr/>
        <p:txBody>
          <a:bodyPr/>
          <a:lstStyle/>
          <a:p>
            <a:fld id="{6F0C9F74-ED7C-44EF-9CFC-67AAF3EFA2FB}" type="slidenum">
              <a:rPr lang="en-GB" smtClean="0"/>
              <a:t>46</a:t>
            </a:fld>
            <a:endParaRPr lang="en-GB"/>
          </a:p>
        </p:txBody>
      </p:sp>
    </p:spTree>
    <p:extLst>
      <p:ext uri="{BB962C8B-B14F-4D97-AF65-F5344CB8AC3E}">
        <p14:creationId xmlns:p14="http://schemas.microsoft.com/office/powerpoint/2010/main" val="357732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80969" y="290734"/>
            <a:ext cx="9340850" cy="466725"/>
          </a:xfrm>
        </p:spPr>
        <p:txBody>
          <a:bodyPr/>
          <a:lstStyle/>
          <a:p>
            <a:pPr>
              <a:buClr>
                <a:srgbClr val="B8C617"/>
              </a:buClr>
            </a:pPr>
            <a:r>
              <a:rPr lang="en-GB" sz="2800" b="1">
                <a:solidFill>
                  <a:srgbClr val="92D050"/>
                </a:solidFill>
                <a:latin typeface="+mn-lt"/>
              </a:rPr>
              <a:t>Where To Change The Time And Add Reason?</a:t>
            </a:r>
          </a:p>
        </p:txBody>
      </p:sp>
      <p:sp>
        <p:nvSpPr>
          <p:cNvPr id="13" name="TextBox 12">
            <a:extLst>
              <a:ext uri="{FF2B5EF4-FFF2-40B4-BE49-F238E27FC236}">
                <a16:creationId xmlns:a16="http://schemas.microsoft.com/office/drawing/2014/main" id="{4782E9A3-5508-4FED-A4DC-38CE369CE9B6}"/>
              </a:ext>
            </a:extLst>
          </p:cNvPr>
          <p:cNvSpPr txBox="1"/>
          <p:nvPr/>
        </p:nvSpPr>
        <p:spPr>
          <a:xfrm>
            <a:off x="512621" y="845151"/>
            <a:ext cx="9512837" cy="584775"/>
          </a:xfrm>
          <a:prstGeom prst="rect">
            <a:avLst/>
          </a:prstGeom>
          <a:noFill/>
        </p:spPr>
        <p:txBody>
          <a:bodyPr wrap="square" lIns="91440" tIns="45720" rIns="91440" bIns="45720" rtlCol="0" anchor="t">
            <a:spAutoFit/>
          </a:bodyPr>
          <a:lstStyle/>
          <a:p>
            <a:r>
              <a:rPr lang="en-GB" sz="1600"/>
              <a:t>Add in the new time and use the dropdown to add in the reason. If required add a message for the worker. You will get a pop up advising on the start time, was the worker late. Click 'No' Unless they were late.</a:t>
            </a:r>
          </a:p>
        </p:txBody>
      </p:sp>
      <p:sp>
        <p:nvSpPr>
          <p:cNvPr id="14" name="Rectangle 13">
            <a:extLst>
              <a:ext uri="{FF2B5EF4-FFF2-40B4-BE49-F238E27FC236}">
                <a16:creationId xmlns:a16="http://schemas.microsoft.com/office/drawing/2014/main" id="{388C6683-C7D9-44E9-B96F-E31414D0BCBC}"/>
              </a:ext>
            </a:extLst>
          </p:cNvPr>
          <p:cNvSpPr/>
          <p:nvPr/>
        </p:nvSpPr>
        <p:spPr>
          <a:xfrm>
            <a:off x="512621" y="1921078"/>
            <a:ext cx="5217542" cy="363261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64F39D6-174F-4200-B452-40A6EAB21B71}"/>
              </a:ext>
            </a:extLst>
          </p:cNvPr>
          <p:cNvPicPr>
            <a:picLocks noChangeAspect="1"/>
          </p:cNvPicPr>
          <p:nvPr/>
        </p:nvPicPr>
        <p:blipFill rotWithShape="1">
          <a:blip r:embed="rId3"/>
          <a:srcRect t="9205"/>
          <a:stretch/>
        </p:blipFill>
        <p:spPr>
          <a:xfrm>
            <a:off x="636414" y="2038524"/>
            <a:ext cx="4969956" cy="3397495"/>
          </a:xfrm>
          <a:prstGeom prst="rect">
            <a:avLst/>
          </a:prstGeom>
        </p:spPr>
      </p:pic>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2805344" y="1491449"/>
            <a:ext cx="71022" cy="187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8E9B40-0258-4D4C-8D94-150AADCD2551}"/>
              </a:ext>
            </a:extLst>
          </p:cNvPr>
          <p:cNvSpPr/>
          <p:nvPr/>
        </p:nvSpPr>
        <p:spPr>
          <a:xfrm>
            <a:off x="2341977" y="3369076"/>
            <a:ext cx="1420368" cy="179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9864D2-5E58-49BF-90CE-9850910F8CA7}"/>
              </a:ext>
            </a:extLst>
          </p:cNvPr>
          <p:cNvSpPr/>
          <p:nvPr/>
        </p:nvSpPr>
        <p:spPr>
          <a:xfrm>
            <a:off x="4309795" y="4499114"/>
            <a:ext cx="741599"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874E97-5537-4122-A691-63D60CD1D212}"/>
              </a:ext>
            </a:extLst>
          </p:cNvPr>
          <p:cNvSpPr/>
          <p:nvPr/>
        </p:nvSpPr>
        <p:spPr>
          <a:xfrm>
            <a:off x="1863477" y="3627883"/>
            <a:ext cx="2446318" cy="2272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2053EC-DE19-4352-BA40-0AD45A86DF95}"/>
              </a:ext>
            </a:extLst>
          </p:cNvPr>
          <p:cNvSpPr/>
          <p:nvPr/>
        </p:nvSpPr>
        <p:spPr>
          <a:xfrm>
            <a:off x="2494625" y="3903148"/>
            <a:ext cx="1815170" cy="4782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27321E1-D8DD-4F85-BCE7-2FEF0332B2DA}"/>
              </a:ext>
            </a:extLst>
          </p:cNvPr>
          <p:cNvSpPr txBox="1"/>
          <p:nvPr/>
        </p:nvSpPr>
        <p:spPr>
          <a:xfrm>
            <a:off x="2556531" y="5859083"/>
            <a:ext cx="2401539" cy="338554"/>
          </a:xfrm>
          <a:prstGeom prst="rect">
            <a:avLst/>
          </a:prstGeom>
          <a:noFill/>
        </p:spPr>
        <p:txBody>
          <a:bodyPr wrap="square" lIns="91440" tIns="45720" rIns="91440" bIns="45720" rtlCol="0" anchor="t">
            <a:spAutoFit/>
          </a:bodyPr>
          <a:lstStyle/>
          <a:p>
            <a:pPr algn="ctr"/>
            <a:r>
              <a:rPr lang="en-GB" sz="1600"/>
              <a:t>Once completed press: </a:t>
            </a:r>
            <a:endParaRPr lang="en-GB" sz="1600">
              <a:cs typeface="Calibri"/>
            </a:endParaRPr>
          </a:p>
        </p:txBody>
      </p:sp>
      <p:pic>
        <p:nvPicPr>
          <p:cNvPr id="11" name="Picture 10">
            <a:extLst>
              <a:ext uri="{FF2B5EF4-FFF2-40B4-BE49-F238E27FC236}">
                <a16:creationId xmlns:a16="http://schemas.microsoft.com/office/drawing/2014/main" id="{9EB6CA05-3E30-468C-9120-E55A205F8E84}"/>
              </a:ext>
            </a:extLst>
          </p:cNvPr>
          <p:cNvPicPr>
            <a:picLocks noChangeAspect="1"/>
          </p:cNvPicPr>
          <p:nvPr/>
        </p:nvPicPr>
        <p:blipFill>
          <a:blip r:embed="rId4"/>
          <a:stretch>
            <a:fillRect/>
          </a:stretch>
        </p:blipFill>
        <p:spPr>
          <a:xfrm>
            <a:off x="4770598" y="5909903"/>
            <a:ext cx="747832" cy="244264"/>
          </a:xfrm>
          <a:prstGeom prst="rect">
            <a:avLst/>
          </a:prstGeom>
        </p:spPr>
      </p:pic>
      <p:sp>
        <p:nvSpPr>
          <p:cNvPr id="25" name="Rectangle 24">
            <a:extLst>
              <a:ext uri="{FF2B5EF4-FFF2-40B4-BE49-F238E27FC236}">
                <a16:creationId xmlns:a16="http://schemas.microsoft.com/office/drawing/2014/main" id="{8A2AC12E-7C88-4173-A9AD-251FE717E201}"/>
              </a:ext>
            </a:extLst>
          </p:cNvPr>
          <p:cNvSpPr/>
          <p:nvPr/>
        </p:nvSpPr>
        <p:spPr>
          <a:xfrm>
            <a:off x="6098959" y="1559428"/>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76D2382-63DE-4C97-8A18-DABF4F71CD64}"/>
              </a:ext>
            </a:extLst>
          </p:cNvPr>
          <p:cNvPicPr>
            <a:picLocks noChangeAspect="1"/>
          </p:cNvPicPr>
          <p:nvPr/>
        </p:nvPicPr>
        <p:blipFill rotWithShape="1">
          <a:blip r:embed="rId5"/>
          <a:srcRect l="23714" t="9147" r="4244" b="2079"/>
          <a:stretch/>
        </p:blipFill>
        <p:spPr>
          <a:xfrm>
            <a:off x="6193531" y="1632436"/>
            <a:ext cx="5005300" cy="2581071"/>
          </a:xfrm>
          <a:prstGeom prst="rect">
            <a:avLst/>
          </a:prstGeom>
        </p:spPr>
      </p:pic>
      <p:cxnSp>
        <p:nvCxnSpPr>
          <p:cNvPr id="30" name="Straight Arrow Connector 29">
            <a:extLst>
              <a:ext uri="{FF2B5EF4-FFF2-40B4-BE49-F238E27FC236}">
                <a16:creationId xmlns:a16="http://schemas.microsoft.com/office/drawing/2014/main" id="{D2B81877-6F58-4396-A400-3FFA9A78EC5A}"/>
              </a:ext>
            </a:extLst>
          </p:cNvPr>
          <p:cNvCxnSpPr>
            <a:cxnSpLocks/>
          </p:cNvCxnSpPr>
          <p:nvPr/>
        </p:nvCxnSpPr>
        <p:spPr>
          <a:xfrm>
            <a:off x="2805344" y="1497906"/>
            <a:ext cx="3656495" cy="10960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A34FC12-1E00-4BF0-BA8E-20C9E0197556}"/>
              </a:ext>
            </a:extLst>
          </p:cNvPr>
          <p:cNvSpPr/>
          <p:nvPr/>
        </p:nvSpPr>
        <p:spPr>
          <a:xfrm>
            <a:off x="6461840" y="2600433"/>
            <a:ext cx="4072686" cy="5772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8C702DA-C784-44C3-8B48-D13A3C5039E1}"/>
              </a:ext>
            </a:extLst>
          </p:cNvPr>
          <p:cNvSpPr/>
          <p:nvPr/>
        </p:nvSpPr>
        <p:spPr>
          <a:xfrm>
            <a:off x="6700685" y="3614215"/>
            <a:ext cx="5217542" cy="265407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7AFF3AC-E59F-4FB6-8F24-9B1FCE5F53E7}"/>
              </a:ext>
            </a:extLst>
          </p:cNvPr>
          <p:cNvPicPr>
            <a:picLocks noChangeAspect="1"/>
          </p:cNvPicPr>
          <p:nvPr/>
        </p:nvPicPr>
        <p:blipFill rotWithShape="1">
          <a:blip r:embed="rId6"/>
          <a:srcRect l="67210" t="31686" r="17738" b="28443"/>
          <a:stretch/>
        </p:blipFill>
        <p:spPr>
          <a:xfrm>
            <a:off x="6815059" y="3727176"/>
            <a:ext cx="4985498" cy="2441284"/>
          </a:xfrm>
          <a:prstGeom prst="rect">
            <a:avLst/>
          </a:prstGeom>
        </p:spPr>
      </p:pic>
      <p:sp>
        <p:nvSpPr>
          <p:cNvPr id="23" name="Rectangle 22">
            <a:extLst>
              <a:ext uri="{FF2B5EF4-FFF2-40B4-BE49-F238E27FC236}">
                <a16:creationId xmlns:a16="http://schemas.microsoft.com/office/drawing/2014/main" id="{A041B67A-3EF6-48EC-8983-F057C06DB972}"/>
              </a:ext>
            </a:extLst>
          </p:cNvPr>
          <p:cNvSpPr/>
          <p:nvPr/>
        </p:nvSpPr>
        <p:spPr>
          <a:xfrm>
            <a:off x="8541380" y="4939191"/>
            <a:ext cx="2133469" cy="614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62640D36-4743-4245-A1C0-E0662561D398}"/>
              </a:ext>
            </a:extLst>
          </p:cNvPr>
          <p:cNvCxnSpPr>
            <a:cxnSpLocks/>
          </p:cNvCxnSpPr>
          <p:nvPr/>
        </p:nvCxnSpPr>
        <p:spPr>
          <a:xfrm>
            <a:off x="2805344" y="1491449"/>
            <a:ext cx="5547546" cy="34477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6E39BFA-9929-4B28-9386-CBA7FE386A14}"/>
              </a:ext>
            </a:extLst>
          </p:cNvPr>
          <p:cNvCxnSpPr>
            <a:cxnSpLocks/>
          </p:cNvCxnSpPr>
          <p:nvPr/>
        </p:nvCxnSpPr>
        <p:spPr>
          <a:xfrm flipV="1">
            <a:off x="5730163" y="6019060"/>
            <a:ext cx="4949674" cy="9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41C76A9-E136-4677-9CF1-4A44E156F2B4}"/>
              </a:ext>
            </a:extLst>
          </p:cNvPr>
          <p:cNvSpPr>
            <a:spLocks noGrp="1"/>
          </p:cNvSpPr>
          <p:nvPr>
            <p:ph type="sldNum" sz="quarter" idx="12"/>
          </p:nvPr>
        </p:nvSpPr>
        <p:spPr/>
        <p:txBody>
          <a:bodyPr/>
          <a:lstStyle/>
          <a:p>
            <a:fld id="{6F0C9F74-ED7C-44EF-9CFC-67AAF3EFA2FB}" type="slidenum">
              <a:rPr lang="en-GB" smtClean="0"/>
              <a:t>47</a:t>
            </a:fld>
            <a:endParaRPr lang="en-GB"/>
          </a:p>
        </p:txBody>
      </p:sp>
    </p:spTree>
    <p:extLst>
      <p:ext uri="{BB962C8B-B14F-4D97-AF65-F5344CB8AC3E}">
        <p14:creationId xmlns:p14="http://schemas.microsoft.com/office/powerpoint/2010/main" val="2281423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47744" y="521545"/>
            <a:ext cx="9340850" cy="466725"/>
          </a:xfrm>
        </p:spPr>
        <p:txBody>
          <a:bodyPr/>
          <a:lstStyle/>
          <a:p>
            <a:pPr>
              <a:buClr>
                <a:srgbClr val="B8C617"/>
              </a:buClr>
            </a:pPr>
            <a:r>
              <a:rPr lang="en-GB" sz="2800" b="1">
                <a:solidFill>
                  <a:srgbClr val="92D050"/>
                </a:solidFill>
                <a:latin typeface="+mn-lt"/>
              </a:rPr>
              <a:t>How To Close The Query?</a:t>
            </a:r>
          </a:p>
        </p:txBody>
      </p:sp>
      <p:sp>
        <p:nvSpPr>
          <p:cNvPr id="13" name="TextBox 12">
            <a:extLst>
              <a:ext uri="{FF2B5EF4-FFF2-40B4-BE49-F238E27FC236}">
                <a16:creationId xmlns:a16="http://schemas.microsoft.com/office/drawing/2014/main" id="{4782E9A3-5508-4FED-A4DC-38CE369CE9B6}"/>
              </a:ext>
            </a:extLst>
          </p:cNvPr>
          <p:cNvSpPr txBox="1"/>
          <p:nvPr/>
        </p:nvSpPr>
        <p:spPr>
          <a:xfrm>
            <a:off x="443732" y="1822454"/>
            <a:ext cx="3435372" cy="2554545"/>
          </a:xfrm>
          <a:prstGeom prst="rect">
            <a:avLst/>
          </a:prstGeom>
          <a:noFill/>
        </p:spPr>
        <p:txBody>
          <a:bodyPr wrap="square" lIns="91440" tIns="45720" rIns="91440" bIns="45720" rtlCol="0" anchor="t">
            <a:spAutoFit/>
          </a:bodyPr>
          <a:lstStyle/>
          <a:p>
            <a:r>
              <a:rPr lang="en-GB" sz="1600"/>
              <a:t>There are two ways you can close a query under queries.</a:t>
            </a:r>
          </a:p>
          <a:p>
            <a:endParaRPr lang="en-GB" sz="1600"/>
          </a:p>
          <a:p>
            <a:pPr marL="342900" indent="-342900">
              <a:buAutoNum type="arabicPeriod"/>
            </a:pPr>
            <a:r>
              <a:rPr lang="en-GB" sz="1600">
                <a:ea typeface="+mn-lt"/>
                <a:cs typeface="+mn-lt"/>
              </a:rPr>
              <a:t>At the top of the page close queries and submit</a:t>
            </a:r>
          </a:p>
          <a:p>
            <a:pPr marL="342900" indent="-342900">
              <a:buFontTx/>
              <a:buAutoNum type="arabicPeriod"/>
            </a:pPr>
            <a:endParaRPr lang="en-GB" sz="1600">
              <a:ea typeface="+mn-lt"/>
              <a:cs typeface="+mn-lt"/>
            </a:endParaRPr>
          </a:p>
          <a:p>
            <a:pPr marL="342900" indent="-342900">
              <a:buFontTx/>
              <a:buAutoNum type="arabicPeriod"/>
            </a:pPr>
            <a:endParaRPr lang="en-GB" sz="1600">
              <a:ea typeface="+mn-lt"/>
              <a:cs typeface="+mn-lt"/>
            </a:endParaRPr>
          </a:p>
          <a:p>
            <a:pPr marL="342900" indent="-342900">
              <a:buFontTx/>
              <a:buAutoNum type="arabicPeriod"/>
            </a:pPr>
            <a:r>
              <a:rPr lang="en-GB" sz="1600">
                <a:ea typeface="+mn-lt"/>
                <a:cs typeface="+mn-lt"/>
              </a:rPr>
              <a:t>Or close - if you click on close you will then need to resubmit your shift</a:t>
            </a:r>
            <a:endParaRPr lang="en-GB"/>
          </a:p>
        </p:txBody>
      </p:sp>
      <p:sp>
        <p:nvSpPr>
          <p:cNvPr id="14" name="Rectangle 13">
            <a:extLst>
              <a:ext uri="{FF2B5EF4-FFF2-40B4-BE49-F238E27FC236}">
                <a16:creationId xmlns:a16="http://schemas.microsoft.com/office/drawing/2014/main" id="{388C6683-C7D9-44E9-B96F-E31414D0BCBC}"/>
              </a:ext>
            </a:extLst>
          </p:cNvPr>
          <p:cNvSpPr/>
          <p:nvPr/>
        </p:nvSpPr>
        <p:spPr>
          <a:xfrm>
            <a:off x="4471052" y="1921079"/>
            <a:ext cx="5217542" cy="472829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B242B84-BDFA-4E8A-BC0F-455F5A00D6FB}"/>
              </a:ext>
            </a:extLst>
          </p:cNvPr>
          <p:cNvPicPr>
            <a:picLocks noChangeAspect="1"/>
          </p:cNvPicPr>
          <p:nvPr/>
        </p:nvPicPr>
        <p:blipFill rotWithShape="1">
          <a:blip r:embed="rId3"/>
          <a:srcRect t="7350"/>
          <a:stretch/>
        </p:blipFill>
        <p:spPr>
          <a:xfrm>
            <a:off x="4585459" y="2021747"/>
            <a:ext cx="4988658" cy="4478590"/>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4607511" y="272544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9319969-807E-4D66-96E2-BCBFB91D9B2A}"/>
              </a:ext>
            </a:extLst>
          </p:cNvPr>
          <p:cNvSpPr/>
          <p:nvPr/>
        </p:nvSpPr>
        <p:spPr>
          <a:xfrm>
            <a:off x="8310501" y="6052297"/>
            <a:ext cx="1020932" cy="2308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B55C852-AB54-40CA-AEAB-92C71267A470}"/>
              </a:ext>
            </a:extLst>
          </p:cNvPr>
          <p:cNvSpPr/>
          <p:nvPr/>
        </p:nvSpPr>
        <p:spPr>
          <a:xfrm>
            <a:off x="5895249" y="2762437"/>
            <a:ext cx="1295663" cy="3462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a:off x="3486803" y="4674076"/>
            <a:ext cx="5325925" cy="1490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800C84-DBD3-4AD0-A994-0D13B686C291}"/>
              </a:ext>
            </a:extLst>
          </p:cNvPr>
          <p:cNvCxnSpPr>
            <a:cxnSpLocks/>
          </p:cNvCxnSpPr>
          <p:nvPr/>
        </p:nvCxnSpPr>
        <p:spPr>
          <a:xfrm flipV="1">
            <a:off x="3261667" y="3039130"/>
            <a:ext cx="2857737" cy="3572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9C6BE8D-88CC-459D-9F90-F9F56B6B4E8E}"/>
              </a:ext>
            </a:extLst>
          </p:cNvPr>
          <p:cNvPicPr>
            <a:picLocks noChangeAspect="1"/>
          </p:cNvPicPr>
          <p:nvPr/>
        </p:nvPicPr>
        <p:blipFill>
          <a:blip r:embed="rId4"/>
          <a:stretch>
            <a:fillRect/>
          </a:stretch>
        </p:blipFill>
        <p:spPr>
          <a:xfrm>
            <a:off x="2190159" y="3202719"/>
            <a:ext cx="998307" cy="252579"/>
          </a:xfrm>
          <a:prstGeom prst="rect">
            <a:avLst/>
          </a:prstGeom>
        </p:spPr>
      </p:pic>
      <p:pic>
        <p:nvPicPr>
          <p:cNvPr id="19" name="Picture 18">
            <a:extLst>
              <a:ext uri="{FF2B5EF4-FFF2-40B4-BE49-F238E27FC236}">
                <a16:creationId xmlns:a16="http://schemas.microsoft.com/office/drawing/2014/main" id="{5781698A-8A90-43C2-BC48-6C668EFEC632}"/>
              </a:ext>
            </a:extLst>
          </p:cNvPr>
          <p:cNvPicPr>
            <a:picLocks noChangeAspect="1"/>
          </p:cNvPicPr>
          <p:nvPr/>
        </p:nvPicPr>
        <p:blipFill>
          <a:blip r:embed="rId5"/>
          <a:stretch>
            <a:fillRect/>
          </a:stretch>
        </p:blipFill>
        <p:spPr>
          <a:xfrm>
            <a:off x="686922" y="4454192"/>
            <a:ext cx="2782563" cy="281964"/>
          </a:xfrm>
          <a:prstGeom prst="rect">
            <a:avLst/>
          </a:prstGeom>
        </p:spPr>
      </p:pic>
      <p:sp>
        <p:nvSpPr>
          <p:cNvPr id="2" name="Rectangle 1">
            <a:extLst>
              <a:ext uri="{FF2B5EF4-FFF2-40B4-BE49-F238E27FC236}">
                <a16:creationId xmlns:a16="http://schemas.microsoft.com/office/drawing/2014/main" id="{D6143378-464B-4B46-B414-A46142773AC8}"/>
              </a:ext>
            </a:extLst>
          </p:cNvPr>
          <p:cNvSpPr/>
          <p:nvPr/>
        </p:nvSpPr>
        <p:spPr>
          <a:xfrm>
            <a:off x="6338657" y="6106700"/>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0A6358-76D4-4140-A834-A5F807F60AEB}"/>
              </a:ext>
            </a:extLst>
          </p:cNvPr>
          <p:cNvSpPr/>
          <p:nvPr/>
        </p:nvSpPr>
        <p:spPr>
          <a:xfrm>
            <a:off x="1022413" y="4478844"/>
            <a:ext cx="594804" cy="11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B896C46-DF3B-47ED-969A-93A58B8EFCBC}"/>
              </a:ext>
            </a:extLst>
          </p:cNvPr>
          <p:cNvSpPr>
            <a:spLocks noGrp="1"/>
          </p:cNvSpPr>
          <p:nvPr>
            <p:ph type="sldNum" sz="quarter" idx="12"/>
          </p:nvPr>
        </p:nvSpPr>
        <p:spPr/>
        <p:txBody>
          <a:bodyPr/>
          <a:lstStyle/>
          <a:p>
            <a:fld id="{6F0C9F74-ED7C-44EF-9CFC-67AAF3EFA2FB}" type="slidenum">
              <a:rPr lang="en-GB" smtClean="0"/>
              <a:t>48</a:t>
            </a:fld>
            <a:endParaRPr lang="en-GB"/>
          </a:p>
        </p:txBody>
      </p:sp>
    </p:spTree>
    <p:extLst>
      <p:ext uri="{BB962C8B-B14F-4D97-AF65-F5344CB8AC3E}">
        <p14:creationId xmlns:p14="http://schemas.microsoft.com/office/powerpoint/2010/main" val="3485462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8827" y="488788"/>
            <a:ext cx="9340850" cy="466725"/>
          </a:xfrm>
        </p:spPr>
        <p:txBody>
          <a:bodyPr/>
          <a:lstStyle/>
          <a:p>
            <a:pPr>
              <a:buClr>
                <a:srgbClr val="B8C617"/>
              </a:buClr>
            </a:pPr>
            <a:r>
              <a:rPr lang="en-GB" sz="2800" b="1">
                <a:solidFill>
                  <a:srgbClr val="92D050"/>
                </a:solidFill>
                <a:latin typeface="+mn-lt"/>
              </a:rPr>
              <a:t>Where To View The Changes?</a:t>
            </a:r>
          </a:p>
        </p:txBody>
      </p:sp>
      <p:sp>
        <p:nvSpPr>
          <p:cNvPr id="13" name="TextBox 12">
            <a:extLst>
              <a:ext uri="{FF2B5EF4-FFF2-40B4-BE49-F238E27FC236}">
                <a16:creationId xmlns:a16="http://schemas.microsoft.com/office/drawing/2014/main" id="{4782E9A3-5508-4FED-A4DC-38CE369CE9B6}"/>
              </a:ext>
            </a:extLst>
          </p:cNvPr>
          <p:cNvSpPr txBox="1"/>
          <p:nvPr/>
        </p:nvSpPr>
        <p:spPr>
          <a:xfrm>
            <a:off x="6549619" y="1716472"/>
            <a:ext cx="3132046" cy="3539430"/>
          </a:xfrm>
          <a:prstGeom prst="rect">
            <a:avLst/>
          </a:prstGeom>
          <a:noFill/>
        </p:spPr>
        <p:txBody>
          <a:bodyPr wrap="square" lIns="91440" tIns="45720" rIns="91440" bIns="45720" rtlCol="0" anchor="t">
            <a:spAutoFit/>
          </a:bodyPr>
          <a:lstStyle/>
          <a:p>
            <a:pPr algn="ctr"/>
            <a:r>
              <a:rPr lang="en-GB" sz="1600"/>
              <a:t>Once you have completed the changes you can view the closed query on the timesheet.</a:t>
            </a:r>
          </a:p>
          <a:p>
            <a:pPr algn="ctr"/>
            <a:endParaRPr lang="en-GB" sz="1600" b="1"/>
          </a:p>
          <a:p>
            <a:pPr algn="ctr"/>
            <a:endParaRPr lang="en-GB" sz="1600" b="1"/>
          </a:p>
          <a:p>
            <a:pPr algn="ctr"/>
            <a:endParaRPr lang="en-GB" sz="1600" b="1"/>
          </a:p>
          <a:p>
            <a:pPr algn="ctr"/>
            <a:endParaRPr lang="en-GB" sz="1600" b="1">
              <a:cs typeface="Calibri" panose="020F0502020204030204"/>
            </a:endParaRPr>
          </a:p>
          <a:p>
            <a:pPr algn="ctr"/>
            <a:endParaRPr lang="en-GB" sz="1600" b="1"/>
          </a:p>
          <a:p>
            <a:pPr algn="ctr"/>
            <a:endParaRPr lang="en-GB" sz="1600" b="1"/>
          </a:p>
          <a:p>
            <a:pPr algn="ctr"/>
            <a:endParaRPr lang="en-GB" sz="1600" b="1"/>
          </a:p>
          <a:p>
            <a:pPr algn="ctr"/>
            <a:endParaRPr lang="en-GB" sz="1600" b="1"/>
          </a:p>
          <a:p>
            <a:pPr algn="ctr"/>
            <a:endParaRPr lang="en-GB" sz="1600" b="1"/>
          </a:p>
          <a:p>
            <a:pPr algn="ctr"/>
            <a:r>
              <a:rPr lang="en-GB" sz="1600" b="1"/>
              <a:t>You have now completed how to amend, view and close a query!</a:t>
            </a:r>
            <a:endParaRPr lang="en-GB" sz="1600">
              <a:cs typeface="Calibri" panose="020F0502020204030204"/>
            </a:endParaRPr>
          </a:p>
        </p:txBody>
      </p:sp>
      <p:sp>
        <p:nvSpPr>
          <p:cNvPr id="14" name="Rectangle 13">
            <a:extLst>
              <a:ext uri="{FF2B5EF4-FFF2-40B4-BE49-F238E27FC236}">
                <a16:creationId xmlns:a16="http://schemas.microsoft.com/office/drawing/2014/main" id="{388C6683-C7D9-44E9-B96F-E31414D0BCBC}"/>
              </a:ext>
            </a:extLst>
          </p:cNvPr>
          <p:cNvSpPr/>
          <p:nvPr/>
        </p:nvSpPr>
        <p:spPr>
          <a:xfrm>
            <a:off x="598827" y="1414480"/>
            <a:ext cx="5661654" cy="469312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230FEA1-6C8F-4833-9792-F04CF43EBE9B}"/>
              </a:ext>
            </a:extLst>
          </p:cNvPr>
          <p:cNvPicPr>
            <a:picLocks noChangeAspect="1"/>
          </p:cNvPicPr>
          <p:nvPr/>
        </p:nvPicPr>
        <p:blipFill>
          <a:blip r:embed="rId3"/>
          <a:stretch>
            <a:fillRect/>
          </a:stretch>
        </p:blipFill>
        <p:spPr>
          <a:xfrm>
            <a:off x="686216" y="1515516"/>
            <a:ext cx="5486875" cy="4491056"/>
          </a:xfrm>
          <a:prstGeom prst="rect">
            <a:avLst/>
          </a:prstGeom>
        </p:spPr>
      </p:pic>
      <p:sp>
        <p:nvSpPr>
          <p:cNvPr id="17" name="Rectangle 16">
            <a:extLst>
              <a:ext uri="{FF2B5EF4-FFF2-40B4-BE49-F238E27FC236}">
                <a16:creationId xmlns:a16="http://schemas.microsoft.com/office/drawing/2014/main" id="{B48E9B40-0258-4D4C-8D94-150AADCD2551}"/>
              </a:ext>
            </a:extLst>
          </p:cNvPr>
          <p:cNvSpPr/>
          <p:nvPr/>
        </p:nvSpPr>
        <p:spPr>
          <a:xfrm>
            <a:off x="889159" y="5353827"/>
            <a:ext cx="5080988" cy="3389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7289E977-1D2E-47C1-A14B-3A14BF1B21BB}"/>
              </a:ext>
            </a:extLst>
          </p:cNvPr>
          <p:cNvCxnSpPr>
            <a:cxnSpLocks/>
          </p:cNvCxnSpPr>
          <p:nvPr/>
        </p:nvCxnSpPr>
        <p:spPr>
          <a:xfrm flipH="1">
            <a:off x="4891596" y="2469674"/>
            <a:ext cx="2124103" cy="2783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AE9459C-8DA8-4DB6-8BE6-0CCF18713E33}"/>
              </a:ext>
            </a:extLst>
          </p:cNvPr>
          <p:cNvSpPr/>
          <p:nvPr/>
        </p:nvSpPr>
        <p:spPr>
          <a:xfrm>
            <a:off x="1438182" y="5406992"/>
            <a:ext cx="840713" cy="114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481EED3-0F1E-498B-8E89-32B52D8BC5A5}"/>
              </a:ext>
            </a:extLst>
          </p:cNvPr>
          <p:cNvSpPr>
            <a:spLocks noGrp="1"/>
          </p:cNvSpPr>
          <p:nvPr>
            <p:ph type="sldNum" sz="quarter" idx="12"/>
          </p:nvPr>
        </p:nvSpPr>
        <p:spPr/>
        <p:txBody>
          <a:bodyPr/>
          <a:lstStyle/>
          <a:p>
            <a:fld id="{6F0C9F74-ED7C-44EF-9CFC-67AAF3EFA2FB}" type="slidenum">
              <a:rPr lang="en-GB" smtClean="0"/>
              <a:t>49</a:t>
            </a:fld>
            <a:endParaRPr lang="en-GB"/>
          </a:p>
        </p:txBody>
      </p:sp>
    </p:spTree>
    <p:extLst>
      <p:ext uri="{BB962C8B-B14F-4D97-AF65-F5344CB8AC3E}">
        <p14:creationId xmlns:p14="http://schemas.microsoft.com/office/powerpoint/2010/main" val="96471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10394" y="239843"/>
            <a:ext cx="9131300" cy="785813"/>
          </a:xfrm>
        </p:spPr>
        <p:txBody>
          <a:bodyPr/>
          <a:lstStyle/>
          <a:p>
            <a:pPr>
              <a:buClr>
                <a:srgbClr val="B8C617"/>
              </a:buClr>
            </a:pPr>
            <a:r>
              <a:rPr lang="en-US" sz="2800" b="1">
                <a:solidFill>
                  <a:srgbClr val="92D050"/>
                </a:solidFill>
                <a:latin typeface="+mn-lt"/>
              </a:rPr>
              <a:t>Where To Find Your Organisation, Site and Workers?</a:t>
            </a:r>
          </a:p>
        </p:txBody>
      </p:sp>
      <p:sp>
        <p:nvSpPr>
          <p:cNvPr id="3" name="Rectangle 2">
            <a:extLst>
              <a:ext uri="{FF2B5EF4-FFF2-40B4-BE49-F238E27FC236}">
                <a16:creationId xmlns:a16="http://schemas.microsoft.com/office/drawing/2014/main" id="{A92A4D1D-724C-435F-A98C-672AE27A82C0}"/>
              </a:ext>
            </a:extLst>
          </p:cNvPr>
          <p:cNvSpPr/>
          <p:nvPr/>
        </p:nvSpPr>
        <p:spPr>
          <a:xfrm>
            <a:off x="6912721" y="2189343"/>
            <a:ext cx="2101900" cy="830997"/>
          </a:xfrm>
          <a:prstGeom prst="rect">
            <a:avLst/>
          </a:prstGeom>
        </p:spPr>
        <p:txBody>
          <a:bodyPr wrap="square">
            <a:spAutoFit/>
          </a:bodyPr>
          <a:lstStyle/>
          <a:p>
            <a:pPr algn="ctr"/>
            <a:r>
              <a:rPr lang="en-US" sz="1600"/>
              <a:t>If required, you can also filter by Job Card and Worker.</a:t>
            </a:r>
            <a:endParaRPr lang="en-GB" sz="1600"/>
          </a:p>
        </p:txBody>
      </p:sp>
      <p:sp>
        <p:nvSpPr>
          <p:cNvPr id="12" name="Rectangle 11">
            <a:extLst>
              <a:ext uri="{FF2B5EF4-FFF2-40B4-BE49-F238E27FC236}">
                <a16:creationId xmlns:a16="http://schemas.microsoft.com/office/drawing/2014/main" id="{6F8530DF-8250-4433-A790-BCECAFA7C734}"/>
              </a:ext>
            </a:extLst>
          </p:cNvPr>
          <p:cNvSpPr/>
          <p:nvPr/>
        </p:nvSpPr>
        <p:spPr>
          <a:xfrm>
            <a:off x="718044" y="1359629"/>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2839498" y="1408917"/>
            <a:ext cx="1884534" cy="830997"/>
          </a:xfrm>
          <a:prstGeom prst="rect">
            <a:avLst/>
          </a:prstGeom>
        </p:spPr>
        <p:txBody>
          <a:bodyPr wrap="square">
            <a:spAutoFit/>
          </a:bodyPr>
          <a:lstStyle/>
          <a:p>
            <a:pPr algn="ctr"/>
            <a:r>
              <a:rPr lang="en-US" sz="1600"/>
              <a:t>Once you have found your client add. </a:t>
            </a:r>
            <a:endParaRPr lang="en-GB" sz="1600"/>
          </a:p>
        </p:txBody>
      </p:sp>
      <p:pic>
        <p:nvPicPr>
          <p:cNvPr id="6" name="Picture 5">
            <a:extLst>
              <a:ext uri="{FF2B5EF4-FFF2-40B4-BE49-F238E27FC236}">
                <a16:creationId xmlns:a16="http://schemas.microsoft.com/office/drawing/2014/main" id="{DE1468F4-B343-482F-9E8B-8387CBBAF556}"/>
              </a:ext>
            </a:extLst>
          </p:cNvPr>
          <p:cNvPicPr>
            <a:picLocks noChangeAspect="1"/>
          </p:cNvPicPr>
          <p:nvPr/>
        </p:nvPicPr>
        <p:blipFill rotWithShape="1">
          <a:blip r:embed="rId3"/>
          <a:srcRect l="8419" t="8471" r="84982" b="5512"/>
          <a:stretch/>
        </p:blipFill>
        <p:spPr>
          <a:xfrm>
            <a:off x="823361" y="1439767"/>
            <a:ext cx="1892322" cy="398704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958104" y="3606612"/>
            <a:ext cx="1651532" cy="12325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flipH="1">
            <a:off x="2393879" y="2299380"/>
            <a:ext cx="1330417" cy="1521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FF563E0-5422-4911-8FF8-B651C0C98FB6}"/>
              </a:ext>
            </a:extLst>
          </p:cNvPr>
          <p:cNvSpPr/>
          <p:nvPr/>
        </p:nvSpPr>
        <p:spPr>
          <a:xfrm>
            <a:off x="2838150" y="3492413"/>
            <a:ext cx="1884534" cy="584775"/>
          </a:xfrm>
          <a:prstGeom prst="rect">
            <a:avLst/>
          </a:prstGeom>
        </p:spPr>
        <p:txBody>
          <a:bodyPr wrap="square">
            <a:spAutoFit/>
          </a:bodyPr>
          <a:lstStyle/>
          <a:p>
            <a:pPr algn="ctr"/>
            <a:r>
              <a:rPr lang="en-US" sz="1600"/>
              <a:t>Then search for your site and add.</a:t>
            </a:r>
            <a:endParaRPr lang="en-GB" sz="1600"/>
          </a:p>
        </p:txBody>
      </p:sp>
      <p:sp>
        <p:nvSpPr>
          <p:cNvPr id="22" name="Rectangle 21">
            <a:extLst>
              <a:ext uri="{FF2B5EF4-FFF2-40B4-BE49-F238E27FC236}">
                <a16:creationId xmlns:a16="http://schemas.microsoft.com/office/drawing/2014/main" id="{4B082A46-1FFC-487A-BE4A-C424BD6D3F19}"/>
              </a:ext>
            </a:extLst>
          </p:cNvPr>
          <p:cNvSpPr/>
          <p:nvPr/>
        </p:nvSpPr>
        <p:spPr>
          <a:xfrm>
            <a:off x="4804633" y="1374434"/>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CBAA9C65-C0DF-4FC9-B6A9-C9036C4165C5}"/>
              </a:ext>
            </a:extLst>
          </p:cNvPr>
          <p:cNvPicPr>
            <a:picLocks noChangeAspect="1"/>
          </p:cNvPicPr>
          <p:nvPr/>
        </p:nvPicPr>
        <p:blipFill rotWithShape="1">
          <a:blip r:embed="rId4"/>
          <a:srcRect l="8255" t="8226" r="85298" b="5513"/>
          <a:stretch/>
        </p:blipFill>
        <p:spPr>
          <a:xfrm>
            <a:off x="4907431" y="1457041"/>
            <a:ext cx="1890176" cy="3980042"/>
          </a:xfrm>
          <a:prstGeom prst="rect">
            <a:avLst/>
          </a:prstGeom>
        </p:spPr>
      </p:pic>
      <p:sp>
        <p:nvSpPr>
          <p:cNvPr id="27" name="Rectangle 26">
            <a:extLst>
              <a:ext uri="{FF2B5EF4-FFF2-40B4-BE49-F238E27FC236}">
                <a16:creationId xmlns:a16="http://schemas.microsoft.com/office/drawing/2014/main" id="{1BD4E901-D91D-4C8B-9F28-95D4E16F6CA7}"/>
              </a:ext>
            </a:extLst>
          </p:cNvPr>
          <p:cNvSpPr/>
          <p:nvPr/>
        </p:nvSpPr>
        <p:spPr>
          <a:xfrm flipV="1">
            <a:off x="5122210" y="4077188"/>
            <a:ext cx="1586815" cy="10894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E425470-0C0F-483F-A3F3-BF7BEF3691FE}"/>
              </a:ext>
            </a:extLst>
          </p:cNvPr>
          <p:cNvPicPr>
            <a:picLocks noChangeAspect="1"/>
          </p:cNvPicPr>
          <p:nvPr/>
        </p:nvPicPr>
        <p:blipFill>
          <a:blip r:embed="rId5"/>
          <a:stretch>
            <a:fillRect/>
          </a:stretch>
        </p:blipFill>
        <p:spPr>
          <a:xfrm>
            <a:off x="5260903" y="4955727"/>
            <a:ext cx="527417" cy="133823"/>
          </a:xfrm>
          <a:prstGeom prst="rect">
            <a:avLst/>
          </a:prstGeom>
        </p:spPr>
      </p:pic>
      <p:cxnSp>
        <p:nvCxnSpPr>
          <p:cNvPr id="18" name="Straight Arrow Connector 17">
            <a:extLst>
              <a:ext uri="{FF2B5EF4-FFF2-40B4-BE49-F238E27FC236}">
                <a16:creationId xmlns:a16="http://schemas.microsoft.com/office/drawing/2014/main" id="{091E99D4-9309-4502-A214-66583057DC49}"/>
              </a:ext>
            </a:extLst>
          </p:cNvPr>
          <p:cNvCxnSpPr>
            <a:cxnSpLocks/>
          </p:cNvCxnSpPr>
          <p:nvPr/>
        </p:nvCxnSpPr>
        <p:spPr>
          <a:xfrm>
            <a:off x="3624320" y="4274229"/>
            <a:ext cx="14500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96203C7-EFD2-4C43-B980-28E45DCE3BB2}"/>
              </a:ext>
            </a:extLst>
          </p:cNvPr>
          <p:cNvSpPr/>
          <p:nvPr/>
        </p:nvSpPr>
        <p:spPr>
          <a:xfrm>
            <a:off x="9005328" y="1380560"/>
            <a:ext cx="2102957" cy="414731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3E2FAA65-ACFE-4F4C-907A-2DDF141DA9FD}"/>
              </a:ext>
            </a:extLst>
          </p:cNvPr>
          <p:cNvPicPr>
            <a:picLocks noChangeAspect="1"/>
          </p:cNvPicPr>
          <p:nvPr/>
        </p:nvPicPr>
        <p:blipFill rotWithShape="1">
          <a:blip r:embed="rId6"/>
          <a:srcRect l="10034" t="8471" r="83280" b="9987"/>
          <a:stretch/>
        </p:blipFill>
        <p:spPr>
          <a:xfrm>
            <a:off x="9123089" y="1476482"/>
            <a:ext cx="1870259" cy="3940053"/>
          </a:xfrm>
          <a:prstGeom prst="rect">
            <a:avLst/>
          </a:prstGeom>
        </p:spPr>
      </p:pic>
      <p:sp>
        <p:nvSpPr>
          <p:cNvPr id="26" name="Rectangle 25">
            <a:extLst>
              <a:ext uri="{FF2B5EF4-FFF2-40B4-BE49-F238E27FC236}">
                <a16:creationId xmlns:a16="http://schemas.microsoft.com/office/drawing/2014/main" id="{EEBEF7CF-A441-498E-81E0-8084A08553D8}"/>
              </a:ext>
            </a:extLst>
          </p:cNvPr>
          <p:cNvSpPr/>
          <p:nvPr/>
        </p:nvSpPr>
        <p:spPr>
          <a:xfrm>
            <a:off x="9360192" y="4384056"/>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9360192" y="4839128"/>
            <a:ext cx="1393228" cy="363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8250003" y="3097638"/>
            <a:ext cx="1103847" cy="1402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8250003" y="3112804"/>
            <a:ext cx="1103847" cy="1842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07AB56B-6F70-46AC-BC16-71F71A115AE0}"/>
              </a:ext>
            </a:extLst>
          </p:cNvPr>
          <p:cNvSpPr>
            <a:spLocks noGrp="1"/>
          </p:cNvSpPr>
          <p:nvPr>
            <p:ph type="sldNum" sz="quarter" idx="12"/>
          </p:nvPr>
        </p:nvSpPr>
        <p:spPr/>
        <p:txBody>
          <a:bodyPr/>
          <a:lstStyle/>
          <a:p>
            <a:fld id="{6F0C9F74-ED7C-44EF-9CFC-67AAF3EFA2FB}" type="slidenum">
              <a:rPr lang="en-GB" smtClean="0"/>
              <a:t>5</a:t>
            </a:fld>
            <a:endParaRPr lang="en-GB"/>
          </a:p>
        </p:txBody>
      </p:sp>
    </p:spTree>
    <p:extLst>
      <p:ext uri="{BB962C8B-B14F-4D97-AF65-F5344CB8AC3E}">
        <p14:creationId xmlns:p14="http://schemas.microsoft.com/office/powerpoint/2010/main" val="1196831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WEEKLY GUARANTEES</a:t>
            </a:r>
          </a:p>
          <a:p>
            <a:endParaRPr lang="en-GB" sz="4800"/>
          </a:p>
        </p:txBody>
      </p:sp>
      <p:sp>
        <p:nvSpPr>
          <p:cNvPr id="5" name="Slide Number Placeholder 4">
            <a:extLst>
              <a:ext uri="{FF2B5EF4-FFF2-40B4-BE49-F238E27FC236}">
                <a16:creationId xmlns:a16="http://schemas.microsoft.com/office/drawing/2014/main" id="{15A248DF-4B93-419A-BEF3-CF2688CB9CA8}"/>
              </a:ext>
            </a:extLst>
          </p:cNvPr>
          <p:cNvSpPr>
            <a:spLocks noGrp="1"/>
          </p:cNvSpPr>
          <p:nvPr>
            <p:ph type="sldNum" sz="quarter" idx="12"/>
          </p:nvPr>
        </p:nvSpPr>
        <p:spPr/>
        <p:txBody>
          <a:bodyPr/>
          <a:lstStyle/>
          <a:p>
            <a:fld id="{6F0C9F74-ED7C-44EF-9CFC-67AAF3EFA2FB}" type="slidenum">
              <a:rPr lang="en-GB" smtClean="0"/>
              <a:t>50</a:t>
            </a:fld>
            <a:endParaRPr lang="en-GB"/>
          </a:p>
        </p:txBody>
      </p:sp>
    </p:spTree>
    <p:extLst>
      <p:ext uri="{BB962C8B-B14F-4D97-AF65-F5344CB8AC3E}">
        <p14:creationId xmlns:p14="http://schemas.microsoft.com/office/powerpoint/2010/main" val="3219203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D1EFF3-6F47-4FFC-B1AB-F6E6933D8A41}"/>
              </a:ext>
            </a:extLst>
          </p:cNvPr>
          <p:cNvSpPr/>
          <p:nvPr/>
        </p:nvSpPr>
        <p:spPr>
          <a:xfrm>
            <a:off x="598827" y="2114026"/>
            <a:ext cx="8335448" cy="40439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311BD7D-4676-49B7-AC54-A2C816C088F8}"/>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DCDAA292-F4D2-4558-A875-C12C52ED61C4}"/>
              </a:ext>
            </a:extLst>
          </p:cNvPr>
          <p:cNvPicPr>
            <a:picLocks noChangeAspect="1"/>
          </p:cNvPicPr>
          <p:nvPr/>
        </p:nvPicPr>
        <p:blipFill>
          <a:blip r:embed="rId2"/>
          <a:stretch>
            <a:fillRect/>
          </a:stretch>
        </p:blipFill>
        <p:spPr>
          <a:xfrm>
            <a:off x="661229" y="2214693"/>
            <a:ext cx="8163989" cy="3825380"/>
          </a:xfrm>
          <a:prstGeom prst="rect">
            <a:avLst/>
          </a:prstGeom>
        </p:spPr>
      </p:pic>
      <p:sp>
        <p:nvSpPr>
          <p:cNvPr id="6" name="Rectangle 5">
            <a:extLst>
              <a:ext uri="{FF2B5EF4-FFF2-40B4-BE49-F238E27FC236}">
                <a16:creationId xmlns:a16="http://schemas.microsoft.com/office/drawing/2014/main" id="{7BE29E84-3AE3-47AD-8FEB-1D4ADCCAEDEE}"/>
              </a:ext>
            </a:extLst>
          </p:cNvPr>
          <p:cNvSpPr/>
          <p:nvPr/>
        </p:nvSpPr>
        <p:spPr>
          <a:xfrm>
            <a:off x="2856453" y="4899171"/>
            <a:ext cx="5515760" cy="9731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343C709-FD66-4748-975F-0B8A90C28F9E}"/>
              </a:ext>
            </a:extLst>
          </p:cNvPr>
          <p:cNvSpPr txBox="1"/>
          <p:nvPr/>
        </p:nvSpPr>
        <p:spPr>
          <a:xfrm>
            <a:off x="512621" y="1064226"/>
            <a:ext cx="9698179" cy="584775"/>
          </a:xfrm>
          <a:prstGeom prst="rect">
            <a:avLst/>
          </a:prstGeom>
          <a:noFill/>
        </p:spPr>
        <p:txBody>
          <a:bodyPr wrap="square" lIns="91440" tIns="45720" rIns="91440" bIns="45720" rtlCol="0" anchor="t">
            <a:spAutoFit/>
          </a:bodyPr>
          <a:lstStyle/>
          <a:p>
            <a:r>
              <a:rPr lang="en-GB" sz="1600"/>
              <a:t>To view and manage any weekly guarantees you may have, go to the ‘Finance’ tab and select ‘Weekly Guarantees’.</a:t>
            </a:r>
          </a:p>
          <a:p>
            <a:r>
              <a:rPr lang="en-GB" sz="1600"/>
              <a:t>You will now see any workers how are eligible for weekly guarantees.</a:t>
            </a:r>
          </a:p>
        </p:txBody>
      </p:sp>
      <p:sp>
        <p:nvSpPr>
          <p:cNvPr id="8" name="Rectangle 7">
            <a:extLst>
              <a:ext uri="{FF2B5EF4-FFF2-40B4-BE49-F238E27FC236}">
                <a16:creationId xmlns:a16="http://schemas.microsoft.com/office/drawing/2014/main" id="{FA0D4CBA-5FF1-4104-B85A-7CD5A25B0796}"/>
              </a:ext>
            </a:extLst>
          </p:cNvPr>
          <p:cNvSpPr/>
          <p:nvPr/>
        </p:nvSpPr>
        <p:spPr>
          <a:xfrm>
            <a:off x="3086100" y="2343150"/>
            <a:ext cx="561976"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B90ACA2-ED97-40B2-8CE1-0BBF9114EA0B}"/>
              </a:ext>
            </a:extLst>
          </p:cNvPr>
          <p:cNvSpPr/>
          <p:nvPr/>
        </p:nvSpPr>
        <p:spPr>
          <a:xfrm>
            <a:off x="819150" y="4657726"/>
            <a:ext cx="1584298" cy="3333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3FDD9C-5538-4F25-80A5-E04FE6E1ABF6}"/>
              </a:ext>
            </a:extLst>
          </p:cNvPr>
          <p:cNvCxnSpPr>
            <a:cxnSpLocks/>
          </p:cNvCxnSpPr>
          <p:nvPr/>
        </p:nvCxnSpPr>
        <p:spPr>
          <a:xfrm flipH="1" flipV="1">
            <a:off x="3790950" y="2647950"/>
            <a:ext cx="3371588" cy="408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A6A1CD-66B2-49E1-A249-3A76DF683F30}"/>
              </a:ext>
            </a:extLst>
          </p:cNvPr>
          <p:cNvCxnSpPr>
            <a:cxnSpLocks/>
          </p:cNvCxnSpPr>
          <p:nvPr/>
        </p:nvCxnSpPr>
        <p:spPr>
          <a:xfrm flipH="1">
            <a:off x="2059619" y="3056446"/>
            <a:ext cx="5102919" cy="1497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81EEAAB-BCE0-48D7-A703-7E7627D6477F}"/>
              </a:ext>
            </a:extLst>
          </p:cNvPr>
          <p:cNvCxnSpPr>
            <a:cxnSpLocks/>
          </p:cNvCxnSpPr>
          <p:nvPr/>
        </p:nvCxnSpPr>
        <p:spPr>
          <a:xfrm>
            <a:off x="7162538" y="3056446"/>
            <a:ext cx="0" cy="206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7872644-27D4-4EC7-A235-70BCF0F32841}"/>
              </a:ext>
            </a:extLst>
          </p:cNvPr>
          <p:cNvSpPr>
            <a:spLocks noGrp="1"/>
          </p:cNvSpPr>
          <p:nvPr>
            <p:ph type="sldNum" sz="quarter" idx="12"/>
          </p:nvPr>
        </p:nvSpPr>
        <p:spPr/>
        <p:txBody>
          <a:bodyPr/>
          <a:lstStyle/>
          <a:p>
            <a:fld id="{6F0C9F74-ED7C-44EF-9CFC-67AAF3EFA2FB}" type="slidenum">
              <a:rPr lang="en-GB" smtClean="0"/>
              <a:t>51</a:t>
            </a:fld>
            <a:endParaRPr lang="en-GB"/>
          </a:p>
        </p:txBody>
      </p:sp>
    </p:spTree>
    <p:extLst>
      <p:ext uri="{BB962C8B-B14F-4D97-AF65-F5344CB8AC3E}">
        <p14:creationId xmlns:p14="http://schemas.microsoft.com/office/powerpoint/2010/main" val="4051765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A9EB1-B44A-48DF-9586-805D55508301}"/>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sp>
        <p:nvSpPr>
          <p:cNvPr id="5" name="Rectangle 4">
            <a:extLst>
              <a:ext uri="{FF2B5EF4-FFF2-40B4-BE49-F238E27FC236}">
                <a16:creationId xmlns:a16="http://schemas.microsoft.com/office/drawing/2014/main" id="{039687AA-6F16-4B65-91E2-9B1FF7B8A741}"/>
              </a:ext>
            </a:extLst>
          </p:cNvPr>
          <p:cNvSpPr/>
          <p:nvPr/>
        </p:nvSpPr>
        <p:spPr>
          <a:xfrm>
            <a:off x="598827" y="1947207"/>
            <a:ext cx="7924388" cy="43794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F66355F-AC76-49A8-ACEB-90FFB8AB0B09}"/>
              </a:ext>
            </a:extLst>
          </p:cNvPr>
          <p:cNvPicPr>
            <a:picLocks noChangeAspect="1"/>
          </p:cNvPicPr>
          <p:nvPr/>
        </p:nvPicPr>
        <p:blipFill>
          <a:blip r:embed="rId2"/>
          <a:stretch>
            <a:fillRect/>
          </a:stretch>
        </p:blipFill>
        <p:spPr>
          <a:xfrm>
            <a:off x="717104" y="2022707"/>
            <a:ext cx="7730610" cy="4206634"/>
          </a:xfrm>
          <a:prstGeom prst="rect">
            <a:avLst/>
          </a:prstGeom>
        </p:spPr>
      </p:pic>
      <p:sp>
        <p:nvSpPr>
          <p:cNvPr id="6" name="TextBox 5">
            <a:extLst>
              <a:ext uri="{FF2B5EF4-FFF2-40B4-BE49-F238E27FC236}">
                <a16:creationId xmlns:a16="http://schemas.microsoft.com/office/drawing/2014/main" id="{6E4551E8-4BF0-4327-AC5A-9626A295CBAA}"/>
              </a:ext>
            </a:extLst>
          </p:cNvPr>
          <p:cNvSpPr txBox="1"/>
          <p:nvPr/>
        </p:nvSpPr>
        <p:spPr>
          <a:xfrm>
            <a:off x="805343" y="1073791"/>
            <a:ext cx="7717872" cy="523220"/>
          </a:xfrm>
          <a:prstGeom prst="rect">
            <a:avLst/>
          </a:prstGeom>
          <a:noFill/>
        </p:spPr>
        <p:txBody>
          <a:bodyPr wrap="square" rtlCol="0">
            <a:spAutoFit/>
          </a:bodyPr>
          <a:lstStyle/>
          <a:p>
            <a:endParaRPr lang="en-GB"/>
          </a:p>
        </p:txBody>
      </p:sp>
      <p:sp>
        <p:nvSpPr>
          <p:cNvPr id="7" name="Rectangle 6">
            <a:extLst>
              <a:ext uri="{FF2B5EF4-FFF2-40B4-BE49-F238E27FC236}">
                <a16:creationId xmlns:a16="http://schemas.microsoft.com/office/drawing/2014/main" id="{A5EB7AAF-5D9C-4015-ABB5-E70A53412577}"/>
              </a:ext>
            </a:extLst>
          </p:cNvPr>
          <p:cNvSpPr/>
          <p:nvPr/>
        </p:nvSpPr>
        <p:spPr>
          <a:xfrm>
            <a:off x="2824644" y="4055892"/>
            <a:ext cx="5508682" cy="2494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CEDD8E-0BFD-4032-BBFD-151DB4801D3F}"/>
              </a:ext>
            </a:extLst>
          </p:cNvPr>
          <p:cNvSpPr/>
          <p:nvPr/>
        </p:nvSpPr>
        <p:spPr>
          <a:xfrm>
            <a:off x="2940343" y="5042745"/>
            <a:ext cx="5255702" cy="570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B5786B5-315A-4F9D-B457-BAEE2F94A3BF}"/>
              </a:ext>
            </a:extLst>
          </p:cNvPr>
          <p:cNvSpPr txBox="1"/>
          <p:nvPr/>
        </p:nvSpPr>
        <p:spPr>
          <a:xfrm>
            <a:off x="9096202" y="1932663"/>
            <a:ext cx="2781517" cy="1323439"/>
          </a:xfrm>
          <a:prstGeom prst="rect">
            <a:avLst/>
          </a:prstGeom>
          <a:noFill/>
        </p:spPr>
        <p:txBody>
          <a:bodyPr wrap="square" lIns="91440" tIns="45720" rIns="91440" bIns="45720" rtlCol="0" anchor="t">
            <a:spAutoFit/>
          </a:bodyPr>
          <a:lstStyle/>
          <a:p>
            <a:pPr algn="ctr"/>
            <a:r>
              <a:rPr lang="en-GB" sz="1600"/>
              <a:t>To grant a workers weekly guarantees, click on the eligible workers banner to view the detail and then click  </a:t>
            </a:r>
          </a:p>
          <a:p>
            <a:pPr algn="ctr"/>
            <a:r>
              <a:rPr lang="en-GB" sz="1600"/>
              <a:t>‘Grant Weekly Guarantees’.</a:t>
            </a:r>
          </a:p>
        </p:txBody>
      </p:sp>
      <p:sp>
        <p:nvSpPr>
          <p:cNvPr id="11" name="Rectangle 10">
            <a:extLst>
              <a:ext uri="{FF2B5EF4-FFF2-40B4-BE49-F238E27FC236}">
                <a16:creationId xmlns:a16="http://schemas.microsoft.com/office/drawing/2014/main" id="{8E2F035C-77A4-4A73-A9E9-2288AB7D0E15}"/>
              </a:ext>
            </a:extLst>
          </p:cNvPr>
          <p:cNvSpPr/>
          <p:nvPr/>
        </p:nvSpPr>
        <p:spPr>
          <a:xfrm>
            <a:off x="6739419" y="5913091"/>
            <a:ext cx="1593907" cy="31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4DA37286-0C0E-4267-AAE0-A0CEC9387EE8}"/>
              </a:ext>
            </a:extLst>
          </p:cNvPr>
          <p:cNvCxnSpPr>
            <a:cxnSpLocks/>
          </p:cNvCxnSpPr>
          <p:nvPr/>
        </p:nvCxnSpPr>
        <p:spPr>
          <a:xfrm flipH="1">
            <a:off x="6438900" y="3344924"/>
            <a:ext cx="3567246" cy="807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5BD22AD-01DE-44DD-94F9-D3ED79D1AB4D}"/>
              </a:ext>
            </a:extLst>
          </p:cNvPr>
          <p:cNvCxnSpPr>
            <a:cxnSpLocks/>
          </p:cNvCxnSpPr>
          <p:nvPr/>
        </p:nvCxnSpPr>
        <p:spPr>
          <a:xfrm flipH="1">
            <a:off x="7943850" y="3344924"/>
            <a:ext cx="2052509" cy="181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3DDDF9-8532-4CB9-BB8A-2C0BD7A687FC}"/>
              </a:ext>
            </a:extLst>
          </p:cNvPr>
          <p:cNvCxnSpPr>
            <a:cxnSpLocks/>
          </p:cNvCxnSpPr>
          <p:nvPr/>
        </p:nvCxnSpPr>
        <p:spPr>
          <a:xfrm flipH="1">
            <a:off x="8196045" y="3344924"/>
            <a:ext cx="1800314" cy="2684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CCA9DAA-E315-4982-AC42-4B05E16DD34C}"/>
              </a:ext>
            </a:extLst>
          </p:cNvPr>
          <p:cNvSpPr>
            <a:spLocks noGrp="1"/>
          </p:cNvSpPr>
          <p:nvPr>
            <p:ph type="sldNum" sz="quarter" idx="12"/>
          </p:nvPr>
        </p:nvSpPr>
        <p:spPr/>
        <p:txBody>
          <a:bodyPr/>
          <a:lstStyle/>
          <a:p>
            <a:fld id="{6F0C9F74-ED7C-44EF-9CFC-67AAF3EFA2FB}" type="slidenum">
              <a:rPr lang="en-GB" smtClean="0"/>
              <a:t>52</a:t>
            </a:fld>
            <a:endParaRPr lang="en-GB"/>
          </a:p>
        </p:txBody>
      </p:sp>
    </p:spTree>
    <p:extLst>
      <p:ext uri="{BB962C8B-B14F-4D97-AF65-F5344CB8AC3E}">
        <p14:creationId xmlns:p14="http://schemas.microsoft.com/office/powerpoint/2010/main" val="1091451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421409-AEE7-4B90-8008-4314A37781FC}"/>
              </a:ext>
            </a:extLst>
          </p:cNvPr>
          <p:cNvSpPr/>
          <p:nvPr/>
        </p:nvSpPr>
        <p:spPr>
          <a:xfrm>
            <a:off x="598826" y="2483141"/>
            <a:ext cx="8595507" cy="362446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DE40CD7-C963-4CEC-9989-66944AAC1726}"/>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3" name="Picture 2">
            <a:extLst>
              <a:ext uri="{FF2B5EF4-FFF2-40B4-BE49-F238E27FC236}">
                <a16:creationId xmlns:a16="http://schemas.microsoft.com/office/drawing/2014/main" id="{BD3E6FE9-90B1-4086-B944-BDFC0E886E87}"/>
              </a:ext>
            </a:extLst>
          </p:cNvPr>
          <p:cNvPicPr>
            <a:picLocks noChangeAspect="1"/>
          </p:cNvPicPr>
          <p:nvPr/>
        </p:nvPicPr>
        <p:blipFill>
          <a:blip r:embed="rId2"/>
          <a:stretch>
            <a:fillRect/>
          </a:stretch>
        </p:blipFill>
        <p:spPr>
          <a:xfrm>
            <a:off x="707883" y="2586505"/>
            <a:ext cx="8394171" cy="3411623"/>
          </a:xfrm>
          <a:prstGeom prst="rect">
            <a:avLst/>
          </a:prstGeom>
        </p:spPr>
      </p:pic>
      <p:sp>
        <p:nvSpPr>
          <p:cNvPr id="6" name="Rectangle 5">
            <a:extLst>
              <a:ext uri="{FF2B5EF4-FFF2-40B4-BE49-F238E27FC236}">
                <a16:creationId xmlns:a16="http://schemas.microsoft.com/office/drawing/2014/main" id="{17D81692-FF08-44C4-90A9-96D5B35327D8}"/>
              </a:ext>
            </a:extLst>
          </p:cNvPr>
          <p:cNvSpPr/>
          <p:nvPr/>
        </p:nvSpPr>
        <p:spPr>
          <a:xfrm>
            <a:off x="3204595" y="5125673"/>
            <a:ext cx="5620623" cy="2432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FDC5D8E4-9BC7-4B54-B6FD-3E4DBE738913}"/>
              </a:ext>
            </a:extLst>
          </p:cNvPr>
          <p:cNvCxnSpPr>
            <a:cxnSpLocks/>
          </p:cNvCxnSpPr>
          <p:nvPr/>
        </p:nvCxnSpPr>
        <p:spPr>
          <a:xfrm>
            <a:off x="8667750" y="1732327"/>
            <a:ext cx="0" cy="35445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F54EA6-BD8E-4961-AB0F-B50FE862A522}"/>
              </a:ext>
            </a:extLst>
          </p:cNvPr>
          <p:cNvSpPr txBox="1"/>
          <p:nvPr/>
        </p:nvSpPr>
        <p:spPr>
          <a:xfrm>
            <a:off x="894360" y="1247540"/>
            <a:ext cx="9512837" cy="584775"/>
          </a:xfrm>
          <a:prstGeom prst="rect">
            <a:avLst/>
          </a:prstGeom>
          <a:noFill/>
        </p:spPr>
        <p:txBody>
          <a:bodyPr wrap="square" lIns="91440" tIns="45720" rIns="91440" bIns="45720" rtlCol="0" anchor="t">
            <a:spAutoFit/>
          </a:bodyPr>
          <a:lstStyle/>
          <a:p>
            <a:pPr algn="ctr"/>
            <a:r>
              <a:rPr lang="en-GB" sz="1600"/>
              <a:t>Once the weekly guarantees have been granted, you will be able to view the details of the weekly guarantee and see the hours and charge value.</a:t>
            </a:r>
          </a:p>
        </p:txBody>
      </p:sp>
      <p:sp>
        <p:nvSpPr>
          <p:cNvPr id="2" name="Slide Number Placeholder 1">
            <a:extLst>
              <a:ext uri="{FF2B5EF4-FFF2-40B4-BE49-F238E27FC236}">
                <a16:creationId xmlns:a16="http://schemas.microsoft.com/office/drawing/2014/main" id="{6D248D91-58C2-431B-BD6C-1D73CFB232BC}"/>
              </a:ext>
            </a:extLst>
          </p:cNvPr>
          <p:cNvSpPr>
            <a:spLocks noGrp="1"/>
          </p:cNvSpPr>
          <p:nvPr>
            <p:ph type="sldNum" sz="quarter" idx="12"/>
          </p:nvPr>
        </p:nvSpPr>
        <p:spPr/>
        <p:txBody>
          <a:bodyPr/>
          <a:lstStyle/>
          <a:p>
            <a:fld id="{6F0C9F74-ED7C-44EF-9CFC-67AAF3EFA2FB}" type="slidenum">
              <a:rPr lang="en-GB" smtClean="0"/>
              <a:t>53</a:t>
            </a:fld>
            <a:endParaRPr lang="en-GB"/>
          </a:p>
        </p:txBody>
      </p:sp>
    </p:spTree>
    <p:extLst>
      <p:ext uri="{BB962C8B-B14F-4D97-AF65-F5344CB8AC3E}">
        <p14:creationId xmlns:p14="http://schemas.microsoft.com/office/powerpoint/2010/main" val="2686493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A15CC5-032D-49BC-8015-F5B7AE803794}"/>
              </a:ext>
            </a:extLst>
          </p:cNvPr>
          <p:cNvSpPr/>
          <p:nvPr/>
        </p:nvSpPr>
        <p:spPr>
          <a:xfrm>
            <a:off x="598827" y="2164360"/>
            <a:ext cx="8430934" cy="394324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7FFC6C-9568-49EB-A996-2864D91E8E6E}"/>
              </a:ext>
            </a:extLst>
          </p:cNvPr>
          <p:cNvSpPr txBox="1"/>
          <p:nvPr/>
        </p:nvSpPr>
        <p:spPr>
          <a:xfrm>
            <a:off x="394283" y="385894"/>
            <a:ext cx="8430935" cy="523220"/>
          </a:xfrm>
          <a:prstGeom prst="rect">
            <a:avLst/>
          </a:prstGeom>
          <a:noFill/>
        </p:spPr>
        <p:txBody>
          <a:bodyPr wrap="square" rtlCol="0">
            <a:spAutoFit/>
          </a:bodyPr>
          <a:lstStyle/>
          <a:p>
            <a:r>
              <a:rPr lang="en-GB" sz="2800" b="1">
                <a:solidFill>
                  <a:srgbClr val="92D050"/>
                </a:solidFill>
              </a:rPr>
              <a:t>How Do I View &amp; Action Weekly Guarantees?</a:t>
            </a:r>
          </a:p>
        </p:txBody>
      </p:sp>
      <p:pic>
        <p:nvPicPr>
          <p:cNvPr id="4" name="Picture 3">
            <a:extLst>
              <a:ext uri="{FF2B5EF4-FFF2-40B4-BE49-F238E27FC236}">
                <a16:creationId xmlns:a16="http://schemas.microsoft.com/office/drawing/2014/main" id="{70ACB4BD-6908-4620-A700-2C74BC2D7A11}"/>
              </a:ext>
            </a:extLst>
          </p:cNvPr>
          <p:cNvPicPr>
            <a:picLocks noChangeAspect="1"/>
          </p:cNvPicPr>
          <p:nvPr/>
        </p:nvPicPr>
        <p:blipFill>
          <a:blip r:embed="rId2"/>
          <a:stretch>
            <a:fillRect/>
          </a:stretch>
        </p:blipFill>
        <p:spPr>
          <a:xfrm>
            <a:off x="693416" y="2281806"/>
            <a:ext cx="8207303" cy="3724711"/>
          </a:xfrm>
          <a:prstGeom prst="rect">
            <a:avLst/>
          </a:prstGeom>
        </p:spPr>
      </p:pic>
      <p:sp>
        <p:nvSpPr>
          <p:cNvPr id="2" name="Rectangle 1">
            <a:extLst>
              <a:ext uri="{FF2B5EF4-FFF2-40B4-BE49-F238E27FC236}">
                <a16:creationId xmlns:a16="http://schemas.microsoft.com/office/drawing/2014/main" id="{7E37BEF7-714B-4380-855E-B44BBDA9E6BE}"/>
              </a:ext>
            </a:extLst>
          </p:cNvPr>
          <p:cNvSpPr/>
          <p:nvPr/>
        </p:nvSpPr>
        <p:spPr>
          <a:xfrm>
            <a:off x="7134186" y="5727408"/>
            <a:ext cx="1677265" cy="279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3687EC9E-1ED0-4A82-A27D-149CDDD89EEA}"/>
              </a:ext>
            </a:extLst>
          </p:cNvPr>
          <p:cNvCxnSpPr>
            <a:cxnSpLocks/>
          </p:cNvCxnSpPr>
          <p:nvPr/>
        </p:nvCxnSpPr>
        <p:spPr>
          <a:xfrm>
            <a:off x="8100884" y="1658526"/>
            <a:ext cx="0" cy="3989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4AFBB7-E249-464A-A305-0040E62CFE14}"/>
              </a:ext>
            </a:extLst>
          </p:cNvPr>
          <p:cNvSpPr txBox="1"/>
          <p:nvPr/>
        </p:nvSpPr>
        <p:spPr>
          <a:xfrm>
            <a:off x="512621" y="1073751"/>
            <a:ext cx="9512837" cy="584775"/>
          </a:xfrm>
          <a:prstGeom prst="rect">
            <a:avLst/>
          </a:prstGeom>
          <a:noFill/>
        </p:spPr>
        <p:txBody>
          <a:bodyPr wrap="square" lIns="91440" tIns="45720" rIns="91440" bIns="45720" rtlCol="0" anchor="t">
            <a:spAutoFit/>
          </a:bodyPr>
          <a:lstStyle/>
          <a:p>
            <a:r>
              <a:rPr lang="en-GB" sz="1600"/>
              <a:t>If a weekly guarantee has been granted in error, you will be able to remove it by clicking ‘Revoke Weekly Guarantee. This will remove the weekly guarantee &amp; restore the timesheet to its original state.</a:t>
            </a:r>
          </a:p>
        </p:txBody>
      </p:sp>
      <p:sp>
        <p:nvSpPr>
          <p:cNvPr id="8" name="Slide Number Placeholder 7">
            <a:extLst>
              <a:ext uri="{FF2B5EF4-FFF2-40B4-BE49-F238E27FC236}">
                <a16:creationId xmlns:a16="http://schemas.microsoft.com/office/drawing/2014/main" id="{E381A33F-68A1-429F-8ADF-21B7D5AEFB6D}"/>
              </a:ext>
            </a:extLst>
          </p:cNvPr>
          <p:cNvSpPr>
            <a:spLocks noGrp="1"/>
          </p:cNvSpPr>
          <p:nvPr>
            <p:ph type="sldNum" sz="quarter" idx="12"/>
          </p:nvPr>
        </p:nvSpPr>
        <p:spPr/>
        <p:txBody>
          <a:bodyPr/>
          <a:lstStyle/>
          <a:p>
            <a:fld id="{6F0C9F74-ED7C-44EF-9CFC-67AAF3EFA2FB}" type="slidenum">
              <a:rPr lang="en-GB" smtClean="0"/>
              <a:t>54</a:t>
            </a:fld>
            <a:endParaRPr lang="en-GB"/>
          </a:p>
        </p:txBody>
      </p:sp>
    </p:spTree>
    <p:extLst>
      <p:ext uri="{BB962C8B-B14F-4D97-AF65-F5344CB8AC3E}">
        <p14:creationId xmlns:p14="http://schemas.microsoft.com/office/powerpoint/2010/main" val="1285221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172200" cy="1569660"/>
          </a:xfrm>
          <a:prstGeom prst="rect">
            <a:avLst/>
          </a:prstGeom>
          <a:noFill/>
        </p:spPr>
        <p:txBody>
          <a:bodyPr wrap="square">
            <a:spAutoFit/>
          </a:bodyPr>
          <a:lstStyle/>
          <a:p>
            <a:r>
              <a:rPr lang="en-US" sz="4800" b="1"/>
              <a:t>STATEMENTS</a:t>
            </a:r>
          </a:p>
          <a:p>
            <a:endParaRPr lang="en-GB" sz="4800"/>
          </a:p>
        </p:txBody>
      </p:sp>
      <p:sp>
        <p:nvSpPr>
          <p:cNvPr id="5" name="Slide Number Placeholder 4">
            <a:extLst>
              <a:ext uri="{FF2B5EF4-FFF2-40B4-BE49-F238E27FC236}">
                <a16:creationId xmlns:a16="http://schemas.microsoft.com/office/drawing/2014/main" id="{E9633984-147A-4255-8A6A-E8C9FBAACEB5}"/>
              </a:ext>
            </a:extLst>
          </p:cNvPr>
          <p:cNvSpPr>
            <a:spLocks noGrp="1"/>
          </p:cNvSpPr>
          <p:nvPr>
            <p:ph type="sldNum" sz="quarter" idx="12"/>
          </p:nvPr>
        </p:nvSpPr>
        <p:spPr/>
        <p:txBody>
          <a:bodyPr/>
          <a:lstStyle/>
          <a:p>
            <a:fld id="{6F0C9F74-ED7C-44EF-9CFC-67AAF3EFA2FB}" type="slidenum">
              <a:rPr lang="en-GB" smtClean="0"/>
              <a:t>55</a:t>
            </a:fld>
            <a:endParaRPr lang="en-GB"/>
          </a:p>
        </p:txBody>
      </p:sp>
    </p:spTree>
    <p:extLst>
      <p:ext uri="{BB962C8B-B14F-4D97-AF65-F5344CB8AC3E}">
        <p14:creationId xmlns:p14="http://schemas.microsoft.com/office/powerpoint/2010/main" val="1935387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63036" y="296567"/>
            <a:ext cx="9369425" cy="466725"/>
          </a:xfrm>
        </p:spPr>
        <p:txBody>
          <a:bodyPr/>
          <a:lstStyle/>
          <a:p>
            <a:r>
              <a:rPr lang="en-US" sz="2800" b="1">
                <a:solidFill>
                  <a:srgbClr val="92D050"/>
                </a:solidFill>
                <a:latin typeface="+mn-lt"/>
              </a:rPr>
              <a:t>How To Find Statements?</a:t>
            </a:r>
            <a:endParaRPr lang="en-GB" sz="2800" b="1">
              <a:solidFill>
                <a:srgbClr val="92D050"/>
              </a:solidFill>
              <a:latin typeface="+mn-lt"/>
            </a:endParaRPr>
          </a:p>
        </p:txBody>
      </p:sp>
      <p:sp>
        <p:nvSpPr>
          <p:cNvPr id="35" name="Rectangle 34">
            <a:extLst>
              <a:ext uri="{FF2B5EF4-FFF2-40B4-BE49-F238E27FC236}">
                <a16:creationId xmlns:a16="http://schemas.microsoft.com/office/drawing/2014/main" id="{FA4600E4-12A9-4667-973F-15F6878F9529}"/>
              </a:ext>
            </a:extLst>
          </p:cNvPr>
          <p:cNvSpPr/>
          <p:nvPr/>
        </p:nvSpPr>
        <p:spPr>
          <a:xfrm>
            <a:off x="2441359" y="5215010"/>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FAF2A79-A914-47DF-B450-F74B9639133D}"/>
              </a:ext>
            </a:extLst>
          </p:cNvPr>
          <p:cNvSpPr/>
          <p:nvPr/>
        </p:nvSpPr>
        <p:spPr>
          <a:xfrm>
            <a:off x="669850" y="882682"/>
            <a:ext cx="6624802" cy="374068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8162522" y="1779665"/>
            <a:ext cx="4358486" cy="338554"/>
          </a:xfrm>
          <a:prstGeom prst="rect">
            <a:avLst/>
          </a:prstGeom>
        </p:spPr>
        <p:txBody>
          <a:bodyPr wrap="square">
            <a:spAutoFit/>
          </a:bodyPr>
          <a:lstStyle/>
          <a:p>
            <a:r>
              <a:rPr lang="en-US" sz="1600"/>
              <a:t>Go to Finance &gt; Statements</a:t>
            </a:r>
          </a:p>
        </p:txBody>
      </p:sp>
      <p:sp>
        <p:nvSpPr>
          <p:cNvPr id="25" name="Rectangle 24">
            <a:extLst>
              <a:ext uri="{FF2B5EF4-FFF2-40B4-BE49-F238E27FC236}">
                <a16:creationId xmlns:a16="http://schemas.microsoft.com/office/drawing/2014/main" id="{B321EA7D-4D70-49EE-9BCB-9A2378CF76C8}"/>
              </a:ext>
            </a:extLst>
          </p:cNvPr>
          <p:cNvSpPr/>
          <p:nvPr/>
        </p:nvSpPr>
        <p:spPr>
          <a:xfrm>
            <a:off x="669850" y="5215010"/>
            <a:ext cx="2387803" cy="1077218"/>
          </a:xfrm>
          <a:prstGeom prst="rect">
            <a:avLst/>
          </a:prstGeom>
        </p:spPr>
        <p:txBody>
          <a:bodyPr wrap="square" lIns="91440" tIns="45720" rIns="91440" bIns="45720" anchor="t">
            <a:spAutoFit/>
          </a:bodyPr>
          <a:lstStyle/>
          <a:p>
            <a:pPr algn="ctr"/>
            <a:r>
              <a:rPr lang="en-US" sz="1600"/>
              <a:t>This gives you past or present timesheets where you can review hours and costings per job card.</a:t>
            </a:r>
          </a:p>
        </p:txBody>
      </p:sp>
      <p:pic>
        <p:nvPicPr>
          <p:cNvPr id="6" name="Picture 5">
            <a:extLst>
              <a:ext uri="{FF2B5EF4-FFF2-40B4-BE49-F238E27FC236}">
                <a16:creationId xmlns:a16="http://schemas.microsoft.com/office/drawing/2014/main" id="{FFE9D842-91AC-4C47-B47A-A111FBAB539C}"/>
              </a:ext>
            </a:extLst>
          </p:cNvPr>
          <p:cNvPicPr>
            <a:picLocks noChangeAspect="1"/>
          </p:cNvPicPr>
          <p:nvPr/>
        </p:nvPicPr>
        <p:blipFill rotWithShape="1">
          <a:blip r:embed="rId3"/>
          <a:srcRect l="61992" t="7224" r="12684" b="27842"/>
          <a:stretch/>
        </p:blipFill>
        <p:spPr>
          <a:xfrm>
            <a:off x="725547" y="945203"/>
            <a:ext cx="6497185" cy="3628496"/>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5851823" y="1948942"/>
            <a:ext cx="199315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5943651-D6B4-4ED9-B93C-B7129175BE76}"/>
              </a:ext>
            </a:extLst>
          </p:cNvPr>
          <p:cNvSpPr/>
          <p:nvPr/>
        </p:nvSpPr>
        <p:spPr>
          <a:xfrm>
            <a:off x="2955315" y="938065"/>
            <a:ext cx="552312" cy="311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C7B903-2EB6-45A2-A969-67ADC5141143}"/>
              </a:ext>
            </a:extLst>
          </p:cNvPr>
          <p:cNvSpPr/>
          <p:nvPr/>
        </p:nvSpPr>
        <p:spPr>
          <a:xfrm>
            <a:off x="3057653" y="2057991"/>
            <a:ext cx="1259878" cy="244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8BABE81-4FAA-47FE-9AB1-8D1C465BDB11}"/>
              </a:ext>
            </a:extLst>
          </p:cNvPr>
          <p:cNvSpPr/>
          <p:nvPr/>
        </p:nvSpPr>
        <p:spPr>
          <a:xfrm>
            <a:off x="834774" y="2833730"/>
            <a:ext cx="942414" cy="2156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4998863" y="2868398"/>
            <a:ext cx="6713676" cy="369303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4843D93-6DFC-44AA-B579-62FBE2348194}"/>
              </a:ext>
            </a:extLst>
          </p:cNvPr>
          <p:cNvPicPr>
            <a:picLocks noChangeAspect="1"/>
          </p:cNvPicPr>
          <p:nvPr/>
        </p:nvPicPr>
        <p:blipFill rotWithShape="1">
          <a:blip r:embed="rId4"/>
          <a:srcRect t="19165"/>
          <a:stretch/>
        </p:blipFill>
        <p:spPr>
          <a:xfrm>
            <a:off x="5085386" y="2952682"/>
            <a:ext cx="6555234" cy="3528467"/>
          </a:xfrm>
          <a:prstGeom prst="rect">
            <a:avLst/>
          </a:prstGeom>
        </p:spPr>
      </p:pic>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a:off x="3231471" y="5480565"/>
            <a:ext cx="163225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8866C5A-5F45-4BA2-9E58-BDBDC5755357}"/>
              </a:ext>
            </a:extLst>
          </p:cNvPr>
          <p:cNvSpPr/>
          <p:nvPr/>
        </p:nvSpPr>
        <p:spPr>
          <a:xfrm>
            <a:off x="5085386" y="5232291"/>
            <a:ext cx="1545734" cy="4573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6446A6B-8322-454D-A107-84981A98BB02}"/>
              </a:ext>
            </a:extLst>
          </p:cNvPr>
          <p:cNvSpPr>
            <a:spLocks noGrp="1"/>
          </p:cNvSpPr>
          <p:nvPr>
            <p:ph type="sldNum" sz="quarter" idx="12"/>
          </p:nvPr>
        </p:nvSpPr>
        <p:spPr/>
        <p:txBody>
          <a:bodyPr/>
          <a:lstStyle/>
          <a:p>
            <a:fld id="{6F0C9F74-ED7C-44EF-9CFC-67AAF3EFA2FB}" type="slidenum">
              <a:rPr lang="en-GB" smtClean="0"/>
              <a:t>56</a:t>
            </a:fld>
            <a:endParaRPr lang="en-GB"/>
          </a:p>
        </p:txBody>
      </p:sp>
    </p:spTree>
    <p:extLst>
      <p:ext uri="{BB962C8B-B14F-4D97-AF65-F5344CB8AC3E}">
        <p14:creationId xmlns:p14="http://schemas.microsoft.com/office/powerpoint/2010/main" val="3090319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854948-C4AF-4A98-9A01-33322956E0A6}"/>
              </a:ext>
            </a:extLst>
          </p:cNvPr>
          <p:cNvSpPr/>
          <p:nvPr/>
        </p:nvSpPr>
        <p:spPr>
          <a:xfrm>
            <a:off x="511007" y="1328628"/>
            <a:ext cx="6198018" cy="4088165"/>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7588" y="250808"/>
            <a:ext cx="9369425" cy="466725"/>
          </a:xfrm>
        </p:spPr>
        <p:txBody>
          <a:bodyPr/>
          <a:lstStyle/>
          <a:p>
            <a:r>
              <a:rPr lang="en-US" sz="2800" b="1">
                <a:solidFill>
                  <a:srgbClr val="92D050"/>
                </a:solidFill>
                <a:latin typeface="+mn-lt"/>
              </a:rPr>
              <a:t>How To View Statements?</a:t>
            </a:r>
            <a:endParaRPr lang="en-GB" sz="2800" b="1">
              <a:solidFill>
                <a:srgbClr val="92D050"/>
              </a:solidFill>
              <a:latin typeface="+mn-lt"/>
            </a:endParaRPr>
          </a:p>
        </p:txBody>
      </p:sp>
      <p:sp>
        <p:nvSpPr>
          <p:cNvPr id="33" name="Rectangle 32">
            <a:extLst>
              <a:ext uri="{FF2B5EF4-FFF2-40B4-BE49-F238E27FC236}">
                <a16:creationId xmlns:a16="http://schemas.microsoft.com/office/drawing/2014/main" id="{D9071B34-7085-4FC6-AE58-D61F21FFE222}"/>
              </a:ext>
            </a:extLst>
          </p:cNvPr>
          <p:cNvSpPr/>
          <p:nvPr/>
        </p:nvSpPr>
        <p:spPr>
          <a:xfrm>
            <a:off x="2429378" y="4698758"/>
            <a:ext cx="790113" cy="174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CE3127A-AAE3-42C8-B183-28F0DDA00573}"/>
              </a:ext>
            </a:extLst>
          </p:cNvPr>
          <p:cNvSpPr/>
          <p:nvPr/>
        </p:nvSpPr>
        <p:spPr>
          <a:xfrm>
            <a:off x="2429380" y="4984235"/>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9C50EB5-9ADC-4501-ABA6-D9D47653AAD4}"/>
              </a:ext>
            </a:extLst>
          </p:cNvPr>
          <p:cNvSpPr/>
          <p:nvPr/>
        </p:nvSpPr>
        <p:spPr>
          <a:xfrm>
            <a:off x="2441358" y="5477243"/>
            <a:ext cx="790113" cy="12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2BEC23E-0587-4BAD-BDDC-265505580261}"/>
              </a:ext>
            </a:extLst>
          </p:cNvPr>
          <p:cNvSpPr/>
          <p:nvPr/>
        </p:nvSpPr>
        <p:spPr>
          <a:xfrm>
            <a:off x="2441357" y="5659445"/>
            <a:ext cx="790113" cy="23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FED79BA-C863-4EA7-BED2-F35BA9FB4239}"/>
              </a:ext>
            </a:extLst>
          </p:cNvPr>
          <p:cNvSpPr/>
          <p:nvPr/>
        </p:nvSpPr>
        <p:spPr>
          <a:xfrm>
            <a:off x="7202540" y="1441206"/>
            <a:ext cx="4393456" cy="584775"/>
          </a:xfrm>
          <a:prstGeom prst="rect">
            <a:avLst/>
          </a:prstGeom>
        </p:spPr>
        <p:txBody>
          <a:bodyPr wrap="square" lIns="91440" tIns="45720" rIns="91440" bIns="45720" anchor="t">
            <a:spAutoFit/>
          </a:bodyPr>
          <a:lstStyle/>
          <a:p>
            <a:pPr algn="ctr"/>
            <a:r>
              <a:rPr lang="en-US" sz="1600"/>
              <a:t>You can view a statement by downloading the CSV into excel spreadsheet.</a:t>
            </a:r>
          </a:p>
        </p:txBody>
      </p:sp>
      <p:sp>
        <p:nvSpPr>
          <p:cNvPr id="25" name="Rectangle 24">
            <a:extLst>
              <a:ext uri="{FF2B5EF4-FFF2-40B4-BE49-F238E27FC236}">
                <a16:creationId xmlns:a16="http://schemas.microsoft.com/office/drawing/2014/main" id="{B321EA7D-4D70-49EE-9BCB-9A2378CF76C8}"/>
              </a:ext>
            </a:extLst>
          </p:cNvPr>
          <p:cNvSpPr/>
          <p:nvPr/>
        </p:nvSpPr>
        <p:spPr>
          <a:xfrm>
            <a:off x="1269507" y="5913557"/>
            <a:ext cx="4054005" cy="584775"/>
          </a:xfrm>
          <a:prstGeom prst="rect">
            <a:avLst/>
          </a:prstGeom>
        </p:spPr>
        <p:txBody>
          <a:bodyPr wrap="square">
            <a:spAutoFit/>
          </a:bodyPr>
          <a:lstStyle/>
          <a:p>
            <a:pPr algn="ctr"/>
            <a:r>
              <a:rPr lang="en-US" sz="1600"/>
              <a:t>Client on the week or weeks you require and click on download.</a:t>
            </a:r>
          </a:p>
        </p:txBody>
      </p:sp>
      <p:pic>
        <p:nvPicPr>
          <p:cNvPr id="9" name="Picture 8">
            <a:extLst>
              <a:ext uri="{FF2B5EF4-FFF2-40B4-BE49-F238E27FC236}">
                <a16:creationId xmlns:a16="http://schemas.microsoft.com/office/drawing/2014/main" id="{491325C3-6F8A-4436-AF7F-562E4286194C}"/>
              </a:ext>
            </a:extLst>
          </p:cNvPr>
          <p:cNvPicPr>
            <a:picLocks noChangeAspect="1"/>
          </p:cNvPicPr>
          <p:nvPr/>
        </p:nvPicPr>
        <p:blipFill rotWithShape="1">
          <a:blip r:embed="rId3"/>
          <a:srcRect t="14335"/>
          <a:stretch/>
        </p:blipFill>
        <p:spPr>
          <a:xfrm>
            <a:off x="596004" y="1441206"/>
            <a:ext cx="6041102" cy="3888372"/>
          </a:xfrm>
          <a:prstGeom prst="rect">
            <a:avLst/>
          </a:prstGeom>
        </p:spPr>
      </p:pic>
      <p:cxnSp>
        <p:nvCxnSpPr>
          <p:cNvPr id="21" name="Straight Arrow Connector 20">
            <a:extLst>
              <a:ext uri="{FF2B5EF4-FFF2-40B4-BE49-F238E27FC236}">
                <a16:creationId xmlns:a16="http://schemas.microsoft.com/office/drawing/2014/main" id="{4BB08F56-DAD2-460A-B684-41B71F4CF070}"/>
              </a:ext>
            </a:extLst>
          </p:cNvPr>
          <p:cNvCxnSpPr>
            <a:cxnSpLocks/>
          </p:cNvCxnSpPr>
          <p:nvPr/>
        </p:nvCxnSpPr>
        <p:spPr>
          <a:xfrm flipH="1">
            <a:off x="2063784" y="2897312"/>
            <a:ext cx="6299380" cy="17260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AF2A79-A914-47DF-B450-F74B9639133D}"/>
              </a:ext>
            </a:extLst>
          </p:cNvPr>
          <p:cNvSpPr/>
          <p:nvPr/>
        </p:nvSpPr>
        <p:spPr>
          <a:xfrm>
            <a:off x="8528695" y="2105506"/>
            <a:ext cx="1673855" cy="177731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978F0067-5326-4BBB-AB96-AEBB4AEB98CF}"/>
              </a:ext>
            </a:extLst>
          </p:cNvPr>
          <p:cNvPicPr>
            <a:picLocks noChangeAspect="1"/>
          </p:cNvPicPr>
          <p:nvPr/>
        </p:nvPicPr>
        <p:blipFill>
          <a:blip r:embed="rId4"/>
          <a:stretch>
            <a:fillRect/>
          </a:stretch>
        </p:blipFill>
        <p:spPr>
          <a:xfrm>
            <a:off x="8619325" y="2193013"/>
            <a:ext cx="1508891" cy="1607959"/>
          </a:xfrm>
          <a:prstGeom prst="rect">
            <a:avLst/>
          </a:prstGeom>
        </p:spPr>
      </p:pic>
      <p:sp>
        <p:nvSpPr>
          <p:cNvPr id="19" name="Rectangle 18">
            <a:extLst>
              <a:ext uri="{FF2B5EF4-FFF2-40B4-BE49-F238E27FC236}">
                <a16:creationId xmlns:a16="http://schemas.microsoft.com/office/drawing/2014/main" id="{F8BABE81-4FAA-47FE-9AB1-8D1C465BDB11}"/>
              </a:ext>
            </a:extLst>
          </p:cNvPr>
          <p:cNvSpPr/>
          <p:nvPr/>
        </p:nvSpPr>
        <p:spPr>
          <a:xfrm>
            <a:off x="8688025" y="2247145"/>
            <a:ext cx="1355194" cy="1494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A84EE2-5FDB-49C3-AB84-2848DBA8C0F9}"/>
              </a:ext>
            </a:extLst>
          </p:cNvPr>
          <p:cNvSpPr/>
          <p:nvPr/>
        </p:nvSpPr>
        <p:spPr>
          <a:xfrm>
            <a:off x="5548016" y="4093072"/>
            <a:ext cx="4931624" cy="25141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1F9FB-32CB-4AEC-81E3-C96D32F6A8F9}"/>
              </a:ext>
            </a:extLst>
          </p:cNvPr>
          <p:cNvPicPr>
            <a:picLocks noChangeAspect="1"/>
          </p:cNvPicPr>
          <p:nvPr/>
        </p:nvPicPr>
        <p:blipFill>
          <a:blip r:embed="rId5"/>
          <a:stretch>
            <a:fillRect/>
          </a:stretch>
        </p:blipFill>
        <p:spPr>
          <a:xfrm>
            <a:off x="5637449" y="4193841"/>
            <a:ext cx="4723071" cy="2331497"/>
          </a:xfrm>
          <a:prstGeom prst="rect">
            <a:avLst/>
          </a:prstGeom>
        </p:spPr>
      </p:pic>
      <p:sp>
        <p:nvSpPr>
          <p:cNvPr id="18" name="Rectangle 17">
            <a:extLst>
              <a:ext uri="{FF2B5EF4-FFF2-40B4-BE49-F238E27FC236}">
                <a16:creationId xmlns:a16="http://schemas.microsoft.com/office/drawing/2014/main" id="{0FC7B903-2EB6-45A2-A969-67ADC5141143}"/>
              </a:ext>
            </a:extLst>
          </p:cNvPr>
          <p:cNvSpPr/>
          <p:nvPr/>
        </p:nvSpPr>
        <p:spPr>
          <a:xfrm>
            <a:off x="6996141" y="5342931"/>
            <a:ext cx="2671641"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79C468-7692-4819-AB63-AE77D7580722}"/>
              </a:ext>
            </a:extLst>
          </p:cNvPr>
          <p:cNvSpPr/>
          <p:nvPr/>
        </p:nvSpPr>
        <p:spPr>
          <a:xfrm>
            <a:off x="6996142" y="5693117"/>
            <a:ext cx="2671640" cy="271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21F449C-333E-4A9B-A6B8-C0EDFBB58592}"/>
              </a:ext>
            </a:extLst>
          </p:cNvPr>
          <p:cNvSpPr/>
          <p:nvPr/>
        </p:nvSpPr>
        <p:spPr>
          <a:xfrm>
            <a:off x="9579006" y="6181466"/>
            <a:ext cx="781514" cy="3168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8D005B16-FDE9-45E9-8EAA-CA4BAA8C52B4}"/>
              </a:ext>
            </a:extLst>
          </p:cNvPr>
          <p:cNvCxnSpPr>
            <a:cxnSpLocks/>
          </p:cNvCxnSpPr>
          <p:nvPr/>
        </p:nvCxnSpPr>
        <p:spPr>
          <a:xfrm flipV="1">
            <a:off x="4937027" y="5882921"/>
            <a:ext cx="1939995" cy="451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410188-E6B5-4089-9DA2-CBDA97EE3C4A}"/>
              </a:ext>
            </a:extLst>
          </p:cNvPr>
          <p:cNvSpPr>
            <a:spLocks noGrp="1"/>
          </p:cNvSpPr>
          <p:nvPr>
            <p:ph type="sldNum" sz="quarter" idx="12"/>
          </p:nvPr>
        </p:nvSpPr>
        <p:spPr/>
        <p:txBody>
          <a:bodyPr/>
          <a:lstStyle/>
          <a:p>
            <a:fld id="{6F0C9F74-ED7C-44EF-9CFC-67AAF3EFA2FB}" type="slidenum">
              <a:rPr lang="en-GB" smtClean="0"/>
              <a:t>57</a:t>
            </a:fld>
            <a:endParaRPr lang="en-GB"/>
          </a:p>
        </p:txBody>
      </p:sp>
    </p:spTree>
    <p:extLst>
      <p:ext uri="{BB962C8B-B14F-4D97-AF65-F5344CB8AC3E}">
        <p14:creationId xmlns:p14="http://schemas.microsoft.com/office/powerpoint/2010/main" val="1333049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176882" y="2289051"/>
            <a:ext cx="6860585" cy="2308324"/>
          </a:xfrm>
          <a:prstGeom prst="rect">
            <a:avLst/>
          </a:prstGeom>
          <a:noFill/>
        </p:spPr>
        <p:txBody>
          <a:bodyPr wrap="square">
            <a:spAutoFit/>
          </a:bodyPr>
          <a:lstStyle/>
          <a:p>
            <a:r>
              <a:rPr lang="en-US" sz="4800" b="1"/>
              <a:t>MANUAL ADJUSTMENTS -</a:t>
            </a:r>
          </a:p>
          <a:p>
            <a:r>
              <a:rPr lang="en-US" sz="4800" b="1"/>
              <a:t>BONUS</a:t>
            </a:r>
          </a:p>
          <a:p>
            <a:endParaRPr lang="en-GB" sz="4800"/>
          </a:p>
        </p:txBody>
      </p:sp>
      <p:sp>
        <p:nvSpPr>
          <p:cNvPr id="5" name="Slide Number Placeholder 4">
            <a:extLst>
              <a:ext uri="{FF2B5EF4-FFF2-40B4-BE49-F238E27FC236}">
                <a16:creationId xmlns:a16="http://schemas.microsoft.com/office/drawing/2014/main" id="{16610D67-9431-48C0-8F92-0DA143177E01}"/>
              </a:ext>
            </a:extLst>
          </p:cNvPr>
          <p:cNvSpPr>
            <a:spLocks noGrp="1"/>
          </p:cNvSpPr>
          <p:nvPr>
            <p:ph type="sldNum" sz="quarter" idx="12"/>
          </p:nvPr>
        </p:nvSpPr>
        <p:spPr/>
        <p:txBody>
          <a:bodyPr/>
          <a:lstStyle/>
          <a:p>
            <a:fld id="{6F0C9F74-ED7C-44EF-9CFC-67AAF3EFA2FB}" type="slidenum">
              <a:rPr lang="en-GB" smtClean="0"/>
              <a:t>58</a:t>
            </a:fld>
            <a:endParaRPr lang="en-GB"/>
          </a:p>
        </p:txBody>
      </p:sp>
    </p:spTree>
    <p:extLst>
      <p:ext uri="{BB962C8B-B14F-4D97-AF65-F5344CB8AC3E}">
        <p14:creationId xmlns:p14="http://schemas.microsoft.com/office/powerpoint/2010/main" val="1231625959"/>
      </p:ext>
    </p:extLst>
  </p:cSld>
  <p:clrMapOvr>
    <a:masterClrMapping/>
  </p:clrMapOvr>
  <p:extLst>
    <p:ext uri="{6950BFC3-D8DA-4A85-94F7-54DA5524770B}">
      <p188:commentRel xmlns:p188="http://schemas.microsoft.com/office/powerpoint/2018/8/main" r:id="rId2"/>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285558"/>
            <a:ext cx="9131300" cy="401638"/>
          </a:xfrm>
        </p:spPr>
        <p:txBody>
          <a:bodyPr/>
          <a:lstStyle/>
          <a:p>
            <a:pPr>
              <a:buClr>
                <a:srgbClr val="B8C617"/>
              </a:buClr>
            </a:pPr>
            <a:r>
              <a:rPr lang="en-US" sz="2800" b="1">
                <a:solidFill>
                  <a:srgbClr val="92D050"/>
                </a:solidFill>
                <a:latin typeface="Calibri"/>
                <a:cs typeface="Calibri"/>
              </a:rPr>
              <a:t>What Is A Manual Adjustment?</a:t>
            </a:r>
            <a:br>
              <a:rPr lang="en-US" sz="2800" b="1">
                <a:solidFill>
                  <a:srgbClr val="92D050"/>
                </a:solidFill>
              </a:rPr>
            </a:br>
            <a:endParaRPr lang="en-US" sz="2800" b="1">
              <a:solidFill>
                <a:srgbClr val="92D050"/>
              </a:solidFill>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297646" cy="1323439"/>
          </a:xfrm>
          <a:prstGeom prst="rect">
            <a:avLst/>
          </a:prstGeom>
        </p:spPr>
        <p:txBody>
          <a:bodyPr wrap="square" lIns="91440" tIns="45720" rIns="91440" bIns="45720" anchor="t">
            <a:spAutoFit/>
          </a:bodyPr>
          <a:lstStyle/>
          <a:p>
            <a:r>
              <a:rPr lang="en-US" sz="1600"/>
              <a:t>A manual adjustment can be entered at any time if there is a timesheet. A manual adjustment is where we need to deduct, refund or pay a shift bonus. The </a:t>
            </a:r>
            <a:r>
              <a:rPr lang="en-US" sz="1600" b="1"/>
              <a:t>correct</a:t>
            </a:r>
            <a:r>
              <a:rPr lang="en-US" sz="1600"/>
              <a:t> way to process this is through a manual adjustment and not an historic adjustment</a:t>
            </a:r>
            <a:r>
              <a:rPr lang="en-US" sz="1600" b="1"/>
              <a:t>.</a:t>
            </a:r>
            <a:endParaRPr lang="en-US" sz="1600">
              <a:ea typeface="+mn-lt"/>
              <a:cs typeface="+mn-lt"/>
            </a:endParaRPr>
          </a:p>
          <a:p>
            <a:endParaRPr lang="en-US" sz="1600">
              <a:ea typeface="+mn-lt"/>
              <a:cs typeface="+mn-lt"/>
            </a:endParaRPr>
          </a:p>
          <a:p>
            <a:r>
              <a:rPr lang="en-US" sz="1600"/>
              <a:t>Click on Finance &gt; Timesheets and search for your site.</a:t>
            </a:r>
            <a:endParaRPr lang="en-US"/>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06AAD6F-6AB3-47A2-8CAF-5C8B8BE10394}"/>
              </a:ext>
            </a:extLst>
          </p:cNvPr>
          <p:cNvPicPr>
            <a:picLocks noChangeAspect="1"/>
          </p:cNvPicPr>
          <p:nvPr/>
        </p:nvPicPr>
        <p:blipFill>
          <a:blip r:embed="rId3"/>
          <a:stretch>
            <a:fillRect/>
          </a:stretch>
        </p:blipFill>
        <p:spPr>
          <a:xfrm>
            <a:off x="284513" y="2417458"/>
            <a:ext cx="11765017" cy="3860406"/>
          </a:xfrm>
          <a:prstGeom prst="rect">
            <a:avLst/>
          </a:prstGeom>
        </p:spPr>
      </p:pic>
      <p:sp>
        <p:nvSpPr>
          <p:cNvPr id="2" name="Slide Number Placeholder 1">
            <a:extLst>
              <a:ext uri="{FF2B5EF4-FFF2-40B4-BE49-F238E27FC236}">
                <a16:creationId xmlns:a16="http://schemas.microsoft.com/office/drawing/2014/main" id="{5C0B7494-2B0E-4CF3-9887-55FAFB0BBC48}"/>
              </a:ext>
            </a:extLst>
          </p:cNvPr>
          <p:cNvSpPr>
            <a:spLocks noGrp="1"/>
          </p:cNvSpPr>
          <p:nvPr>
            <p:ph type="sldNum" sz="quarter" idx="12"/>
          </p:nvPr>
        </p:nvSpPr>
        <p:spPr/>
        <p:txBody>
          <a:bodyPr/>
          <a:lstStyle/>
          <a:p>
            <a:fld id="{6F0C9F74-ED7C-44EF-9CFC-67AAF3EFA2FB}" type="slidenum">
              <a:rPr lang="en-GB" smtClean="0"/>
              <a:t>59</a:t>
            </a:fld>
            <a:endParaRPr lang="en-GB"/>
          </a:p>
        </p:txBody>
      </p:sp>
    </p:spTree>
    <p:extLst>
      <p:ext uri="{BB962C8B-B14F-4D97-AF65-F5344CB8AC3E}">
        <p14:creationId xmlns:p14="http://schemas.microsoft.com/office/powerpoint/2010/main" val="109180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4753" y="311165"/>
            <a:ext cx="9131300" cy="433388"/>
          </a:xfrm>
        </p:spPr>
        <p:txBody>
          <a:bodyPr/>
          <a:lstStyle/>
          <a:p>
            <a:pPr>
              <a:buClr>
                <a:srgbClr val="B8C617"/>
              </a:buClr>
            </a:pPr>
            <a:r>
              <a:rPr lang="en-US" sz="2800" b="1">
                <a:solidFill>
                  <a:srgbClr val="92D050"/>
                </a:solidFill>
                <a:latin typeface="+mn-lt"/>
              </a:rPr>
              <a:t>How To Amend Time?</a:t>
            </a:r>
          </a:p>
        </p:txBody>
      </p:sp>
      <p:sp>
        <p:nvSpPr>
          <p:cNvPr id="25" name="Rectangle 24">
            <a:extLst>
              <a:ext uri="{FF2B5EF4-FFF2-40B4-BE49-F238E27FC236}">
                <a16:creationId xmlns:a16="http://schemas.microsoft.com/office/drawing/2014/main" id="{3F86E64E-C0D4-4B53-96CE-389384200246}"/>
              </a:ext>
            </a:extLst>
          </p:cNvPr>
          <p:cNvSpPr/>
          <p:nvPr/>
        </p:nvSpPr>
        <p:spPr>
          <a:xfrm>
            <a:off x="443039" y="737816"/>
            <a:ext cx="9328913" cy="338554"/>
          </a:xfrm>
          <a:prstGeom prst="rect">
            <a:avLst/>
          </a:prstGeom>
        </p:spPr>
        <p:txBody>
          <a:bodyPr wrap="square">
            <a:spAutoFit/>
          </a:bodyPr>
          <a:lstStyle/>
          <a:p>
            <a:r>
              <a:rPr lang="en-US" sz="1600"/>
              <a:t>Go to the day you would like to amend.</a:t>
            </a:r>
          </a:p>
        </p:txBody>
      </p:sp>
      <p:sp>
        <p:nvSpPr>
          <p:cNvPr id="12" name="Rectangle 11">
            <a:extLst>
              <a:ext uri="{FF2B5EF4-FFF2-40B4-BE49-F238E27FC236}">
                <a16:creationId xmlns:a16="http://schemas.microsoft.com/office/drawing/2014/main" id="{6F8530DF-8250-4433-A790-BCECAFA7C734}"/>
              </a:ext>
            </a:extLst>
          </p:cNvPr>
          <p:cNvSpPr/>
          <p:nvPr/>
        </p:nvSpPr>
        <p:spPr>
          <a:xfrm>
            <a:off x="360727" y="1174023"/>
            <a:ext cx="8082000" cy="4153539"/>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8442727" y="1425692"/>
            <a:ext cx="3162617" cy="2554545"/>
          </a:xfrm>
          <a:prstGeom prst="rect">
            <a:avLst/>
          </a:prstGeom>
        </p:spPr>
        <p:txBody>
          <a:bodyPr wrap="square" lIns="91440" tIns="45720" rIns="91440" bIns="45720" anchor="t">
            <a:spAutoFit/>
          </a:bodyPr>
          <a:lstStyle/>
          <a:p>
            <a:pPr algn="ctr"/>
            <a:r>
              <a:rPr lang="en-US" sz="1600"/>
              <a:t>It is easy to amend the time if the workers shift hasn’t been submitted.</a:t>
            </a:r>
          </a:p>
          <a:p>
            <a:pPr algn="ctr"/>
            <a:endParaRPr lang="en-US" sz="1600"/>
          </a:p>
          <a:p>
            <a:pPr algn="ctr"/>
            <a:r>
              <a:rPr lang="en-US" sz="1600"/>
              <a:t>Click on the time and amend.</a:t>
            </a:r>
            <a:endParaRPr lang="en-US"/>
          </a:p>
          <a:p>
            <a:pPr algn="ctr"/>
            <a:endParaRPr lang="en-US" sz="1600"/>
          </a:p>
          <a:p>
            <a:pPr algn="ctr"/>
            <a:r>
              <a:rPr lang="en-US" sz="1600"/>
              <a:t>Once amended then click save.</a:t>
            </a:r>
          </a:p>
          <a:p>
            <a:pPr algn="ctr"/>
            <a:endParaRPr lang="en-US" sz="1600"/>
          </a:p>
          <a:p>
            <a:pPr algn="ctr"/>
            <a:endParaRPr lang="en-US" sz="1600"/>
          </a:p>
          <a:p>
            <a:pPr algn="ctr"/>
            <a:endParaRPr lang="en-US" sz="1600"/>
          </a:p>
        </p:txBody>
      </p:sp>
      <p:pic>
        <p:nvPicPr>
          <p:cNvPr id="9" name="Picture 8">
            <a:extLst>
              <a:ext uri="{FF2B5EF4-FFF2-40B4-BE49-F238E27FC236}">
                <a16:creationId xmlns:a16="http://schemas.microsoft.com/office/drawing/2014/main" id="{B8941267-67A6-4FE2-A275-9CFA0E268494}"/>
              </a:ext>
            </a:extLst>
          </p:cNvPr>
          <p:cNvPicPr>
            <a:picLocks noChangeAspect="1"/>
          </p:cNvPicPr>
          <p:nvPr/>
        </p:nvPicPr>
        <p:blipFill>
          <a:blip r:embed="rId3"/>
          <a:stretch>
            <a:fillRect/>
          </a:stretch>
        </p:blipFill>
        <p:spPr>
          <a:xfrm>
            <a:off x="9526053" y="3260967"/>
            <a:ext cx="1428949" cy="457264"/>
          </a:xfrm>
          <a:prstGeom prst="rect">
            <a:avLst/>
          </a:prstGeom>
        </p:spPr>
      </p:pic>
      <p:pic>
        <p:nvPicPr>
          <p:cNvPr id="7" name="Picture 6">
            <a:extLst>
              <a:ext uri="{FF2B5EF4-FFF2-40B4-BE49-F238E27FC236}">
                <a16:creationId xmlns:a16="http://schemas.microsoft.com/office/drawing/2014/main" id="{9BED4920-A785-48A0-9DA6-2F01ABD038C8}"/>
              </a:ext>
            </a:extLst>
          </p:cNvPr>
          <p:cNvPicPr>
            <a:picLocks noChangeAspect="1"/>
          </p:cNvPicPr>
          <p:nvPr/>
        </p:nvPicPr>
        <p:blipFill>
          <a:blip r:embed="rId4"/>
          <a:stretch>
            <a:fillRect/>
          </a:stretch>
        </p:blipFill>
        <p:spPr>
          <a:xfrm>
            <a:off x="443038" y="1283184"/>
            <a:ext cx="7870451" cy="3934768"/>
          </a:xfrm>
          <a:prstGeom prst="rect">
            <a:avLst/>
          </a:prstGeom>
        </p:spPr>
      </p:pic>
      <p:sp>
        <p:nvSpPr>
          <p:cNvPr id="28" name="Rectangle 27">
            <a:extLst>
              <a:ext uri="{FF2B5EF4-FFF2-40B4-BE49-F238E27FC236}">
                <a16:creationId xmlns:a16="http://schemas.microsoft.com/office/drawing/2014/main" id="{99359545-4CC7-415D-826C-6CA19351E93E}"/>
              </a:ext>
            </a:extLst>
          </p:cNvPr>
          <p:cNvSpPr/>
          <p:nvPr/>
        </p:nvSpPr>
        <p:spPr>
          <a:xfrm>
            <a:off x="6248967" y="3772705"/>
            <a:ext cx="1316026" cy="648470"/>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CC7F4BEA-77BE-4A6D-A7B5-9F791349C76D}"/>
              </a:ext>
            </a:extLst>
          </p:cNvPr>
          <p:cNvPicPr>
            <a:picLocks noChangeAspect="1"/>
          </p:cNvPicPr>
          <p:nvPr/>
        </p:nvPicPr>
        <p:blipFill rotWithShape="1">
          <a:blip r:embed="rId5"/>
          <a:srcRect l="9762" r="60487" b="88469"/>
          <a:stretch/>
        </p:blipFill>
        <p:spPr>
          <a:xfrm>
            <a:off x="6330429" y="3857202"/>
            <a:ext cx="1153101" cy="493990"/>
          </a:xfrm>
          <a:prstGeom prst="rect">
            <a:avLst/>
          </a:prstGeom>
        </p:spPr>
      </p:pic>
      <p:sp>
        <p:nvSpPr>
          <p:cNvPr id="37" name="Rectangle 36">
            <a:extLst>
              <a:ext uri="{FF2B5EF4-FFF2-40B4-BE49-F238E27FC236}">
                <a16:creationId xmlns:a16="http://schemas.microsoft.com/office/drawing/2014/main" id="{ABE4F9E6-0314-434F-BFD0-54B0B8138131}"/>
              </a:ext>
            </a:extLst>
          </p:cNvPr>
          <p:cNvSpPr/>
          <p:nvPr/>
        </p:nvSpPr>
        <p:spPr>
          <a:xfrm>
            <a:off x="5503178" y="2676088"/>
            <a:ext cx="662730" cy="285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7405494" y="3221359"/>
            <a:ext cx="1923064" cy="72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343E980-FA59-4C48-8502-8F888F612678}"/>
              </a:ext>
            </a:extLst>
          </p:cNvPr>
          <p:cNvSpPr>
            <a:spLocks noGrp="1"/>
          </p:cNvSpPr>
          <p:nvPr>
            <p:ph type="sldNum" sz="quarter" idx="12"/>
          </p:nvPr>
        </p:nvSpPr>
        <p:spPr/>
        <p:txBody>
          <a:bodyPr/>
          <a:lstStyle/>
          <a:p>
            <a:fld id="{6F0C9F74-ED7C-44EF-9CFC-67AAF3EFA2FB}" type="slidenum">
              <a:rPr lang="en-GB" smtClean="0"/>
              <a:t>6</a:t>
            </a:fld>
            <a:endParaRPr lang="en-GB"/>
          </a:p>
        </p:txBody>
      </p:sp>
    </p:spTree>
    <p:extLst>
      <p:ext uri="{BB962C8B-B14F-4D97-AF65-F5344CB8AC3E}">
        <p14:creationId xmlns:p14="http://schemas.microsoft.com/office/powerpoint/2010/main" val="3732183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6352D9B-C90E-498C-B470-51DFE0B7EFC9}"/>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3"/>
          <a:srcRect t="18752"/>
          <a:stretch/>
        </p:blipFill>
        <p:spPr>
          <a:xfrm>
            <a:off x="5063659" y="2979507"/>
            <a:ext cx="6363465" cy="3574822"/>
          </a:xfrm>
          <a:prstGeom prst="rect">
            <a:avLst/>
          </a:prstGeom>
        </p:spPr>
      </p:pic>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52694" y="334494"/>
            <a:ext cx="9359900" cy="403225"/>
          </a:xfrm>
        </p:spPr>
        <p:txBody>
          <a:bodyPr/>
          <a:lstStyle/>
          <a:p>
            <a:pPr>
              <a:buClr>
                <a:srgbClr val="B8C617"/>
              </a:buClr>
            </a:pPr>
            <a:r>
              <a:rPr lang="en-US" sz="2800" b="1">
                <a:solidFill>
                  <a:srgbClr val="92D050"/>
                </a:solidFill>
                <a:latin typeface="Calibri"/>
                <a:cs typeface="Calibri"/>
              </a:rPr>
              <a:t>Where To Find Manual Adjustment To Add Shift Bonus?</a:t>
            </a:r>
          </a:p>
        </p:txBody>
      </p:sp>
      <p:sp>
        <p:nvSpPr>
          <p:cNvPr id="25" name="Rectangle 24">
            <a:extLst>
              <a:ext uri="{FF2B5EF4-FFF2-40B4-BE49-F238E27FC236}">
                <a16:creationId xmlns:a16="http://schemas.microsoft.com/office/drawing/2014/main" id="{3F86E64E-C0D4-4B53-96CE-389384200246}"/>
              </a:ext>
            </a:extLst>
          </p:cNvPr>
          <p:cNvSpPr/>
          <p:nvPr/>
        </p:nvSpPr>
        <p:spPr>
          <a:xfrm>
            <a:off x="494264" y="1054054"/>
            <a:ext cx="9522782" cy="338554"/>
          </a:xfrm>
          <a:prstGeom prst="rect">
            <a:avLst/>
          </a:prstGeom>
        </p:spPr>
        <p:txBody>
          <a:bodyPr wrap="square" lIns="91440" tIns="45720" rIns="91440" bIns="45720" anchor="t">
            <a:spAutoFit/>
          </a:bodyPr>
          <a:lstStyle/>
          <a:p>
            <a:r>
              <a:rPr lang="en-US" sz="1600"/>
              <a:t>To add a manual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4"/>
          <a:srcRect t="30585"/>
          <a:stretch/>
        </p:blipFill>
        <p:spPr>
          <a:xfrm>
            <a:off x="775151" y="1852586"/>
            <a:ext cx="7080324" cy="3127022"/>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04473" y="6267768"/>
            <a:ext cx="1143751"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4592548" y="6046043"/>
            <a:ext cx="5435881" cy="221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8608" y="5883099"/>
            <a:ext cx="2728818" cy="338554"/>
          </a:xfrm>
          <a:prstGeom prst="rect">
            <a:avLst/>
          </a:prstGeom>
        </p:spPr>
        <p:txBody>
          <a:bodyPr wrap="square">
            <a:spAutoFit/>
          </a:bodyPr>
          <a:lstStyle/>
          <a:p>
            <a:pPr algn="ctr"/>
            <a:r>
              <a:rPr lang="en-US" sz="1600"/>
              <a:t>Next click on</a:t>
            </a:r>
          </a:p>
        </p:txBody>
      </p:sp>
      <p:pic>
        <p:nvPicPr>
          <p:cNvPr id="6" name="Picture 5">
            <a:extLst>
              <a:ext uri="{FF2B5EF4-FFF2-40B4-BE49-F238E27FC236}">
                <a16:creationId xmlns:a16="http://schemas.microsoft.com/office/drawing/2014/main" id="{AF52F72C-1B4A-4D1B-B7D1-0FD1CC418611}"/>
              </a:ext>
            </a:extLst>
          </p:cNvPr>
          <p:cNvPicPr>
            <a:picLocks noChangeAspect="1"/>
          </p:cNvPicPr>
          <p:nvPr/>
        </p:nvPicPr>
        <p:blipFill>
          <a:blip r:embed="rId5"/>
          <a:stretch>
            <a:fillRect/>
          </a:stretch>
        </p:blipFill>
        <p:spPr>
          <a:xfrm>
            <a:off x="3008016" y="5943164"/>
            <a:ext cx="1333616" cy="205758"/>
          </a:xfrm>
          <a:prstGeom prst="rect">
            <a:avLst/>
          </a:prstGeom>
        </p:spPr>
      </p:pic>
      <p:sp>
        <p:nvSpPr>
          <p:cNvPr id="26" name="Rectangle 25">
            <a:extLst>
              <a:ext uri="{FF2B5EF4-FFF2-40B4-BE49-F238E27FC236}">
                <a16:creationId xmlns:a16="http://schemas.microsoft.com/office/drawing/2014/main" id="{C3E14156-8E6B-42A8-9C47-52EB84636713}"/>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0370ADF-92E2-4BE9-9E40-BE6B1BFFE456}"/>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B90B7EA9-DEA3-4273-8628-C990C0D5B876}"/>
              </a:ext>
            </a:extLst>
          </p:cNvPr>
          <p:cNvSpPr>
            <a:spLocks noGrp="1"/>
          </p:cNvSpPr>
          <p:nvPr>
            <p:ph type="sldNum" sz="quarter" idx="12"/>
          </p:nvPr>
        </p:nvSpPr>
        <p:spPr/>
        <p:txBody>
          <a:bodyPr/>
          <a:lstStyle/>
          <a:p>
            <a:fld id="{6F0C9F74-ED7C-44EF-9CFC-67AAF3EFA2FB}" type="slidenum">
              <a:rPr lang="en-GB" smtClean="0"/>
              <a:t>60</a:t>
            </a:fld>
            <a:endParaRPr lang="en-GB"/>
          </a:p>
        </p:txBody>
      </p:sp>
    </p:spTree>
    <p:extLst>
      <p:ext uri="{BB962C8B-B14F-4D97-AF65-F5344CB8AC3E}">
        <p14:creationId xmlns:p14="http://schemas.microsoft.com/office/powerpoint/2010/main" val="174878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56989" y="485841"/>
            <a:ext cx="9131300" cy="385763"/>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225382"/>
            <a:ext cx="2183457" cy="1569660"/>
          </a:xfrm>
          <a:prstGeom prst="rect">
            <a:avLst/>
          </a:prstGeom>
        </p:spPr>
        <p:txBody>
          <a:bodyPr wrap="square" lIns="91440" tIns="45720" rIns="91440" bIns="45720" anchor="t">
            <a:spAutoFit/>
          </a:bodyPr>
          <a:lstStyle/>
          <a:p>
            <a:pPr algn="ctr"/>
            <a:r>
              <a:rPr lang="en-US" sz="1600"/>
              <a:t>Go to type and click in the box.</a:t>
            </a:r>
          </a:p>
          <a:p>
            <a:pPr algn="ctr"/>
            <a:endParaRPr lang="en-US" sz="1600"/>
          </a:p>
          <a:p>
            <a:pPr algn="ctr"/>
            <a:r>
              <a:rPr lang="en-US" sz="1600"/>
              <a:t>You will then see your drop down and click on shift bonus.</a:t>
            </a: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56989" y="1534452"/>
            <a:ext cx="9522782" cy="584775"/>
          </a:xfrm>
          <a:prstGeom prst="rect">
            <a:avLst/>
          </a:prstGeom>
        </p:spPr>
        <p:txBody>
          <a:bodyPr wrap="square" lIns="91440" tIns="45720" rIns="91440" bIns="45720" anchor="t">
            <a:spAutoFit/>
          </a:bodyPr>
          <a:lstStyle/>
          <a:p>
            <a:r>
              <a:rPr lang="en-US" sz="1600"/>
              <a:t>Shift bonus payments are for any extra pay that is a bonus, and the worker doesn’t accrue holiday pay. This means it doesn’t go through the shift allocation but is done as a manual adjustment or a download adjustment. </a:t>
            </a:r>
          </a:p>
        </p:txBody>
      </p:sp>
      <p:sp>
        <p:nvSpPr>
          <p:cNvPr id="18" name="Rectangle 17">
            <a:extLst>
              <a:ext uri="{FF2B5EF4-FFF2-40B4-BE49-F238E27FC236}">
                <a16:creationId xmlns:a16="http://schemas.microsoft.com/office/drawing/2014/main" id="{459660CB-65F1-421A-947B-B22299CD1956}"/>
              </a:ext>
            </a:extLst>
          </p:cNvPr>
          <p:cNvSpPr/>
          <p:nvPr/>
        </p:nvSpPr>
        <p:spPr>
          <a:xfrm>
            <a:off x="6312024" y="2559320"/>
            <a:ext cx="348952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205698" y="3907049"/>
            <a:ext cx="2137166" cy="1569660"/>
          </a:xfrm>
          <a:prstGeom prst="rect">
            <a:avLst/>
          </a:prstGeom>
        </p:spPr>
        <p:txBody>
          <a:bodyPr wrap="square" lIns="91440" tIns="45720" rIns="91440" bIns="45720" anchor="t">
            <a:spAutoFit/>
          </a:bodyPr>
          <a:lstStyle/>
          <a:p>
            <a:pPr algn="ctr"/>
            <a:r>
              <a:rPr lang="en-US" sz="1600"/>
              <a:t>Next click on the charge amount then add the payment amount click on the </a:t>
            </a:r>
          </a:p>
          <a:p>
            <a:pPr algn="ctr"/>
            <a:endParaRPr lang="en-US" sz="1600"/>
          </a:p>
          <a:p>
            <a:pPr algn="ctr"/>
            <a:r>
              <a:rPr lang="en-US" sz="1600"/>
              <a:t>box and add amount.</a:t>
            </a:r>
            <a:endParaRPr lang="en-GB" sz="1600"/>
          </a:p>
        </p:txBody>
      </p:sp>
      <p:pic>
        <p:nvPicPr>
          <p:cNvPr id="4" name="Picture 3">
            <a:extLst>
              <a:ext uri="{FF2B5EF4-FFF2-40B4-BE49-F238E27FC236}">
                <a16:creationId xmlns:a16="http://schemas.microsoft.com/office/drawing/2014/main" id="{E17404CA-D790-42DB-9910-B5879950DB4B}"/>
              </a:ext>
            </a:extLst>
          </p:cNvPr>
          <p:cNvPicPr>
            <a:picLocks noChangeAspect="1"/>
          </p:cNvPicPr>
          <p:nvPr/>
        </p:nvPicPr>
        <p:blipFill>
          <a:blip r:embed="rId3"/>
          <a:stretch>
            <a:fillRect/>
          </a:stretch>
        </p:blipFill>
        <p:spPr>
          <a:xfrm>
            <a:off x="650614" y="2737012"/>
            <a:ext cx="3354664" cy="2812256"/>
          </a:xfrm>
          <a:prstGeom prst="rect">
            <a:avLst/>
          </a:prstGeom>
        </p:spPr>
      </p:pic>
      <p:pic>
        <p:nvPicPr>
          <p:cNvPr id="6" name="Picture 5">
            <a:extLst>
              <a:ext uri="{FF2B5EF4-FFF2-40B4-BE49-F238E27FC236}">
                <a16:creationId xmlns:a16="http://schemas.microsoft.com/office/drawing/2014/main" id="{496C34E8-4375-4C97-B435-3D93B5AEF118}"/>
              </a:ext>
            </a:extLst>
          </p:cNvPr>
          <p:cNvPicPr>
            <a:picLocks noChangeAspect="1"/>
          </p:cNvPicPr>
          <p:nvPr/>
        </p:nvPicPr>
        <p:blipFill>
          <a:blip r:embed="rId4"/>
          <a:stretch>
            <a:fillRect/>
          </a:stretch>
        </p:blipFill>
        <p:spPr>
          <a:xfrm>
            <a:off x="6414301" y="2662395"/>
            <a:ext cx="3283374" cy="281225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473693" y="3533402"/>
            <a:ext cx="1695635" cy="3764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849428" y="3695884"/>
            <a:ext cx="1354604"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32E1610-0C40-4CB5-AD95-7314E30B1B2F}"/>
              </a:ext>
            </a:extLst>
          </p:cNvPr>
          <p:cNvSpPr/>
          <p:nvPr/>
        </p:nvSpPr>
        <p:spPr>
          <a:xfrm>
            <a:off x="7439487" y="3923931"/>
            <a:ext cx="1198486" cy="116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0C50EAF-B192-49CE-A6A6-6AD58490A177}"/>
              </a:ext>
            </a:extLst>
          </p:cNvPr>
          <p:cNvSpPr/>
          <p:nvPr/>
        </p:nvSpPr>
        <p:spPr>
          <a:xfrm>
            <a:off x="6924583" y="4143140"/>
            <a:ext cx="1284572" cy="2168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169328" y="3163888"/>
            <a:ext cx="986236" cy="4284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flipV="1">
            <a:off x="5879977" y="4044945"/>
            <a:ext cx="926166" cy="1818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501ABA3-CCBB-4843-9058-4E08702A8E2D}"/>
              </a:ext>
            </a:extLst>
          </p:cNvPr>
          <p:cNvPicPr>
            <a:picLocks noChangeAspect="1"/>
          </p:cNvPicPr>
          <p:nvPr/>
        </p:nvPicPr>
        <p:blipFill rotWithShape="1">
          <a:blip r:embed="rId5"/>
          <a:srcRect t="1" b="11291"/>
          <a:stretch/>
        </p:blipFill>
        <p:spPr>
          <a:xfrm>
            <a:off x="4437325" y="4892645"/>
            <a:ext cx="1691787" cy="250126"/>
          </a:xfrm>
          <a:prstGeom prst="rect">
            <a:avLst/>
          </a:prstGeom>
        </p:spPr>
      </p:pic>
      <p:sp>
        <p:nvSpPr>
          <p:cNvPr id="2" name="Rectangle 1">
            <a:extLst>
              <a:ext uri="{FF2B5EF4-FFF2-40B4-BE49-F238E27FC236}">
                <a16:creationId xmlns:a16="http://schemas.microsoft.com/office/drawing/2014/main" id="{1C9AD344-DECC-40B8-9565-5D36B92CDF0B}"/>
              </a:ext>
            </a:extLst>
          </p:cNvPr>
          <p:cNvSpPr/>
          <p:nvPr/>
        </p:nvSpPr>
        <p:spPr>
          <a:xfrm>
            <a:off x="508943" y="1118816"/>
            <a:ext cx="9522782" cy="338554"/>
          </a:xfrm>
          <a:prstGeom prst="rect">
            <a:avLst/>
          </a:prstGeom>
        </p:spPr>
        <p:txBody>
          <a:bodyPr wrap="square" lIns="91440" tIns="45720" rIns="91440" bIns="45720" anchor="t">
            <a:spAutoFit/>
          </a:bodyPr>
          <a:lstStyle/>
          <a:p>
            <a:r>
              <a:rPr lang="en-US" sz="1600"/>
              <a:t>The manual adjustment can be entered at any time, if there is a timesheet.</a:t>
            </a:r>
          </a:p>
        </p:txBody>
      </p:sp>
      <p:pic>
        <p:nvPicPr>
          <p:cNvPr id="9" name="Picture 8">
            <a:extLst>
              <a:ext uri="{FF2B5EF4-FFF2-40B4-BE49-F238E27FC236}">
                <a16:creationId xmlns:a16="http://schemas.microsoft.com/office/drawing/2014/main" id="{13B035E7-CC9B-4F8F-A3D7-C95A7100EB30}"/>
              </a:ext>
            </a:extLst>
          </p:cNvPr>
          <p:cNvPicPr>
            <a:picLocks noChangeAspect="1"/>
          </p:cNvPicPr>
          <p:nvPr/>
        </p:nvPicPr>
        <p:blipFill>
          <a:blip r:embed="rId6"/>
          <a:stretch>
            <a:fillRect/>
          </a:stretch>
        </p:blipFill>
        <p:spPr>
          <a:xfrm>
            <a:off x="650614" y="2708294"/>
            <a:ext cx="1886213" cy="304843"/>
          </a:xfrm>
          <a:prstGeom prst="rect">
            <a:avLst/>
          </a:prstGeom>
        </p:spPr>
      </p:pic>
      <p:sp>
        <p:nvSpPr>
          <p:cNvPr id="8" name="Slide Number Placeholder 7">
            <a:extLst>
              <a:ext uri="{FF2B5EF4-FFF2-40B4-BE49-F238E27FC236}">
                <a16:creationId xmlns:a16="http://schemas.microsoft.com/office/drawing/2014/main" id="{2E4F1801-20C6-4B2B-BF37-497BC32D991B}"/>
              </a:ext>
            </a:extLst>
          </p:cNvPr>
          <p:cNvSpPr>
            <a:spLocks noGrp="1"/>
          </p:cNvSpPr>
          <p:nvPr>
            <p:ph type="sldNum" sz="quarter" idx="12"/>
          </p:nvPr>
        </p:nvSpPr>
        <p:spPr/>
        <p:txBody>
          <a:bodyPr/>
          <a:lstStyle/>
          <a:p>
            <a:fld id="{6F0C9F74-ED7C-44EF-9CFC-67AAF3EFA2FB}" type="slidenum">
              <a:rPr lang="en-GB" smtClean="0"/>
              <a:t>61</a:t>
            </a:fld>
            <a:endParaRPr lang="en-GB"/>
          </a:p>
        </p:txBody>
      </p:sp>
    </p:spTree>
    <p:extLst>
      <p:ext uri="{BB962C8B-B14F-4D97-AF65-F5344CB8AC3E}">
        <p14:creationId xmlns:p14="http://schemas.microsoft.com/office/powerpoint/2010/main" val="2639991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558969" y="2608208"/>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11061" y="417447"/>
            <a:ext cx="9131300" cy="384175"/>
          </a:xfrm>
        </p:spPr>
        <p:txBody>
          <a:bodyPr/>
          <a:lstStyle/>
          <a:p>
            <a:pPr>
              <a:buClr>
                <a:srgbClr val="B8C617"/>
              </a:buClr>
            </a:pPr>
            <a:r>
              <a:rPr lang="en-US" sz="2800" b="1">
                <a:solidFill>
                  <a:srgbClr val="92D050"/>
                </a:solidFill>
                <a:latin typeface="+mn-lt"/>
              </a:rPr>
              <a:t>How To Add A Manual Shift Bonus Adjustment?</a:t>
            </a:r>
            <a:br>
              <a:rPr lang="en-US" sz="2800" b="1">
                <a:solidFill>
                  <a:srgbClr val="92D050"/>
                </a:solidFill>
                <a:latin typeface="+mn-lt"/>
              </a:rPr>
            </a:br>
            <a:endParaRPr lang="en-US" sz="2800" b="1">
              <a:solidFill>
                <a:srgbClr val="92D050"/>
              </a:solidFill>
              <a:latin typeface="+mn-lt"/>
            </a:endParaRPr>
          </a:p>
        </p:txBody>
      </p:sp>
      <p:sp>
        <p:nvSpPr>
          <p:cNvPr id="3" name="Rectangle 2">
            <a:extLst>
              <a:ext uri="{FF2B5EF4-FFF2-40B4-BE49-F238E27FC236}">
                <a16:creationId xmlns:a16="http://schemas.microsoft.com/office/drawing/2014/main" id="{A92A4D1D-724C-435F-A98C-672AE27A82C0}"/>
              </a:ext>
            </a:extLst>
          </p:cNvPr>
          <p:cNvSpPr/>
          <p:nvPr/>
        </p:nvSpPr>
        <p:spPr>
          <a:xfrm>
            <a:off x="4080421" y="2686428"/>
            <a:ext cx="2183457" cy="1323439"/>
          </a:xfrm>
          <a:prstGeom prst="rect">
            <a:avLst/>
          </a:prstGeom>
        </p:spPr>
        <p:txBody>
          <a:bodyPr wrap="square" lIns="91440" tIns="45720" rIns="91440" bIns="45720" anchor="t">
            <a:spAutoFit/>
          </a:bodyPr>
          <a:lstStyle/>
          <a:p>
            <a:pPr algn="ctr"/>
            <a:r>
              <a:rPr lang="en-US" sz="1600"/>
              <a:t>Go to Description, click in the box and type in what it is for.</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a:spAutoFit/>
          </a:bodyPr>
          <a:lstStyle/>
          <a:p>
            <a:r>
              <a:rPr lang="en-US" sz="1600"/>
              <a:t>Next you need to add your description and invoice description.</a:t>
            </a:r>
          </a:p>
        </p:txBody>
      </p:sp>
      <p:sp>
        <p:nvSpPr>
          <p:cNvPr id="18" name="Rectangle 17">
            <a:extLst>
              <a:ext uri="{FF2B5EF4-FFF2-40B4-BE49-F238E27FC236}">
                <a16:creationId xmlns:a16="http://schemas.microsoft.com/office/drawing/2014/main" id="{459660CB-65F1-421A-947B-B22299CD1956}"/>
              </a:ext>
            </a:extLst>
          </p:cNvPr>
          <p:cNvSpPr/>
          <p:nvPr/>
        </p:nvSpPr>
        <p:spPr>
          <a:xfrm>
            <a:off x="6263878" y="2559320"/>
            <a:ext cx="3505235"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BF2532B-FF6F-4446-8308-8FC17E907443}"/>
              </a:ext>
            </a:extLst>
          </p:cNvPr>
          <p:cNvSpPr/>
          <p:nvPr/>
        </p:nvSpPr>
        <p:spPr>
          <a:xfrm>
            <a:off x="4154536" y="3844987"/>
            <a:ext cx="2137166" cy="1077218"/>
          </a:xfrm>
          <a:prstGeom prst="rect">
            <a:avLst/>
          </a:prstGeom>
        </p:spPr>
        <p:txBody>
          <a:bodyPr wrap="square" lIns="91440" tIns="45720" rIns="91440" bIns="45720" anchor="t">
            <a:spAutoFit/>
          </a:bodyPr>
          <a:lstStyle/>
          <a:p>
            <a:pPr algn="ctr"/>
            <a:r>
              <a:rPr lang="en-US" sz="1600"/>
              <a:t>Last thing is to click on invoice description and select SR01 from the drop down.</a:t>
            </a:r>
            <a:endParaRPr lang="en-GB" sz="1600"/>
          </a:p>
        </p:txBody>
      </p:sp>
      <p:pic>
        <p:nvPicPr>
          <p:cNvPr id="2" name="Picture 1">
            <a:extLst>
              <a:ext uri="{FF2B5EF4-FFF2-40B4-BE49-F238E27FC236}">
                <a16:creationId xmlns:a16="http://schemas.microsoft.com/office/drawing/2014/main" id="{C73FA97F-64E3-4A46-A9F6-F622C9904AA1}"/>
              </a:ext>
            </a:extLst>
          </p:cNvPr>
          <p:cNvPicPr>
            <a:picLocks noChangeAspect="1"/>
          </p:cNvPicPr>
          <p:nvPr/>
        </p:nvPicPr>
        <p:blipFill>
          <a:blip r:embed="rId3"/>
          <a:stretch>
            <a:fillRect/>
          </a:stretch>
        </p:blipFill>
        <p:spPr>
          <a:xfrm>
            <a:off x="648540" y="2667045"/>
            <a:ext cx="3352895" cy="2910683"/>
          </a:xfrm>
          <a:prstGeom prst="rect">
            <a:avLst/>
          </a:prstGeom>
        </p:spPr>
      </p:pic>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4"/>
          <a:stretch>
            <a:fillRect/>
          </a:stretch>
        </p:blipFill>
        <p:spPr>
          <a:xfrm>
            <a:off x="6337993" y="2608208"/>
            <a:ext cx="3312034" cy="2918602"/>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1233997" y="4600634"/>
            <a:ext cx="1997476" cy="219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6658253" y="4820576"/>
            <a:ext cx="2183906" cy="3284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761846" y="3384763"/>
            <a:ext cx="1164230" cy="998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1D1644-A29A-4652-A159-783B582677CF}"/>
              </a:ext>
            </a:extLst>
          </p:cNvPr>
          <p:cNvCxnSpPr>
            <a:cxnSpLocks/>
          </p:cNvCxnSpPr>
          <p:nvPr/>
        </p:nvCxnSpPr>
        <p:spPr>
          <a:xfrm>
            <a:off x="5622312" y="4948306"/>
            <a:ext cx="1283131" cy="1151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F45E96-2AE5-4D46-8DA6-8BA8043087D8}"/>
              </a:ext>
            </a:extLst>
          </p:cNvPr>
          <p:cNvSpPr/>
          <p:nvPr/>
        </p:nvSpPr>
        <p:spPr>
          <a:xfrm>
            <a:off x="1526959" y="5816453"/>
            <a:ext cx="7182036" cy="830997"/>
          </a:xfrm>
          <a:prstGeom prst="rect">
            <a:avLst/>
          </a:prstGeom>
        </p:spPr>
        <p:txBody>
          <a:bodyPr wrap="square" lIns="91440" tIns="45720" rIns="91440" bIns="45720" anchor="t">
            <a:spAutoFit/>
          </a:bodyPr>
          <a:lstStyle/>
          <a:p>
            <a:pPr algn="ctr"/>
            <a:r>
              <a:rPr lang="en-US" sz="1600" b="1"/>
              <a:t>If shift bonus is for supervisor check in don’t add charge amount, add in description 'Supervisor Check In'.</a:t>
            </a:r>
          </a:p>
          <a:p>
            <a:pPr algn="ctr"/>
            <a:endParaRPr lang="en-GB" sz="1600"/>
          </a:p>
        </p:txBody>
      </p:sp>
      <p:sp>
        <p:nvSpPr>
          <p:cNvPr id="4" name="Slide Number Placeholder 3">
            <a:extLst>
              <a:ext uri="{FF2B5EF4-FFF2-40B4-BE49-F238E27FC236}">
                <a16:creationId xmlns:a16="http://schemas.microsoft.com/office/drawing/2014/main" id="{6D3521EA-1B5A-4F81-A02A-F40E5AD9F838}"/>
              </a:ext>
            </a:extLst>
          </p:cNvPr>
          <p:cNvSpPr>
            <a:spLocks noGrp="1"/>
          </p:cNvSpPr>
          <p:nvPr>
            <p:ph type="sldNum" sz="quarter" idx="12"/>
          </p:nvPr>
        </p:nvSpPr>
        <p:spPr/>
        <p:txBody>
          <a:bodyPr/>
          <a:lstStyle/>
          <a:p>
            <a:fld id="{6F0C9F74-ED7C-44EF-9CFC-67AAF3EFA2FB}" type="slidenum">
              <a:rPr lang="en-GB" smtClean="0"/>
              <a:t>62</a:t>
            </a:fld>
            <a:endParaRPr lang="en-GB"/>
          </a:p>
        </p:txBody>
      </p:sp>
    </p:spTree>
    <p:extLst>
      <p:ext uri="{BB962C8B-B14F-4D97-AF65-F5344CB8AC3E}">
        <p14:creationId xmlns:p14="http://schemas.microsoft.com/office/powerpoint/2010/main" val="2638698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1234378" y="2071344"/>
            <a:ext cx="3521452" cy="3018408"/>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95534" y="536808"/>
            <a:ext cx="9131300" cy="385762"/>
          </a:xfrm>
        </p:spPr>
        <p:txBody>
          <a:bodyPr/>
          <a:lstStyle/>
          <a:p>
            <a:pPr>
              <a:buClr>
                <a:srgbClr val="B8C617"/>
              </a:buClr>
            </a:pPr>
            <a:r>
              <a:rPr lang="en-US" sz="2800" b="1">
                <a:solidFill>
                  <a:srgbClr val="92D050"/>
                </a:solidFill>
                <a:latin typeface="+mn-lt"/>
              </a:rPr>
              <a:t>How To Complete A Manual Shift Bonus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95534" y="1222725"/>
            <a:ext cx="9522782" cy="338554"/>
          </a:xfrm>
          <a:prstGeom prst="rect">
            <a:avLst/>
          </a:prstGeom>
        </p:spPr>
        <p:txBody>
          <a:bodyPr wrap="square" lIns="91440" tIns="45720" rIns="91440" bIns="45720" anchor="t">
            <a:spAutoFit/>
          </a:bodyPr>
          <a:lstStyle/>
          <a:p>
            <a:r>
              <a:rPr lang="en-US" sz="1600">
                <a:ea typeface="+mn-lt"/>
                <a:cs typeface="+mn-lt"/>
              </a:rPr>
              <a:t>Finally do your check list before saving.</a:t>
            </a:r>
            <a:endParaRPr lang="en-US">
              <a:ea typeface="+mn-lt"/>
              <a:cs typeface="+mn-lt"/>
            </a:endParaRPr>
          </a:p>
        </p:txBody>
      </p:sp>
      <p:pic>
        <p:nvPicPr>
          <p:cNvPr id="8" name="Picture 7">
            <a:extLst>
              <a:ext uri="{FF2B5EF4-FFF2-40B4-BE49-F238E27FC236}">
                <a16:creationId xmlns:a16="http://schemas.microsoft.com/office/drawing/2014/main" id="{62B2EA61-B598-4FA6-B208-D4FA14FB8AD0}"/>
              </a:ext>
            </a:extLst>
          </p:cNvPr>
          <p:cNvPicPr>
            <a:picLocks noChangeAspect="1"/>
          </p:cNvPicPr>
          <p:nvPr/>
        </p:nvPicPr>
        <p:blipFill>
          <a:blip r:embed="rId3"/>
          <a:stretch>
            <a:fillRect/>
          </a:stretch>
        </p:blipFill>
        <p:spPr>
          <a:xfrm>
            <a:off x="1338240" y="2171150"/>
            <a:ext cx="3312034" cy="2822774"/>
          </a:xfrm>
          <a:prstGeom prst="rect">
            <a:avLst/>
          </a:prstGeom>
        </p:spPr>
      </p:pic>
      <p:sp>
        <p:nvSpPr>
          <p:cNvPr id="15" name="Rectangle 14">
            <a:extLst>
              <a:ext uri="{FF2B5EF4-FFF2-40B4-BE49-F238E27FC236}">
                <a16:creationId xmlns:a16="http://schemas.microsoft.com/office/drawing/2014/main" id="{83AF4D31-77B9-4AB5-807B-5ECC28FBEF22}"/>
              </a:ext>
            </a:extLst>
          </p:cNvPr>
          <p:cNvSpPr/>
          <p:nvPr/>
        </p:nvSpPr>
        <p:spPr>
          <a:xfrm>
            <a:off x="5996066" y="2185076"/>
            <a:ext cx="2644715" cy="2800767"/>
          </a:xfrm>
          <a:prstGeom prst="rect">
            <a:avLst/>
          </a:prstGeom>
        </p:spPr>
        <p:txBody>
          <a:bodyPr wrap="square" lIns="91440" tIns="45720" rIns="91440" bIns="45720" anchor="t">
            <a:spAutoFit/>
          </a:bodyPr>
          <a:lstStyle/>
          <a:p>
            <a:pPr algn="ctr"/>
            <a:r>
              <a:rPr lang="en-US" sz="1600"/>
              <a:t>Correct Type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Charge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Pay amount </a:t>
            </a:r>
            <a:r>
              <a:rPr lang="en-US" sz="1600" b="1">
                <a:sym typeface="Wingdings" panose="05000000000000000000" pitchFamily="2" charset="2"/>
              </a:rPr>
              <a:t></a:t>
            </a:r>
          </a:p>
          <a:p>
            <a:pPr algn="ctr"/>
            <a:endParaRPr lang="en-US" sz="1600" b="1">
              <a:sym typeface="Wingdings" panose="05000000000000000000" pitchFamily="2" charset="2"/>
            </a:endParaRPr>
          </a:p>
          <a:p>
            <a:pPr algn="ctr"/>
            <a:r>
              <a:rPr lang="en-US" sz="1600"/>
              <a:t>Correct Description </a:t>
            </a:r>
            <a:r>
              <a:rPr lang="en-US" sz="1600" b="1">
                <a:sym typeface="Wingdings" panose="05000000000000000000" pitchFamily="2" charset="2"/>
              </a:rPr>
              <a:t></a:t>
            </a:r>
          </a:p>
          <a:p>
            <a:pPr algn="ctr"/>
            <a:endParaRPr lang="en-US" sz="1600"/>
          </a:p>
          <a:p>
            <a:pPr algn="ctr"/>
            <a:r>
              <a:rPr lang="en-US" sz="1600"/>
              <a:t>Correct Invoice description </a:t>
            </a:r>
            <a:r>
              <a:rPr lang="en-US" sz="1600" b="1">
                <a:sym typeface="Wingdings" panose="05000000000000000000" pitchFamily="2" charset="2"/>
              </a:rPr>
              <a:t></a:t>
            </a:r>
          </a:p>
          <a:p>
            <a:pPr algn="ctr"/>
            <a:endParaRPr lang="en-US" sz="1600"/>
          </a:p>
          <a:p>
            <a:pPr algn="ctr"/>
            <a:r>
              <a:rPr lang="en-US" sz="1600">
                <a:sym typeface="Wingdings" panose="05000000000000000000" pitchFamily="2" charset="2"/>
              </a:rPr>
              <a:t>Then click on</a:t>
            </a:r>
            <a:r>
              <a:rPr lang="en-US" sz="1600" b="1">
                <a:sym typeface="Wingdings" panose="05000000000000000000" pitchFamily="2" charset="2"/>
              </a:rPr>
              <a:t> </a:t>
            </a:r>
            <a:endParaRPr lang="en-US" sz="1600"/>
          </a:p>
        </p:txBody>
      </p:sp>
      <p:pic>
        <p:nvPicPr>
          <p:cNvPr id="17" name="Picture 16">
            <a:extLst>
              <a:ext uri="{FF2B5EF4-FFF2-40B4-BE49-F238E27FC236}">
                <a16:creationId xmlns:a16="http://schemas.microsoft.com/office/drawing/2014/main" id="{5E743B42-90B2-4416-A36A-363767014F50}"/>
              </a:ext>
            </a:extLst>
          </p:cNvPr>
          <p:cNvPicPr>
            <a:picLocks noChangeAspect="1"/>
          </p:cNvPicPr>
          <p:nvPr/>
        </p:nvPicPr>
        <p:blipFill rotWithShape="1">
          <a:blip r:embed="rId4"/>
          <a:srcRect l="86859" t="89759" r="1988" b="1337"/>
          <a:stretch/>
        </p:blipFill>
        <p:spPr>
          <a:xfrm>
            <a:off x="7864928" y="4639480"/>
            <a:ext cx="535428" cy="319597"/>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21469" y="2952018"/>
            <a:ext cx="180359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D478F8C-B372-41E9-B184-E0143454FDBB}"/>
              </a:ext>
            </a:extLst>
          </p:cNvPr>
          <p:cNvSpPr/>
          <p:nvPr/>
        </p:nvSpPr>
        <p:spPr>
          <a:xfrm>
            <a:off x="1723630" y="3209820"/>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223278-DDA4-48A7-B266-3398A9A940AF}"/>
              </a:ext>
            </a:extLst>
          </p:cNvPr>
          <p:cNvSpPr/>
          <p:nvPr/>
        </p:nvSpPr>
        <p:spPr>
          <a:xfrm>
            <a:off x="1844857" y="3646003"/>
            <a:ext cx="145593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22D3327-75ED-4CFE-ACF7-F1AC23C7B56D}"/>
              </a:ext>
            </a:extLst>
          </p:cNvPr>
          <p:cNvSpPr/>
          <p:nvPr/>
        </p:nvSpPr>
        <p:spPr>
          <a:xfrm>
            <a:off x="1933385" y="4046307"/>
            <a:ext cx="1991681"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0385F2-1BD8-47D0-AF62-A922E837DAF9}"/>
              </a:ext>
            </a:extLst>
          </p:cNvPr>
          <p:cNvSpPr/>
          <p:nvPr/>
        </p:nvSpPr>
        <p:spPr>
          <a:xfrm>
            <a:off x="1662609" y="4335793"/>
            <a:ext cx="2262458" cy="221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0524F81E-7860-4B06-82EE-2815A91E0BB6}"/>
              </a:ext>
            </a:extLst>
          </p:cNvPr>
          <p:cNvSpPr>
            <a:spLocks noGrp="1"/>
          </p:cNvSpPr>
          <p:nvPr>
            <p:ph type="sldNum" sz="quarter" idx="12"/>
          </p:nvPr>
        </p:nvSpPr>
        <p:spPr/>
        <p:txBody>
          <a:bodyPr/>
          <a:lstStyle/>
          <a:p>
            <a:fld id="{6F0C9F74-ED7C-44EF-9CFC-67AAF3EFA2FB}" type="slidenum">
              <a:rPr lang="en-GB" smtClean="0"/>
              <a:t>63</a:t>
            </a:fld>
            <a:endParaRPr lang="en-GB"/>
          </a:p>
        </p:txBody>
      </p:sp>
    </p:spTree>
    <p:extLst>
      <p:ext uri="{BB962C8B-B14F-4D97-AF65-F5344CB8AC3E}">
        <p14:creationId xmlns:p14="http://schemas.microsoft.com/office/powerpoint/2010/main" val="1490183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292293" y="2289051"/>
            <a:ext cx="6532926" cy="2308324"/>
          </a:xfrm>
          <a:prstGeom prst="rect">
            <a:avLst/>
          </a:prstGeom>
          <a:noFill/>
        </p:spPr>
        <p:txBody>
          <a:bodyPr wrap="square">
            <a:spAutoFit/>
          </a:bodyPr>
          <a:lstStyle/>
          <a:p>
            <a:r>
              <a:rPr lang="en-US" sz="4800" b="1"/>
              <a:t>HISTORIC ADJUSTMENTS</a:t>
            </a:r>
          </a:p>
          <a:p>
            <a:r>
              <a:rPr lang="en-US" sz="4800" b="1"/>
              <a:t>RATES</a:t>
            </a:r>
          </a:p>
          <a:p>
            <a:endParaRPr lang="en-GB" sz="4800"/>
          </a:p>
        </p:txBody>
      </p:sp>
      <p:sp>
        <p:nvSpPr>
          <p:cNvPr id="5" name="Slide Number Placeholder 4">
            <a:extLst>
              <a:ext uri="{FF2B5EF4-FFF2-40B4-BE49-F238E27FC236}">
                <a16:creationId xmlns:a16="http://schemas.microsoft.com/office/drawing/2014/main" id="{9DA87FD7-8C16-4A2B-A756-3B57417CAF9A}"/>
              </a:ext>
            </a:extLst>
          </p:cNvPr>
          <p:cNvSpPr>
            <a:spLocks noGrp="1"/>
          </p:cNvSpPr>
          <p:nvPr>
            <p:ph type="sldNum" sz="quarter" idx="12"/>
          </p:nvPr>
        </p:nvSpPr>
        <p:spPr/>
        <p:txBody>
          <a:bodyPr/>
          <a:lstStyle/>
          <a:p>
            <a:fld id="{6F0C9F74-ED7C-44EF-9CFC-67AAF3EFA2FB}" type="slidenum">
              <a:rPr lang="en-GB" smtClean="0"/>
              <a:t>64</a:t>
            </a:fld>
            <a:endParaRPr lang="en-GB"/>
          </a:p>
        </p:txBody>
      </p:sp>
    </p:spTree>
    <p:extLst>
      <p:ext uri="{BB962C8B-B14F-4D97-AF65-F5344CB8AC3E}">
        <p14:creationId xmlns:p14="http://schemas.microsoft.com/office/powerpoint/2010/main" val="3055363042"/>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91482" y="504825"/>
            <a:ext cx="9131300" cy="403225"/>
          </a:xfrm>
        </p:spPr>
        <p:txBody>
          <a:bodyPr/>
          <a:lstStyle/>
          <a:p>
            <a:pPr>
              <a:buClr>
                <a:srgbClr val="B8C617"/>
              </a:buClr>
            </a:pPr>
            <a:r>
              <a:rPr lang="en-US" sz="2800" b="1">
                <a:solidFill>
                  <a:srgbClr val="92D050"/>
                </a:solidFill>
                <a:latin typeface="Calibri"/>
                <a:cs typeface="Calibri"/>
              </a:rPr>
              <a:t>What Is A Historic Adjustment?</a:t>
            </a:r>
            <a:br>
              <a:rPr lang="en-US"/>
            </a:br>
            <a:endParaRPr lang="en-US"/>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adjustments.</a:t>
            </a:r>
            <a:endParaRPr lang="en-US" sz="1600">
              <a:cs typeface="Calibri"/>
            </a:endParaRPr>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D0B18A-0B1D-4D68-84F6-551CDEA045EA}"/>
              </a:ext>
            </a:extLst>
          </p:cNvPr>
          <p:cNvSpPr/>
          <p:nvPr/>
        </p:nvSpPr>
        <p:spPr>
          <a:xfrm>
            <a:off x="3010086" y="5017450"/>
            <a:ext cx="315896" cy="12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2E57602-6013-4858-96E8-69BB0DB1E1D2}"/>
              </a:ext>
            </a:extLst>
          </p:cNvPr>
          <p:cNvSpPr/>
          <p:nvPr/>
        </p:nvSpPr>
        <p:spPr>
          <a:xfrm>
            <a:off x="3032464" y="4837280"/>
            <a:ext cx="326993" cy="13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181D45-9682-4DB6-92DA-285F26061377}"/>
              </a:ext>
            </a:extLst>
          </p:cNvPr>
          <p:cNvSpPr/>
          <p:nvPr/>
        </p:nvSpPr>
        <p:spPr>
          <a:xfrm>
            <a:off x="3011566" y="5213195"/>
            <a:ext cx="339570"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BD077CC-6229-416E-9700-A1217418C3FD}"/>
              </a:ext>
            </a:extLst>
          </p:cNvPr>
          <p:cNvPicPr>
            <a:picLocks noChangeAspect="1"/>
          </p:cNvPicPr>
          <p:nvPr/>
        </p:nvPicPr>
        <p:blipFill>
          <a:blip r:embed="rId3"/>
          <a:stretch>
            <a:fillRect/>
          </a:stretch>
        </p:blipFill>
        <p:spPr>
          <a:xfrm>
            <a:off x="302267" y="2370338"/>
            <a:ext cx="11765017" cy="3982837"/>
          </a:xfrm>
          <a:prstGeom prst="rect">
            <a:avLst/>
          </a:prstGeom>
        </p:spPr>
      </p:pic>
      <p:sp>
        <p:nvSpPr>
          <p:cNvPr id="2" name="Slide Number Placeholder 1">
            <a:extLst>
              <a:ext uri="{FF2B5EF4-FFF2-40B4-BE49-F238E27FC236}">
                <a16:creationId xmlns:a16="http://schemas.microsoft.com/office/drawing/2014/main" id="{626D48C6-1CCA-4F27-8147-292653CB3AD1}"/>
              </a:ext>
            </a:extLst>
          </p:cNvPr>
          <p:cNvSpPr>
            <a:spLocks noGrp="1"/>
          </p:cNvSpPr>
          <p:nvPr>
            <p:ph type="sldNum" sz="quarter" idx="12"/>
          </p:nvPr>
        </p:nvSpPr>
        <p:spPr/>
        <p:txBody>
          <a:bodyPr/>
          <a:lstStyle/>
          <a:p>
            <a:fld id="{6F0C9F74-ED7C-44EF-9CFC-67AAF3EFA2FB}" type="slidenum">
              <a:rPr lang="en-GB" smtClean="0"/>
              <a:t>65</a:t>
            </a:fld>
            <a:endParaRPr lang="en-GB"/>
          </a:p>
        </p:txBody>
      </p:sp>
    </p:spTree>
    <p:extLst>
      <p:ext uri="{BB962C8B-B14F-4D97-AF65-F5344CB8AC3E}">
        <p14:creationId xmlns:p14="http://schemas.microsoft.com/office/powerpoint/2010/main" val="1048384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30859"/>
            <a:ext cx="9131300"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9E89E4D-89F5-4014-B925-ECB823C32D16}"/>
              </a:ext>
            </a:extLst>
          </p:cNvPr>
          <p:cNvSpPr/>
          <p:nvPr/>
        </p:nvSpPr>
        <p:spPr>
          <a:xfrm>
            <a:off x="2120282" y="3761578"/>
            <a:ext cx="355107" cy="97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2120282" y="3954056"/>
            <a:ext cx="292963" cy="14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2127678" y="4135563"/>
            <a:ext cx="213064" cy="13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554247" y="5859015"/>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3"/>
          <a:srcRect t="11824"/>
          <a:stretch/>
        </p:blipFill>
        <p:spPr>
          <a:xfrm>
            <a:off x="2475389" y="5933130"/>
            <a:ext cx="1874682" cy="215026"/>
          </a:xfrm>
          <a:prstGeom prst="rect">
            <a:avLst/>
          </a:prstGeom>
        </p:spPr>
      </p:pic>
      <p:sp>
        <p:nvSpPr>
          <p:cNvPr id="24" name="Rectangle 23">
            <a:extLst>
              <a:ext uri="{FF2B5EF4-FFF2-40B4-BE49-F238E27FC236}">
                <a16:creationId xmlns:a16="http://schemas.microsoft.com/office/drawing/2014/main" id="{60A76165-133D-405A-8694-C19F82250D9A}"/>
              </a:ext>
            </a:extLst>
          </p:cNvPr>
          <p:cNvSpPr/>
          <p:nvPr/>
        </p:nvSpPr>
        <p:spPr>
          <a:xfrm>
            <a:off x="4923096" y="2876764"/>
            <a:ext cx="6633677" cy="37919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E96013-6409-4155-94D3-A49E4DB52705}"/>
              </a:ext>
            </a:extLst>
          </p:cNvPr>
          <p:cNvPicPr>
            <a:picLocks noChangeAspect="1"/>
          </p:cNvPicPr>
          <p:nvPr/>
        </p:nvPicPr>
        <p:blipFill rotWithShape="1">
          <a:blip r:embed="rId4"/>
          <a:srcRect t="18752"/>
          <a:stretch/>
        </p:blipFill>
        <p:spPr>
          <a:xfrm>
            <a:off x="5063659" y="2979507"/>
            <a:ext cx="6363465" cy="3574822"/>
          </a:xfrm>
          <a:prstGeom prst="rect">
            <a:avLst/>
          </a:prstGeom>
        </p:spPr>
      </p:pic>
      <p:sp>
        <p:nvSpPr>
          <p:cNvPr id="28" name="Rectangle 27">
            <a:extLst>
              <a:ext uri="{FF2B5EF4-FFF2-40B4-BE49-F238E27FC236}">
                <a16:creationId xmlns:a16="http://schemas.microsoft.com/office/drawing/2014/main" id="{F3A34CF8-9B96-464C-B820-2E1A6F50AEA9}"/>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B5E29C5-C6CD-4130-B81E-5D431E277F93}"/>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24316C7-ACAD-4F85-A97F-DE105CB84A0C}"/>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E93B4DB-EA45-47AC-8249-90CF31AC61D3}"/>
              </a:ext>
            </a:extLst>
          </p:cNvPr>
          <p:cNvSpPr/>
          <p:nvPr/>
        </p:nvSpPr>
        <p:spPr>
          <a:xfrm>
            <a:off x="659934" y="1735285"/>
            <a:ext cx="7341857" cy="337912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34" name="Picture 33">
            <a:extLst>
              <a:ext uri="{FF2B5EF4-FFF2-40B4-BE49-F238E27FC236}">
                <a16:creationId xmlns:a16="http://schemas.microsoft.com/office/drawing/2014/main" id="{12279A71-B708-44A1-A6D5-0E4D77A7C94B}"/>
              </a:ext>
            </a:extLst>
          </p:cNvPr>
          <p:cNvPicPr>
            <a:picLocks noChangeAspect="1"/>
          </p:cNvPicPr>
          <p:nvPr/>
        </p:nvPicPr>
        <p:blipFill rotWithShape="1">
          <a:blip r:embed="rId5"/>
          <a:srcRect t="30585"/>
          <a:stretch/>
        </p:blipFill>
        <p:spPr>
          <a:xfrm>
            <a:off x="775151" y="1852586"/>
            <a:ext cx="7080324" cy="3127022"/>
          </a:xfrm>
          <a:prstGeom prst="rect">
            <a:avLst/>
          </a:prstGeom>
        </p:spPr>
      </p:pic>
      <p:sp>
        <p:nvSpPr>
          <p:cNvPr id="35" name="Rectangle 34">
            <a:extLst>
              <a:ext uri="{FF2B5EF4-FFF2-40B4-BE49-F238E27FC236}">
                <a16:creationId xmlns:a16="http://schemas.microsoft.com/office/drawing/2014/main" id="{7BB0C6F9-6032-4DA2-B85C-7D3056AD1A74}"/>
              </a:ext>
            </a:extLst>
          </p:cNvPr>
          <p:cNvSpPr/>
          <p:nvPr/>
        </p:nvSpPr>
        <p:spPr>
          <a:xfrm>
            <a:off x="2715692" y="3957055"/>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a:extLst>
              <a:ext uri="{FF2B5EF4-FFF2-40B4-BE49-F238E27FC236}">
                <a16:creationId xmlns:a16="http://schemas.microsoft.com/office/drawing/2014/main" id="{6F51914B-0DFF-4FF0-AAF5-366B67975812}"/>
              </a:ext>
            </a:extLst>
          </p:cNvPr>
          <p:cNvCxnSpPr>
            <a:cxnSpLocks/>
          </p:cNvCxnSpPr>
          <p:nvPr/>
        </p:nvCxnSpPr>
        <p:spPr>
          <a:xfrm>
            <a:off x="3900953" y="1560091"/>
            <a:ext cx="0" cy="23939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405CF1F-3BD2-4C64-92D8-E7D24EDB6E86}"/>
              </a:ext>
            </a:extLst>
          </p:cNvPr>
          <p:cNvSpPr/>
          <p:nvPr/>
        </p:nvSpPr>
        <p:spPr>
          <a:xfrm>
            <a:off x="3173027" y="3954056"/>
            <a:ext cx="1597981" cy="193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7B70DC6-1DE9-463F-B01D-D121A7506D22}"/>
              </a:ext>
            </a:extLst>
          </p:cNvPr>
          <p:cNvSpPr/>
          <p:nvPr/>
        </p:nvSpPr>
        <p:spPr>
          <a:xfrm>
            <a:off x="8649547" y="6245230"/>
            <a:ext cx="1522333" cy="261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BF69E932-8580-439B-8632-F933BD7A29D7}"/>
              </a:ext>
            </a:extLst>
          </p:cNvPr>
          <p:cNvCxnSpPr>
            <a:cxnSpLocks/>
          </p:cNvCxnSpPr>
          <p:nvPr/>
        </p:nvCxnSpPr>
        <p:spPr>
          <a:xfrm>
            <a:off x="4592548" y="6046043"/>
            <a:ext cx="3905468" cy="3033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4AE6ACF-17E1-422F-A77D-799C83CE440C}"/>
              </a:ext>
            </a:extLst>
          </p:cNvPr>
          <p:cNvSpPr/>
          <p:nvPr/>
        </p:nvSpPr>
        <p:spPr>
          <a:xfrm>
            <a:off x="2662251" y="4290092"/>
            <a:ext cx="435389"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5A0EC0A-D340-4F90-A3F4-99B6FE26F721}"/>
              </a:ext>
            </a:extLst>
          </p:cNvPr>
          <p:cNvSpPr/>
          <p:nvPr/>
        </p:nvSpPr>
        <p:spPr>
          <a:xfrm>
            <a:off x="2708184" y="4677977"/>
            <a:ext cx="327114" cy="19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9915DD80-B353-4B90-9413-6840605C3AF1}"/>
              </a:ext>
            </a:extLst>
          </p:cNvPr>
          <p:cNvSpPr>
            <a:spLocks noGrp="1"/>
          </p:cNvSpPr>
          <p:nvPr>
            <p:ph type="sldNum" sz="quarter" idx="12"/>
          </p:nvPr>
        </p:nvSpPr>
        <p:spPr/>
        <p:txBody>
          <a:bodyPr/>
          <a:lstStyle/>
          <a:p>
            <a:fld id="{6F0C9F74-ED7C-44EF-9CFC-67AAF3EFA2FB}" type="slidenum">
              <a:rPr lang="en-GB" smtClean="0"/>
              <a:t>66</a:t>
            </a:fld>
            <a:endParaRPr lang="en-GB"/>
          </a:p>
        </p:txBody>
      </p:sp>
    </p:spTree>
    <p:extLst>
      <p:ext uri="{BB962C8B-B14F-4D97-AF65-F5344CB8AC3E}">
        <p14:creationId xmlns:p14="http://schemas.microsoft.com/office/powerpoint/2010/main" val="2944167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26295"/>
            <a:ext cx="9132888" cy="401638"/>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31985"/>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59934" y="2281806"/>
            <a:ext cx="5252594" cy="339225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53541"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endParaRPr lang="en-US" sz="1600">
              <a:cs typeface="Calibri"/>
            </a:endParaRP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2828"/>
          <a:stretch/>
        </p:blipFill>
        <p:spPr>
          <a:xfrm>
            <a:off x="781359" y="2407640"/>
            <a:ext cx="5005097" cy="3156254"/>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041863" y="2663301"/>
            <a:ext cx="405511" cy="88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258105" y="2624901"/>
            <a:ext cx="1154098" cy="233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3863877" y="2873188"/>
            <a:ext cx="2847641" cy="3622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4412203" y="2627791"/>
            <a:ext cx="550415" cy="2308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131239" y="2518857"/>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A436F60-B6C8-4419-9486-888B1466DA0E}"/>
              </a:ext>
            </a:extLst>
          </p:cNvPr>
          <p:cNvSpPr>
            <a:spLocks noGrp="1"/>
          </p:cNvSpPr>
          <p:nvPr>
            <p:ph type="sldNum" sz="quarter" idx="12"/>
          </p:nvPr>
        </p:nvSpPr>
        <p:spPr/>
        <p:txBody>
          <a:bodyPr/>
          <a:lstStyle/>
          <a:p>
            <a:fld id="{6F0C9F74-ED7C-44EF-9CFC-67AAF3EFA2FB}" type="slidenum">
              <a:rPr lang="en-GB" smtClean="0"/>
              <a:t>67</a:t>
            </a:fld>
            <a:endParaRPr lang="en-GB"/>
          </a:p>
        </p:txBody>
      </p:sp>
    </p:spTree>
    <p:extLst>
      <p:ext uri="{BB962C8B-B14F-4D97-AF65-F5344CB8AC3E}">
        <p14:creationId xmlns:p14="http://schemas.microsoft.com/office/powerpoint/2010/main" val="1875251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7252299" y="3326967"/>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294900"/>
            <a:ext cx="9131300" cy="403225"/>
          </a:xfrm>
        </p:spPr>
        <p:txBody>
          <a:bodyPr/>
          <a:lstStyle/>
          <a:p>
            <a:pPr>
              <a:buClr>
                <a:srgbClr val="B8C617"/>
              </a:buClr>
            </a:pPr>
            <a:r>
              <a:rPr lang="en-US" sz="2800" b="1">
                <a:solidFill>
                  <a:srgbClr val="92D050"/>
                </a:solidFill>
                <a:latin typeface="+mn-lt"/>
              </a:rPr>
              <a:t>How To Add In The Charge And Pay Rate Difference?</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369325"/>
            <a:ext cx="5252594" cy="331727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475331" y="1756311"/>
            <a:ext cx="3175703" cy="1815882"/>
          </a:xfrm>
          <a:prstGeom prst="rect">
            <a:avLst/>
          </a:prstGeom>
        </p:spPr>
        <p:txBody>
          <a:bodyPr wrap="square" lIns="91440" tIns="45720" rIns="91440" bIns="45720" anchor="t">
            <a:spAutoFit/>
          </a:bodyPr>
          <a:lstStyle/>
          <a:p>
            <a:pPr algn="ctr"/>
            <a:r>
              <a:rPr lang="en-US" sz="1600"/>
              <a:t>Now add the difference of the charge rate and the pay rate. You can work this out by the difference between the </a:t>
            </a:r>
            <a:r>
              <a:rPr lang="en-US" sz="1600" b="1"/>
              <a:t>New Pay Rate</a:t>
            </a:r>
            <a:r>
              <a:rPr lang="en-US" sz="1600"/>
              <a:t> and </a:t>
            </a:r>
            <a:r>
              <a:rPr lang="en-US" sz="1600" b="1"/>
              <a:t>Old Pay Rate</a:t>
            </a:r>
            <a:r>
              <a:rPr lang="en-US" sz="1600"/>
              <a:t>. Then do the same with the charge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4241"/>
          <a:stretch/>
        </p:blipFill>
        <p:spPr>
          <a:xfrm>
            <a:off x="867739" y="2500752"/>
            <a:ext cx="4986498" cy="3074425"/>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1968" y="2787588"/>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571348" y="1713278"/>
            <a:ext cx="1224444" cy="20952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944336" y="3693109"/>
            <a:ext cx="627012"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2624789" y="4785929"/>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2734322" y="4918210"/>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2759475" y="5655051"/>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2759475" y="5860913"/>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3533313" y="3114729"/>
            <a:ext cx="3534451" cy="2673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6163E5-5BED-4199-97A8-789B7415C89D}"/>
              </a:ext>
            </a:extLst>
          </p:cNvPr>
          <p:cNvPicPr>
            <a:picLocks noChangeAspect="1"/>
          </p:cNvPicPr>
          <p:nvPr/>
        </p:nvPicPr>
        <p:blipFill rotWithShape="1">
          <a:blip r:embed="rId5"/>
          <a:srcRect l="2381" t="29429" r="83979" b="47990"/>
          <a:stretch/>
        </p:blipFill>
        <p:spPr>
          <a:xfrm>
            <a:off x="7354028" y="3405802"/>
            <a:ext cx="1213856" cy="1235150"/>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061937" y="3114729"/>
            <a:ext cx="754265" cy="11672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70105E4-B030-4201-BD37-7B8D72A1B046}"/>
              </a:ext>
            </a:extLst>
          </p:cNvPr>
          <p:cNvSpPr>
            <a:spLocks noGrp="1"/>
          </p:cNvSpPr>
          <p:nvPr>
            <p:ph type="sldNum" sz="quarter" idx="12"/>
          </p:nvPr>
        </p:nvSpPr>
        <p:spPr/>
        <p:txBody>
          <a:bodyPr/>
          <a:lstStyle/>
          <a:p>
            <a:fld id="{6F0C9F74-ED7C-44EF-9CFC-67AAF3EFA2FB}" type="slidenum">
              <a:rPr lang="en-GB" smtClean="0"/>
              <a:t>68</a:t>
            </a:fld>
            <a:endParaRPr lang="en-GB"/>
          </a:p>
        </p:txBody>
      </p:sp>
    </p:spTree>
    <p:extLst>
      <p:ext uri="{BB962C8B-B14F-4D97-AF65-F5344CB8AC3E}">
        <p14:creationId xmlns:p14="http://schemas.microsoft.com/office/powerpoint/2010/main" val="15857689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03339" y="438498"/>
            <a:ext cx="9131300" cy="403225"/>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difference, we now need to add the hours in the correct day of which the hours need to be the same as the hours for the week you are adjusting.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2107982" y="2508308"/>
            <a:ext cx="6334682" cy="3444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D05E38E-8CD3-4D47-8F39-99DDFBFCCB61}"/>
              </a:ext>
            </a:extLst>
          </p:cNvPr>
          <p:cNvPicPr>
            <a:picLocks noChangeAspect="1"/>
          </p:cNvPicPr>
          <p:nvPr/>
        </p:nvPicPr>
        <p:blipFill rotWithShape="1">
          <a:blip r:embed="rId3"/>
          <a:srcRect l="13136" t="11815"/>
          <a:stretch/>
        </p:blipFill>
        <p:spPr>
          <a:xfrm>
            <a:off x="2203173" y="2650921"/>
            <a:ext cx="6144300" cy="3190423"/>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293132" y="3762224"/>
            <a:ext cx="1043391"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5A5F814-846B-486A-B364-C154254B32E9}"/>
              </a:ext>
            </a:extLst>
          </p:cNvPr>
          <p:cNvSpPr/>
          <p:nvPr/>
        </p:nvSpPr>
        <p:spPr>
          <a:xfrm>
            <a:off x="3822209" y="3773314"/>
            <a:ext cx="390616" cy="356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25B3F1F-8C99-4E15-BCCB-261AC96BD2CA}"/>
              </a:ext>
            </a:extLst>
          </p:cNvPr>
          <p:cNvSpPr/>
          <p:nvPr/>
        </p:nvSpPr>
        <p:spPr>
          <a:xfrm>
            <a:off x="4349053" y="3773313"/>
            <a:ext cx="390616" cy="356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B589DA14-8C8E-4E90-88F0-C159DC92FE1E}"/>
              </a:ext>
            </a:extLst>
          </p:cNvPr>
          <p:cNvCxnSpPr>
            <a:cxnSpLocks/>
          </p:cNvCxnSpPr>
          <p:nvPr/>
        </p:nvCxnSpPr>
        <p:spPr>
          <a:xfrm flipH="1">
            <a:off x="2645546" y="1765906"/>
            <a:ext cx="878889" cy="19602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0D57DE4-81A6-489C-9348-1E6319DB0A52}"/>
              </a:ext>
            </a:extLst>
          </p:cNvPr>
          <p:cNvSpPr/>
          <p:nvPr/>
        </p:nvSpPr>
        <p:spPr>
          <a:xfrm>
            <a:off x="3746377" y="2938509"/>
            <a:ext cx="466448" cy="115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3524435" y="1768715"/>
            <a:ext cx="713336" cy="1948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A19C7E0-62AD-4C25-BB79-1E42955956FD}"/>
              </a:ext>
            </a:extLst>
          </p:cNvPr>
          <p:cNvSpPr>
            <a:spLocks noGrp="1"/>
          </p:cNvSpPr>
          <p:nvPr>
            <p:ph type="sldNum" sz="quarter" idx="12"/>
          </p:nvPr>
        </p:nvSpPr>
        <p:spPr/>
        <p:txBody>
          <a:bodyPr/>
          <a:lstStyle/>
          <a:p>
            <a:fld id="{6F0C9F74-ED7C-44EF-9CFC-67AAF3EFA2FB}" type="slidenum">
              <a:rPr lang="en-GB" smtClean="0"/>
              <a:t>69</a:t>
            </a:fld>
            <a:endParaRPr lang="en-GB"/>
          </a:p>
        </p:txBody>
      </p:sp>
    </p:spTree>
    <p:extLst>
      <p:ext uri="{BB962C8B-B14F-4D97-AF65-F5344CB8AC3E}">
        <p14:creationId xmlns:p14="http://schemas.microsoft.com/office/powerpoint/2010/main" val="232829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748069" y="3789919"/>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748070" y="2856263"/>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68175" y="232055"/>
            <a:ext cx="9132888" cy="434975"/>
          </a:xfrm>
        </p:spPr>
        <p:txBody>
          <a:bodyPr/>
          <a:lstStyle/>
          <a:p>
            <a:pPr>
              <a:buClr>
                <a:srgbClr val="B8C617"/>
              </a:buClr>
            </a:pPr>
            <a:r>
              <a:rPr lang="en-US" sz="2800" b="1">
                <a:solidFill>
                  <a:srgbClr val="92D050"/>
                </a:solidFill>
                <a:latin typeface="+mn-lt"/>
              </a:rPr>
              <a:t>How To Add Finish Time?</a:t>
            </a:r>
          </a:p>
        </p:txBody>
      </p:sp>
      <p:sp>
        <p:nvSpPr>
          <p:cNvPr id="3" name="Rectangle 2">
            <a:extLst>
              <a:ext uri="{FF2B5EF4-FFF2-40B4-BE49-F238E27FC236}">
                <a16:creationId xmlns:a16="http://schemas.microsoft.com/office/drawing/2014/main" id="{A92A4D1D-724C-435F-A98C-672AE27A82C0}"/>
              </a:ext>
            </a:extLst>
          </p:cNvPr>
          <p:cNvSpPr/>
          <p:nvPr/>
        </p:nvSpPr>
        <p:spPr>
          <a:xfrm>
            <a:off x="7066625" y="2756256"/>
            <a:ext cx="1681445" cy="1815882"/>
          </a:xfrm>
          <a:prstGeom prst="rect">
            <a:avLst/>
          </a:prstGeom>
        </p:spPr>
        <p:txBody>
          <a:bodyPr wrap="square">
            <a:spAutoFit/>
          </a:bodyPr>
          <a:lstStyle/>
          <a:p>
            <a:r>
              <a:rPr lang="en-US" sz="1600"/>
              <a:t>Add your finish time working on a 24-hour clock.</a:t>
            </a:r>
          </a:p>
          <a:p>
            <a:pPr algn="ctr"/>
            <a:endParaRPr lang="en-US" sz="1600"/>
          </a:p>
          <a:p>
            <a:r>
              <a:rPr lang="en-US" sz="1600"/>
              <a:t>Once added click on the          button.</a:t>
            </a:r>
          </a:p>
        </p:txBody>
      </p:sp>
      <p:sp>
        <p:nvSpPr>
          <p:cNvPr id="25" name="Rectangle 24">
            <a:extLst>
              <a:ext uri="{FF2B5EF4-FFF2-40B4-BE49-F238E27FC236}">
                <a16:creationId xmlns:a16="http://schemas.microsoft.com/office/drawing/2014/main" id="{3F86E64E-C0D4-4B53-96CE-389384200246}"/>
              </a:ext>
            </a:extLst>
          </p:cNvPr>
          <p:cNvSpPr/>
          <p:nvPr/>
        </p:nvSpPr>
        <p:spPr>
          <a:xfrm>
            <a:off x="668175" y="1231384"/>
            <a:ext cx="9328913" cy="830997"/>
          </a:xfrm>
          <a:prstGeom prst="rect">
            <a:avLst/>
          </a:prstGeom>
        </p:spPr>
        <p:txBody>
          <a:bodyPr wrap="square" lIns="91440" tIns="45720" rIns="91440" bIns="45720" anchor="t">
            <a:spAutoFit/>
          </a:bodyPr>
          <a:lstStyle/>
          <a:p>
            <a:r>
              <a:rPr lang="en-US" sz="1600"/>
              <a:t>The next part is to add the finish time or hours. </a:t>
            </a:r>
          </a:p>
          <a:p>
            <a:endParaRPr lang="en-US" sz="1600"/>
          </a:p>
          <a:p>
            <a:r>
              <a:rPr lang="en-US" sz="1600"/>
              <a:t>We are going to start with finish times and input the end time. </a:t>
            </a:r>
            <a:endParaRPr lang="en-US"/>
          </a:p>
        </p:txBody>
      </p:sp>
      <p:sp>
        <p:nvSpPr>
          <p:cNvPr id="12" name="Rectangle 11">
            <a:extLst>
              <a:ext uri="{FF2B5EF4-FFF2-40B4-BE49-F238E27FC236}">
                <a16:creationId xmlns:a16="http://schemas.microsoft.com/office/drawing/2014/main" id="{6F8530DF-8250-4433-A790-BCECAFA7C734}"/>
              </a:ext>
            </a:extLst>
          </p:cNvPr>
          <p:cNvSpPr/>
          <p:nvPr/>
        </p:nvSpPr>
        <p:spPr>
          <a:xfrm>
            <a:off x="668175" y="2546774"/>
            <a:ext cx="5954566" cy="2780787"/>
          </a:xfrm>
          <a:prstGeom prst="rect">
            <a:avLst/>
          </a:prstGeom>
          <a:solidFill>
            <a:srgbClr val="5967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834471" y="1962000"/>
            <a:ext cx="2851067" cy="584775"/>
          </a:xfrm>
          <a:prstGeom prst="rect">
            <a:avLst/>
          </a:prstGeom>
        </p:spPr>
        <p:txBody>
          <a:bodyPr wrap="square">
            <a:spAutoFit/>
          </a:bodyPr>
          <a:lstStyle/>
          <a:p>
            <a:pPr algn="ctr"/>
            <a:r>
              <a:rPr lang="en-US" sz="1600"/>
              <a:t>You can see we have already processed the finish time.</a:t>
            </a:r>
            <a:endParaRPr lang="en-GB" sz="1600"/>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792664" y="2898590"/>
            <a:ext cx="784928" cy="502964"/>
          </a:xfrm>
          <a:prstGeom prst="rect">
            <a:avLst/>
          </a:prstGeom>
        </p:spPr>
      </p:pic>
      <p:pic>
        <p:nvPicPr>
          <p:cNvPr id="16" name="Picture 15">
            <a:extLst>
              <a:ext uri="{FF2B5EF4-FFF2-40B4-BE49-F238E27FC236}">
                <a16:creationId xmlns:a16="http://schemas.microsoft.com/office/drawing/2014/main" id="{33409E5C-9817-4E49-BD18-84291C871958}"/>
              </a:ext>
            </a:extLst>
          </p:cNvPr>
          <p:cNvPicPr>
            <a:picLocks noChangeAspect="1"/>
          </p:cNvPicPr>
          <p:nvPr/>
        </p:nvPicPr>
        <p:blipFill>
          <a:blip r:embed="rId4"/>
          <a:stretch>
            <a:fillRect/>
          </a:stretch>
        </p:blipFill>
        <p:spPr>
          <a:xfrm>
            <a:off x="8804995" y="3831890"/>
            <a:ext cx="784928" cy="492651"/>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5"/>
          <a:stretch>
            <a:fillRect/>
          </a:stretch>
        </p:blipFill>
        <p:spPr>
          <a:xfrm>
            <a:off x="7775124" y="4048217"/>
            <a:ext cx="840723" cy="231503"/>
          </a:xfrm>
          <a:prstGeom prst="rect">
            <a:avLst/>
          </a:prstGeom>
        </p:spPr>
      </p:pic>
      <p:sp>
        <p:nvSpPr>
          <p:cNvPr id="8" name="Rectangle 7">
            <a:extLst>
              <a:ext uri="{FF2B5EF4-FFF2-40B4-BE49-F238E27FC236}">
                <a16:creationId xmlns:a16="http://schemas.microsoft.com/office/drawing/2014/main" id="{FDDC076F-FD26-423B-ADB4-41781FA796C7}"/>
              </a:ext>
            </a:extLst>
          </p:cNvPr>
          <p:cNvSpPr/>
          <p:nvPr/>
        </p:nvSpPr>
        <p:spPr>
          <a:xfrm>
            <a:off x="668175" y="5569579"/>
            <a:ext cx="5954566" cy="5486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E75BE64-F162-4457-9106-C02E66BF923C}"/>
              </a:ext>
            </a:extLst>
          </p:cNvPr>
          <p:cNvPicPr>
            <a:picLocks noChangeAspect="1"/>
          </p:cNvPicPr>
          <p:nvPr/>
        </p:nvPicPr>
        <p:blipFill>
          <a:blip r:embed="rId6"/>
          <a:stretch>
            <a:fillRect/>
          </a:stretch>
        </p:blipFill>
        <p:spPr>
          <a:xfrm>
            <a:off x="762042" y="5641959"/>
            <a:ext cx="5743852" cy="403895"/>
          </a:xfrm>
          <a:prstGeom prst="rect">
            <a:avLst/>
          </a:prstGeom>
        </p:spPr>
      </p:pic>
      <p:pic>
        <p:nvPicPr>
          <p:cNvPr id="2" name="Picture 1">
            <a:extLst>
              <a:ext uri="{FF2B5EF4-FFF2-40B4-BE49-F238E27FC236}">
                <a16:creationId xmlns:a16="http://schemas.microsoft.com/office/drawing/2014/main" id="{66A85F6F-CDC7-446D-BEE1-A64015444B14}"/>
              </a:ext>
            </a:extLst>
          </p:cNvPr>
          <p:cNvPicPr>
            <a:picLocks noChangeAspect="1"/>
          </p:cNvPicPr>
          <p:nvPr/>
        </p:nvPicPr>
        <p:blipFill rotWithShape="1">
          <a:blip r:embed="rId7"/>
          <a:srcRect t="10330"/>
          <a:stretch/>
        </p:blipFill>
        <p:spPr>
          <a:xfrm>
            <a:off x="771141" y="2626735"/>
            <a:ext cx="5748634" cy="2629265"/>
          </a:xfrm>
          <a:prstGeom prst="rect">
            <a:avLst/>
          </a:prstGeom>
        </p:spPr>
      </p:pic>
      <p:sp>
        <p:nvSpPr>
          <p:cNvPr id="6" name="Rectangle 5">
            <a:extLst>
              <a:ext uri="{FF2B5EF4-FFF2-40B4-BE49-F238E27FC236}">
                <a16:creationId xmlns:a16="http://schemas.microsoft.com/office/drawing/2014/main" id="{D68483DF-88AA-49CE-9046-0CA06B5185CC}"/>
              </a:ext>
            </a:extLst>
          </p:cNvPr>
          <p:cNvSpPr/>
          <p:nvPr/>
        </p:nvSpPr>
        <p:spPr>
          <a:xfrm>
            <a:off x="2006353" y="4048217"/>
            <a:ext cx="559294"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89C6A1-870D-40BA-88C7-F527605933A1}"/>
              </a:ext>
            </a:extLst>
          </p:cNvPr>
          <p:cNvSpPr/>
          <p:nvPr/>
        </p:nvSpPr>
        <p:spPr>
          <a:xfrm>
            <a:off x="2006353" y="5025037"/>
            <a:ext cx="693980"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083D009-06E3-41E8-B3C0-8ABF480F8D70}"/>
              </a:ext>
            </a:extLst>
          </p:cNvPr>
          <p:cNvSpPr/>
          <p:nvPr/>
        </p:nvSpPr>
        <p:spPr>
          <a:xfrm>
            <a:off x="2050946" y="478302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5266212" y="4116030"/>
            <a:ext cx="1724906" cy="7594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8E304F4-2BD3-4A5E-B29E-B891D0658BC4}"/>
              </a:ext>
            </a:extLst>
          </p:cNvPr>
          <p:cNvSpPr/>
          <p:nvPr/>
        </p:nvSpPr>
        <p:spPr>
          <a:xfrm>
            <a:off x="2006353" y="4536627"/>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AA9EB54-F88F-460F-A283-291205F08BBA}"/>
              </a:ext>
            </a:extLst>
          </p:cNvPr>
          <p:cNvSpPr/>
          <p:nvPr/>
        </p:nvSpPr>
        <p:spPr>
          <a:xfrm>
            <a:off x="2006353" y="4289030"/>
            <a:ext cx="95858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BE4F9E6-0314-434F-BFD0-54B0B8138131}"/>
              </a:ext>
            </a:extLst>
          </p:cNvPr>
          <p:cNvSpPr/>
          <p:nvPr/>
        </p:nvSpPr>
        <p:spPr>
          <a:xfrm>
            <a:off x="4493086" y="4516768"/>
            <a:ext cx="443883" cy="2618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EBEF7CF-A441-498E-81E0-8084A08553D8}"/>
              </a:ext>
            </a:extLst>
          </p:cNvPr>
          <p:cNvSpPr/>
          <p:nvPr/>
        </p:nvSpPr>
        <p:spPr>
          <a:xfrm>
            <a:off x="4947285" y="4779068"/>
            <a:ext cx="453953" cy="2478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715027" y="2195489"/>
            <a:ext cx="2359554" cy="218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8094E4A-00F5-452E-81CB-9F94668D5149}"/>
              </a:ext>
            </a:extLst>
          </p:cNvPr>
          <p:cNvSpPr/>
          <p:nvPr/>
        </p:nvSpPr>
        <p:spPr>
          <a:xfrm>
            <a:off x="6991118" y="5485127"/>
            <a:ext cx="2905579" cy="923330"/>
          </a:xfrm>
          <a:prstGeom prst="rect">
            <a:avLst/>
          </a:prstGeom>
        </p:spPr>
        <p:txBody>
          <a:bodyPr wrap="square" lIns="91440" tIns="45720" rIns="91440" bIns="45720" anchor="t">
            <a:spAutoFit/>
          </a:bodyPr>
          <a:lstStyle/>
          <a:p>
            <a:pPr algn="ctr"/>
            <a:r>
              <a:rPr lang="en-US"/>
              <a:t>A notification will pop up if you have a student working with restricted hours.</a:t>
            </a:r>
          </a:p>
        </p:txBody>
      </p:sp>
      <p:pic>
        <p:nvPicPr>
          <p:cNvPr id="13" name="Picture 12">
            <a:extLst>
              <a:ext uri="{FF2B5EF4-FFF2-40B4-BE49-F238E27FC236}">
                <a16:creationId xmlns:a16="http://schemas.microsoft.com/office/drawing/2014/main" id="{2880DFCF-E91B-47BD-BDCB-2C578BBBAD32}"/>
              </a:ext>
            </a:extLst>
          </p:cNvPr>
          <p:cNvPicPr>
            <a:picLocks noChangeAspect="1"/>
          </p:cNvPicPr>
          <p:nvPr/>
        </p:nvPicPr>
        <p:blipFill>
          <a:blip r:embed="rId8"/>
          <a:stretch>
            <a:fillRect/>
          </a:stretch>
        </p:blipFill>
        <p:spPr>
          <a:xfrm>
            <a:off x="2006354" y="4084863"/>
            <a:ext cx="1080796" cy="194857"/>
          </a:xfrm>
          <a:prstGeom prst="rect">
            <a:avLst/>
          </a:prstGeom>
        </p:spPr>
      </p:pic>
      <p:pic>
        <p:nvPicPr>
          <p:cNvPr id="29" name="Picture 28">
            <a:extLst>
              <a:ext uri="{FF2B5EF4-FFF2-40B4-BE49-F238E27FC236}">
                <a16:creationId xmlns:a16="http://schemas.microsoft.com/office/drawing/2014/main" id="{F7CEC0E2-0632-46A2-B8B0-CA13718081A8}"/>
              </a:ext>
            </a:extLst>
          </p:cNvPr>
          <p:cNvPicPr>
            <a:picLocks noChangeAspect="1"/>
          </p:cNvPicPr>
          <p:nvPr/>
        </p:nvPicPr>
        <p:blipFill>
          <a:blip r:embed="rId8"/>
          <a:stretch>
            <a:fillRect/>
          </a:stretch>
        </p:blipFill>
        <p:spPr>
          <a:xfrm>
            <a:off x="1989839" y="4330024"/>
            <a:ext cx="1080796" cy="194857"/>
          </a:xfrm>
          <a:prstGeom prst="rect">
            <a:avLst/>
          </a:prstGeom>
        </p:spPr>
      </p:pic>
      <p:pic>
        <p:nvPicPr>
          <p:cNvPr id="30" name="Picture 29">
            <a:extLst>
              <a:ext uri="{FF2B5EF4-FFF2-40B4-BE49-F238E27FC236}">
                <a16:creationId xmlns:a16="http://schemas.microsoft.com/office/drawing/2014/main" id="{1C3CB4DC-5210-44D1-AB15-DF37AF0A71C7}"/>
              </a:ext>
            </a:extLst>
          </p:cNvPr>
          <p:cNvPicPr>
            <a:picLocks noChangeAspect="1"/>
          </p:cNvPicPr>
          <p:nvPr/>
        </p:nvPicPr>
        <p:blipFill>
          <a:blip r:embed="rId8"/>
          <a:stretch>
            <a:fillRect/>
          </a:stretch>
        </p:blipFill>
        <p:spPr>
          <a:xfrm>
            <a:off x="2025249" y="4590191"/>
            <a:ext cx="1080796" cy="194857"/>
          </a:xfrm>
          <a:prstGeom prst="rect">
            <a:avLst/>
          </a:prstGeom>
        </p:spPr>
      </p:pic>
      <p:pic>
        <p:nvPicPr>
          <p:cNvPr id="31" name="Picture 30">
            <a:extLst>
              <a:ext uri="{FF2B5EF4-FFF2-40B4-BE49-F238E27FC236}">
                <a16:creationId xmlns:a16="http://schemas.microsoft.com/office/drawing/2014/main" id="{C1688104-53ED-4FC2-9750-E50FA2DD7FE9}"/>
              </a:ext>
            </a:extLst>
          </p:cNvPr>
          <p:cNvPicPr>
            <a:picLocks noChangeAspect="1"/>
          </p:cNvPicPr>
          <p:nvPr/>
        </p:nvPicPr>
        <p:blipFill>
          <a:blip r:embed="rId8"/>
          <a:stretch>
            <a:fillRect/>
          </a:stretch>
        </p:blipFill>
        <p:spPr>
          <a:xfrm>
            <a:off x="2050946" y="4865818"/>
            <a:ext cx="1080796" cy="194857"/>
          </a:xfrm>
          <a:prstGeom prst="rect">
            <a:avLst/>
          </a:prstGeom>
        </p:spPr>
      </p:pic>
      <p:pic>
        <p:nvPicPr>
          <p:cNvPr id="32" name="Picture 31">
            <a:extLst>
              <a:ext uri="{FF2B5EF4-FFF2-40B4-BE49-F238E27FC236}">
                <a16:creationId xmlns:a16="http://schemas.microsoft.com/office/drawing/2014/main" id="{C32CC2C0-AF34-43A7-9C80-32B81E3CEF61}"/>
              </a:ext>
            </a:extLst>
          </p:cNvPr>
          <p:cNvPicPr>
            <a:picLocks noChangeAspect="1"/>
          </p:cNvPicPr>
          <p:nvPr/>
        </p:nvPicPr>
        <p:blipFill>
          <a:blip r:embed="rId8"/>
          <a:stretch>
            <a:fillRect/>
          </a:stretch>
        </p:blipFill>
        <p:spPr>
          <a:xfrm>
            <a:off x="2012419" y="5075662"/>
            <a:ext cx="1080796" cy="194857"/>
          </a:xfrm>
          <a:prstGeom prst="rect">
            <a:avLst/>
          </a:prstGeom>
        </p:spPr>
      </p:pic>
      <p:pic>
        <p:nvPicPr>
          <p:cNvPr id="19" name="Picture 18">
            <a:extLst>
              <a:ext uri="{FF2B5EF4-FFF2-40B4-BE49-F238E27FC236}">
                <a16:creationId xmlns:a16="http://schemas.microsoft.com/office/drawing/2014/main" id="{46C81B21-4B4D-4430-A0A5-6A02FD24B094}"/>
              </a:ext>
            </a:extLst>
          </p:cNvPr>
          <p:cNvPicPr>
            <a:picLocks noChangeAspect="1"/>
          </p:cNvPicPr>
          <p:nvPr/>
        </p:nvPicPr>
        <p:blipFill rotWithShape="1">
          <a:blip r:embed="rId9"/>
          <a:srcRect b="37811"/>
          <a:stretch/>
        </p:blipFill>
        <p:spPr>
          <a:xfrm>
            <a:off x="771141" y="3991417"/>
            <a:ext cx="950562" cy="1276879"/>
          </a:xfrm>
          <a:prstGeom prst="rect">
            <a:avLst/>
          </a:prstGeom>
        </p:spPr>
      </p:pic>
      <p:sp>
        <p:nvSpPr>
          <p:cNvPr id="4" name="Slide Number Placeholder 3">
            <a:extLst>
              <a:ext uri="{FF2B5EF4-FFF2-40B4-BE49-F238E27FC236}">
                <a16:creationId xmlns:a16="http://schemas.microsoft.com/office/drawing/2014/main" id="{D181875B-57CF-4A7A-9FCE-60ABE1BE283A}"/>
              </a:ext>
            </a:extLst>
          </p:cNvPr>
          <p:cNvSpPr>
            <a:spLocks noGrp="1"/>
          </p:cNvSpPr>
          <p:nvPr>
            <p:ph type="sldNum" sz="quarter" idx="12"/>
          </p:nvPr>
        </p:nvSpPr>
        <p:spPr/>
        <p:txBody>
          <a:bodyPr/>
          <a:lstStyle/>
          <a:p>
            <a:fld id="{6F0C9F74-ED7C-44EF-9CFC-67AAF3EFA2FB}" type="slidenum">
              <a:rPr lang="en-GB" smtClean="0"/>
              <a:t>7</a:t>
            </a:fld>
            <a:endParaRPr lang="en-GB"/>
          </a:p>
        </p:txBody>
      </p:sp>
    </p:spTree>
    <p:extLst>
      <p:ext uri="{BB962C8B-B14F-4D97-AF65-F5344CB8AC3E}">
        <p14:creationId xmlns:p14="http://schemas.microsoft.com/office/powerpoint/2010/main" val="1865549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48111" y="442743"/>
            <a:ext cx="9131300" cy="401638"/>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48111" y="1013186"/>
            <a:ext cx="10248520" cy="584775"/>
          </a:xfrm>
          <a:prstGeom prst="rect">
            <a:avLst/>
          </a:prstGeom>
        </p:spPr>
        <p:txBody>
          <a:bodyPr wrap="square" lIns="91440" tIns="45720" rIns="91440" bIns="45720" anchor="t">
            <a:spAutoFit/>
          </a:bodyPr>
          <a:lstStyle/>
          <a:p>
            <a:r>
              <a:rPr lang="en-US" sz="1600"/>
              <a:t>Once with have opened the edit adjustment section, you need to select either Missed pay (basic), Missed pay (overtime),</a:t>
            </a:r>
          </a:p>
          <a:p>
            <a:r>
              <a:rPr lang="en-US" sz="1600"/>
              <a:t>Adjustment rate or Adjustment Rate Overtime </a:t>
            </a:r>
            <a:r>
              <a:rPr lang="en-US" sz="1600" b="1"/>
              <a:t>ONLY.</a:t>
            </a:r>
            <a:r>
              <a:rPr lang="en-US" sz="1600"/>
              <a:t> </a:t>
            </a:r>
            <a:endParaRPr lang="en-US" sz="1600">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5407" y="2827090"/>
            <a:ext cx="5252594" cy="297068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681397" y="5381672"/>
            <a:ext cx="2752243"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7270" r="12177" b="11246"/>
          <a:stretch/>
        </p:blipFill>
        <p:spPr>
          <a:xfrm>
            <a:off x="807946" y="2952924"/>
            <a:ext cx="4976186" cy="2721135"/>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2666483" y="3950563"/>
            <a:ext cx="1506022"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4173098" y="3311371"/>
            <a:ext cx="2268179" cy="7942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764784" y="3311371"/>
            <a:ext cx="2539180" cy="181973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4"/>
          <a:stretch>
            <a:fillRect/>
          </a:stretch>
        </p:blipFill>
        <p:spPr>
          <a:xfrm>
            <a:off x="7789773" y="5675843"/>
            <a:ext cx="434378" cy="243861"/>
          </a:xfrm>
          <a:prstGeom prst="rect">
            <a:avLst/>
          </a:prstGeom>
        </p:spPr>
      </p:pic>
      <p:pic>
        <p:nvPicPr>
          <p:cNvPr id="4" name="Picture 3">
            <a:extLst>
              <a:ext uri="{FF2B5EF4-FFF2-40B4-BE49-F238E27FC236}">
                <a16:creationId xmlns:a16="http://schemas.microsoft.com/office/drawing/2014/main" id="{385E259F-8C44-4C49-9046-AA3EBBDBD7D4}"/>
              </a:ext>
            </a:extLst>
          </p:cNvPr>
          <p:cNvPicPr>
            <a:picLocks noChangeAspect="1"/>
          </p:cNvPicPr>
          <p:nvPr/>
        </p:nvPicPr>
        <p:blipFill>
          <a:blip r:embed="rId5"/>
          <a:stretch>
            <a:fillRect/>
          </a:stretch>
        </p:blipFill>
        <p:spPr>
          <a:xfrm>
            <a:off x="6860792" y="3400422"/>
            <a:ext cx="2347163" cy="1623201"/>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V="1">
            <a:off x="7923650" y="5023623"/>
            <a:ext cx="811021" cy="3685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607A954-AFFC-4FAF-A570-0E8E639702E2}"/>
              </a:ext>
            </a:extLst>
          </p:cNvPr>
          <p:cNvSpPr/>
          <p:nvPr/>
        </p:nvSpPr>
        <p:spPr>
          <a:xfrm>
            <a:off x="8620069" y="4668777"/>
            <a:ext cx="523784" cy="2704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63994C-2840-461E-80DD-8944B44D052E}"/>
              </a:ext>
            </a:extLst>
          </p:cNvPr>
          <p:cNvSpPr/>
          <p:nvPr/>
        </p:nvSpPr>
        <p:spPr>
          <a:xfrm>
            <a:off x="5335479" y="5238381"/>
            <a:ext cx="259999" cy="153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DD83888-33F4-4CED-ABED-749D7DF3038A}"/>
              </a:ext>
            </a:extLst>
          </p:cNvPr>
          <p:cNvSpPr/>
          <p:nvPr/>
        </p:nvSpPr>
        <p:spPr>
          <a:xfrm>
            <a:off x="6230857" y="2090102"/>
            <a:ext cx="3417396" cy="1077218"/>
          </a:xfrm>
          <a:prstGeom prst="rect">
            <a:avLst/>
          </a:prstGeom>
        </p:spPr>
        <p:txBody>
          <a:bodyPr wrap="square" lIns="91440" tIns="45720" rIns="91440" bIns="45720" anchor="t">
            <a:spAutoFit/>
          </a:bodyPr>
          <a:lstStyle/>
          <a:p>
            <a:pPr algn="ctr"/>
            <a:r>
              <a:rPr lang="en-US" sz="1600"/>
              <a:t>Next click on </a:t>
            </a:r>
            <a:r>
              <a:rPr lang="en-US" sz="1600" b="1"/>
              <a:t>Adjusted Rate </a:t>
            </a:r>
            <a:r>
              <a:rPr lang="en-US" sz="1600"/>
              <a:t>or if overtime adjustment click </a:t>
            </a:r>
            <a:r>
              <a:rPr lang="en-US" sz="1600" b="1"/>
              <a:t>Adjusted Rate</a:t>
            </a:r>
            <a:r>
              <a:rPr lang="en-US" sz="1600"/>
              <a:t> </a:t>
            </a:r>
            <a:r>
              <a:rPr lang="en-US" sz="1600" b="1"/>
              <a:t>OT.</a:t>
            </a:r>
          </a:p>
          <a:p>
            <a:pPr algn="ctr"/>
            <a:r>
              <a:rPr lang="en-US" sz="1600"/>
              <a:t> This will be on your drop down.</a:t>
            </a:r>
            <a:endParaRPr lang="en-US" sz="1600">
              <a:cs typeface="Calibri"/>
            </a:endParaRPr>
          </a:p>
        </p:txBody>
      </p:sp>
      <p:sp>
        <p:nvSpPr>
          <p:cNvPr id="3" name="Rectangle 2">
            <a:extLst>
              <a:ext uri="{FF2B5EF4-FFF2-40B4-BE49-F238E27FC236}">
                <a16:creationId xmlns:a16="http://schemas.microsoft.com/office/drawing/2014/main" id="{132280D1-105E-413E-A3F4-9F768F13E9F3}"/>
              </a:ext>
            </a:extLst>
          </p:cNvPr>
          <p:cNvSpPr/>
          <p:nvPr/>
        </p:nvSpPr>
        <p:spPr>
          <a:xfrm>
            <a:off x="2325950" y="3167320"/>
            <a:ext cx="340533" cy="144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7A6364A2-0ACF-462B-AA01-8C3EE237D631}"/>
              </a:ext>
            </a:extLst>
          </p:cNvPr>
          <p:cNvSpPr>
            <a:spLocks noGrp="1"/>
          </p:cNvSpPr>
          <p:nvPr>
            <p:ph type="sldNum" sz="quarter" idx="12"/>
          </p:nvPr>
        </p:nvSpPr>
        <p:spPr/>
        <p:txBody>
          <a:bodyPr/>
          <a:lstStyle/>
          <a:p>
            <a:fld id="{6F0C9F74-ED7C-44EF-9CFC-67AAF3EFA2FB}" type="slidenum">
              <a:rPr lang="en-GB" smtClean="0"/>
              <a:t>70</a:t>
            </a:fld>
            <a:endParaRPr lang="en-GB"/>
          </a:p>
        </p:txBody>
      </p:sp>
    </p:spTree>
    <p:extLst>
      <p:ext uri="{BB962C8B-B14F-4D97-AF65-F5344CB8AC3E}">
        <p14:creationId xmlns:p14="http://schemas.microsoft.com/office/powerpoint/2010/main" val="1779357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80986"/>
            <a:ext cx="9131300" cy="403225"/>
          </a:xfrm>
        </p:spPr>
        <p:txBody>
          <a:bodyPr/>
          <a:lstStyle/>
          <a:p>
            <a:pPr>
              <a:buClr>
                <a:srgbClr val="B8C617"/>
              </a:buClr>
            </a:pPr>
            <a:r>
              <a:rPr lang="en-US" sz="2800" b="1">
                <a:solidFill>
                  <a:srgbClr val="92D050"/>
                </a:solidFill>
                <a:latin typeface="Calibri"/>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080031"/>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23083"/>
            <a:ext cx="5252594" cy="346351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91058"/>
            <a:ext cx="3616171" cy="3354765"/>
          </a:xfrm>
          <a:prstGeom prst="rect">
            <a:avLst/>
          </a:prstGeom>
        </p:spPr>
        <p:txBody>
          <a:bodyPr wrap="square" lIns="91440" tIns="45720" rIns="91440" bIns="45720" anchor="t">
            <a:spAutoFit/>
          </a:bodyPr>
          <a:lstStyle/>
          <a:p>
            <a:r>
              <a:rPr lang="en-US" sz="1600"/>
              <a:t>Correct Adjustment week of payment </a:t>
            </a:r>
            <a:r>
              <a:rPr lang="en-US" sz="1600" b="1">
                <a:sym typeface="Wingdings" panose="05000000000000000000" pitchFamily="2" charset="2"/>
              </a:rPr>
              <a:t></a:t>
            </a:r>
            <a:endParaRPr lang="en-US" sz="1600">
              <a:cs typeface="Calibri"/>
            </a:endParaRPr>
          </a:p>
          <a:p>
            <a:endParaRPr lang="en-US" sz="1600"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Charge &amp; Pay Rate Difference </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7" y="2633960"/>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30445" y="4680936"/>
            <a:ext cx="1439139" cy="6830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351764" y="4401024"/>
            <a:ext cx="434378" cy="243861"/>
          </a:xfrm>
          <a:prstGeom prst="rect">
            <a:avLst/>
          </a:prstGeom>
        </p:spPr>
      </p:pic>
      <p:pic>
        <p:nvPicPr>
          <p:cNvPr id="2" name="Picture 1">
            <a:extLst>
              <a:ext uri="{FF2B5EF4-FFF2-40B4-BE49-F238E27FC236}">
                <a16:creationId xmlns:a16="http://schemas.microsoft.com/office/drawing/2014/main" id="{348DA7F7-EF8D-482F-B084-D0B256E424C1}"/>
              </a:ext>
            </a:extLst>
          </p:cNvPr>
          <p:cNvPicPr>
            <a:picLocks noChangeAspect="1"/>
          </p:cNvPicPr>
          <p:nvPr/>
        </p:nvPicPr>
        <p:blipFill rotWithShape="1">
          <a:blip r:embed="rId5"/>
          <a:srcRect l="5849" t="27890" r="1480" b="47970"/>
          <a:stretch/>
        </p:blipFill>
        <p:spPr>
          <a:xfrm>
            <a:off x="928334" y="2965025"/>
            <a:ext cx="4847784" cy="884579"/>
          </a:xfrm>
          <a:prstGeom prst="rect">
            <a:avLst/>
          </a:prstGeom>
        </p:spPr>
      </p:pic>
      <p:sp>
        <p:nvSpPr>
          <p:cNvPr id="11" name="Rectangle 10">
            <a:extLst>
              <a:ext uri="{FF2B5EF4-FFF2-40B4-BE49-F238E27FC236}">
                <a16:creationId xmlns:a16="http://schemas.microsoft.com/office/drawing/2014/main" id="{04187DF5-8E24-4922-896F-F019D54A76A8}"/>
              </a:ext>
            </a:extLst>
          </p:cNvPr>
          <p:cNvSpPr/>
          <p:nvPr/>
        </p:nvSpPr>
        <p:spPr>
          <a:xfrm>
            <a:off x="2178332"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622D3B-3271-4649-AEA4-550EA1C02DCB}"/>
              </a:ext>
            </a:extLst>
          </p:cNvPr>
          <p:cNvSpPr/>
          <p:nvPr/>
        </p:nvSpPr>
        <p:spPr>
          <a:xfrm>
            <a:off x="928332" y="3530465"/>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60346" y="3529815"/>
            <a:ext cx="754016" cy="295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01CF6A5-E386-4C06-A77A-457E13B133AE}"/>
              </a:ext>
            </a:extLst>
          </p:cNvPr>
          <p:cNvSpPr/>
          <p:nvPr/>
        </p:nvSpPr>
        <p:spPr>
          <a:xfrm>
            <a:off x="2567711" y="355978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DDF120F-A24D-42AF-907F-8E29146CE200}"/>
              </a:ext>
            </a:extLst>
          </p:cNvPr>
          <p:cNvSpPr/>
          <p:nvPr/>
        </p:nvSpPr>
        <p:spPr>
          <a:xfrm>
            <a:off x="5485531" y="5307611"/>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0D5CF71-F648-493D-80EA-63BAAA12154C}"/>
              </a:ext>
            </a:extLst>
          </p:cNvPr>
          <p:cNvGrpSpPr/>
          <p:nvPr/>
        </p:nvGrpSpPr>
        <p:grpSpPr>
          <a:xfrm>
            <a:off x="4483975" y="5811423"/>
            <a:ext cx="5425776" cy="732424"/>
            <a:chOff x="4483975" y="5811423"/>
            <a:chExt cx="5425776" cy="732424"/>
          </a:xfrm>
        </p:grpSpPr>
        <p:sp>
          <p:nvSpPr>
            <p:cNvPr id="27" name="Rectangle 26">
              <a:extLst>
                <a:ext uri="{FF2B5EF4-FFF2-40B4-BE49-F238E27FC236}">
                  <a16:creationId xmlns:a16="http://schemas.microsoft.com/office/drawing/2014/main" id="{0FFC4F09-62E5-480A-ADF5-882074D77275}"/>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5" descr="Graphical user interface, text, application&#10;&#10;Description automatically generated">
              <a:extLst>
                <a:ext uri="{FF2B5EF4-FFF2-40B4-BE49-F238E27FC236}">
                  <a16:creationId xmlns:a16="http://schemas.microsoft.com/office/drawing/2014/main" id="{4433EAC9-7A35-4433-92DF-7F59B29D796D}"/>
                </a:ext>
              </a:extLst>
            </p:cNvPr>
            <p:cNvPicPr>
              <a:picLocks noChangeAspect="1"/>
            </p:cNvPicPr>
            <p:nvPr/>
          </p:nvPicPr>
          <p:blipFill>
            <a:blip r:embed="rId6"/>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0A82271C-DB15-491E-86F3-E6EFECE70D14}"/>
              </a:ext>
            </a:extLst>
          </p:cNvPr>
          <p:cNvSpPr/>
          <p:nvPr/>
        </p:nvSpPr>
        <p:spPr>
          <a:xfrm>
            <a:off x="7170423" y="4976621"/>
            <a:ext cx="2794668" cy="830997"/>
          </a:xfrm>
          <a:prstGeom prst="rect">
            <a:avLst/>
          </a:prstGeom>
        </p:spPr>
        <p:txBody>
          <a:bodyPr wrap="square" lIns="91440" tIns="45720" rIns="91440" bIns="45720" anchor="t">
            <a:spAutoFit/>
          </a:bodyPr>
          <a:lstStyle/>
          <a:p>
            <a:pPr algn="ctr"/>
            <a:r>
              <a:rPr lang="en-US" sz="1600" b="1">
                <a:cs typeface="Calibri"/>
              </a:rPr>
              <a:t>If you have inputted anything incorrect you will see the below message appear.</a:t>
            </a:r>
            <a:endParaRPr lang="en-US" b="1"/>
          </a:p>
        </p:txBody>
      </p:sp>
      <p:sp>
        <p:nvSpPr>
          <p:cNvPr id="7" name="Slide Number Placeholder 6">
            <a:extLst>
              <a:ext uri="{FF2B5EF4-FFF2-40B4-BE49-F238E27FC236}">
                <a16:creationId xmlns:a16="http://schemas.microsoft.com/office/drawing/2014/main" id="{00BD9DAD-3633-43AB-A787-0A27CE4BE39D}"/>
              </a:ext>
            </a:extLst>
          </p:cNvPr>
          <p:cNvSpPr>
            <a:spLocks noGrp="1"/>
          </p:cNvSpPr>
          <p:nvPr>
            <p:ph type="sldNum" sz="quarter" idx="12"/>
          </p:nvPr>
        </p:nvSpPr>
        <p:spPr/>
        <p:txBody>
          <a:bodyPr/>
          <a:lstStyle/>
          <a:p>
            <a:fld id="{6F0C9F74-ED7C-44EF-9CFC-67AAF3EFA2FB}" type="slidenum">
              <a:rPr lang="en-GB" smtClean="0"/>
              <a:t>71</a:t>
            </a:fld>
            <a:endParaRPr lang="en-GB"/>
          </a:p>
        </p:txBody>
      </p:sp>
    </p:spTree>
    <p:extLst>
      <p:ext uri="{BB962C8B-B14F-4D97-AF65-F5344CB8AC3E}">
        <p14:creationId xmlns:p14="http://schemas.microsoft.com/office/powerpoint/2010/main" val="2989400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398274"/>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976122"/>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80870" y="2114097"/>
            <a:ext cx="7227489" cy="408122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327343" y="1479295"/>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6280"/>
          <a:stretch/>
        </p:blipFill>
        <p:spPr>
          <a:xfrm>
            <a:off x="699476" y="2240079"/>
            <a:ext cx="6971778" cy="386277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948293" y="4824675"/>
            <a:ext cx="1798368" cy="232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a:stCxn id="8" idx="2"/>
          </p:cNvCxnSpPr>
          <p:nvPr/>
        </p:nvCxnSpPr>
        <p:spPr>
          <a:xfrm>
            <a:off x="4339119" y="1793620"/>
            <a:ext cx="142875" cy="2957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10598912" y="4316837"/>
            <a:ext cx="337352" cy="11541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7D6EDF6-C1B2-42AE-B8E1-834FE0C50BFA}"/>
              </a:ext>
            </a:extLst>
          </p:cNvPr>
          <p:cNvPicPr>
            <a:picLocks noChangeAspect="1"/>
          </p:cNvPicPr>
          <p:nvPr/>
        </p:nvPicPr>
        <p:blipFill>
          <a:blip r:embed="rId4"/>
          <a:stretch>
            <a:fillRect/>
          </a:stretch>
        </p:blipFill>
        <p:spPr>
          <a:xfrm>
            <a:off x="4196244" y="1479295"/>
            <a:ext cx="285750" cy="314325"/>
          </a:xfrm>
          <a:prstGeom prst="rect">
            <a:avLst/>
          </a:prstGeom>
        </p:spPr>
      </p:pic>
      <p:pic>
        <p:nvPicPr>
          <p:cNvPr id="12" name="Picture 11">
            <a:extLst>
              <a:ext uri="{FF2B5EF4-FFF2-40B4-BE49-F238E27FC236}">
                <a16:creationId xmlns:a16="http://schemas.microsoft.com/office/drawing/2014/main" id="{609003E8-2053-4172-B1E8-1830A4459F75}"/>
              </a:ext>
            </a:extLst>
          </p:cNvPr>
          <p:cNvPicPr>
            <a:picLocks noChangeAspect="1"/>
          </p:cNvPicPr>
          <p:nvPr/>
        </p:nvPicPr>
        <p:blipFill>
          <a:blip r:embed="rId5"/>
          <a:stretch>
            <a:fillRect/>
          </a:stretch>
        </p:blipFill>
        <p:spPr>
          <a:xfrm>
            <a:off x="3223624" y="3577903"/>
            <a:ext cx="577813" cy="212213"/>
          </a:xfrm>
          <a:prstGeom prst="rect">
            <a:avLst/>
          </a:prstGeom>
        </p:spPr>
      </p:pic>
      <p:pic>
        <p:nvPicPr>
          <p:cNvPr id="22" name="Picture 21">
            <a:extLst>
              <a:ext uri="{FF2B5EF4-FFF2-40B4-BE49-F238E27FC236}">
                <a16:creationId xmlns:a16="http://schemas.microsoft.com/office/drawing/2014/main" id="{FD56E2B6-A4BB-48DF-8E25-FBB8667178F4}"/>
              </a:ext>
            </a:extLst>
          </p:cNvPr>
          <p:cNvPicPr>
            <a:picLocks noChangeAspect="1"/>
          </p:cNvPicPr>
          <p:nvPr/>
        </p:nvPicPr>
        <p:blipFill>
          <a:blip r:embed="rId6"/>
          <a:stretch>
            <a:fillRect/>
          </a:stretch>
        </p:blipFill>
        <p:spPr>
          <a:xfrm>
            <a:off x="2627994" y="4813469"/>
            <a:ext cx="320299" cy="940059"/>
          </a:xfrm>
          <a:prstGeom prst="rect">
            <a:avLst/>
          </a:prstGeom>
        </p:spPr>
      </p:pic>
      <p:sp>
        <p:nvSpPr>
          <p:cNvPr id="28" name="Rectangle 27">
            <a:extLst>
              <a:ext uri="{FF2B5EF4-FFF2-40B4-BE49-F238E27FC236}">
                <a16:creationId xmlns:a16="http://schemas.microsoft.com/office/drawing/2014/main" id="{F4BEB5A7-B5E3-41BB-AD6B-A3125CC28851}"/>
              </a:ext>
            </a:extLst>
          </p:cNvPr>
          <p:cNvSpPr/>
          <p:nvPr/>
        </p:nvSpPr>
        <p:spPr>
          <a:xfrm>
            <a:off x="5638958" y="3257145"/>
            <a:ext cx="5927649" cy="332416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7"/>
          <a:stretch>
            <a:fillRect/>
          </a:stretch>
        </p:blipFill>
        <p:spPr>
          <a:xfrm>
            <a:off x="5738846" y="3394093"/>
            <a:ext cx="5667114" cy="3108202"/>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p:cNvCxnSpPr>
          <p:nvPr/>
        </p:nvCxnSpPr>
        <p:spPr>
          <a:xfrm flipH="1">
            <a:off x="7031447" y="2030674"/>
            <a:ext cx="2057045" cy="3222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BE244AB-F23E-407F-A110-9BA52467CDDC}"/>
              </a:ext>
            </a:extLst>
          </p:cNvPr>
          <p:cNvPicPr>
            <a:picLocks noChangeAspect="1"/>
          </p:cNvPicPr>
          <p:nvPr/>
        </p:nvPicPr>
        <p:blipFill>
          <a:blip r:embed="rId8"/>
          <a:stretch>
            <a:fillRect/>
          </a:stretch>
        </p:blipFill>
        <p:spPr>
          <a:xfrm>
            <a:off x="6232090" y="3522084"/>
            <a:ext cx="572886" cy="268032"/>
          </a:xfrm>
          <a:prstGeom prst="rect">
            <a:avLst/>
          </a:prstGeom>
        </p:spPr>
      </p:pic>
      <p:pic>
        <p:nvPicPr>
          <p:cNvPr id="34" name="Picture 33">
            <a:extLst>
              <a:ext uri="{FF2B5EF4-FFF2-40B4-BE49-F238E27FC236}">
                <a16:creationId xmlns:a16="http://schemas.microsoft.com/office/drawing/2014/main" id="{128AFF8F-14E1-4786-BCA6-08B8466FE1D9}"/>
              </a:ext>
            </a:extLst>
          </p:cNvPr>
          <p:cNvPicPr>
            <a:picLocks noChangeAspect="1"/>
          </p:cNvPicPr>
          <p:nvPr/>
        </p:nvPicPr>
        <p:blipFill>
          <a:blip r:embed="rId9"/>
          <a:stretch>
            <a:fillRect/>
          </a:stretch>
        </p:blipFill>
        <p:spPr>
          <a:xfrm>
            <a:off x="7471018" y="5423954"/>
            <a:ext cx="485775" cy="219075"/>
          </a:xfrm>
          <a:prstGeom prst="rect">
            <a:avLst/>
          </a:prstGeom>
        </p:spPr>
      </p:pic>
      <p:sp>
        <p:nvSpPr>
          <p:cNvPr id="3" name="Slide Number Placeholder 2">
            <a:extLst>
              <a:ext uri="{FF2B5EF4-FFF2-40B4-BE49-F238E27FC236}">
                <a16:creationId xmlns:a16="http://schemas.microsoft.com/office/drawing/2014/main" id="{335C64D3-C08E-4B4B-9BCE-B1CD4192D465}"/>
              </a:ext>
            </a:extLst>
          </p:cNvPr>
          <p:cNvSpPr>
            <a:spLocks noGrp="1"/>
          </p:cNvSpPr>
          <p:nvPr>
            <p:ph type="sldNum" sz="quarter" idx="12"/>
          </p:nvPr>
        </p:nvSpPr>
        <p:spPr/>
        <p:txBody>
          <a:bodyPr/>
          <a:lstStyle/>
          <a:p>
            <a:fld id="{6F0C9F74-ED7C-44EF-9CFC-67AAF3EFA2FB}" type="slidenum">
              <a:rPr lang="en-GB" smtClean="0"/>
              <a:t>72</a:t>
            </a:fld>
            <a:endParaRPr lang="en-GB"/>
          </a:p>
        </p:txBody>
      </p:sp>
    </p:spTree>
    <p:extLst>
      <p:ext uri="{BB962C8B-B14F-4D97-AF65-F5344CB8AC3E}">
        <p14:creationId xmlns:p14="http://schemas.microsoft.com/office/powerpoint/2010/main" val="1264900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510385" y="1702792"/>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26052" r="10766" b="38304"/>
          <a:stretch/>
        </p:blipFill>
        <p:spPr>
          <a:xfrm>
            <a:off x="632500" y="1815470"/>
            <a:ext cx="5992437" cy="2703500"/>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734321" y="2504608"/>
            <a:ext cx="1500327" cy="3100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724741" y="3959440"/>
            <a:ext cx="1157325" cy="2372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7B506A-8C97-4729-B9B4-FE270F214CFE}"/>
              </a:ext>
            </a:extLst>
          </p:cNvPr>
          <p:cNvSpPr/>
          <p:nvPr/>
        </p:nvSpPr>
        <p:spPr>
          <a:xfrm>
            <a:off x="2096151" y="3014596"/>
            <a:ext cx="6182765" cy="292174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021" y="397680"/>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1106008"/>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7783865" y="1639467"/>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from here by clicking</a:t>
            </a:r>
          </a:p>
          <a:p>
            <a:pPr algn="ctr"/>
            <a:endParaRPr lang="en-US" sz="1600"/>
          </a:p>
          <a:p>
            <a:pPr algn="ctr"/>
            <a:endParaRPr lang="en-US" sz="1600"/>
          </a:p>
          <a:p>
            <a:pPr algn="ctr"/>
            <a:endParaRPr lang="en-US" sz="1600"/>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2200870" y="3110881"/>
            <a:ext cx="5968409" cy="2712783"/>
          </a:xfrm>
          <a:prstGeom prst="rect">
            <a:avLst/>
          </a:prstGeom>
        </p:spPr>
      </p:pic>
      <p:sp>
        <p:nvSpPr>
          <p:cNvPr id="40" name="Rectangle 39">
            <a:extLst>
              <a:ext uri="{FF2B5EF4-FFF2-40B4-BE49-F238E27FC236}">
                <a16:creationId xmlns:a16="http://schemas.microsoft.com/office/drawing/2014/main" id="{C8F41A14-8FD1-448F-91F2-54FEF5F2CE12}"/>
              </a:ext>
            </a:extLst>
          </p:cNvPr>
          <p:cNvSpPr/>
          <p:nvPr/>
        </p:nvSpPr>
        <p:spPr>
          <a:xfrm>
            <a:off x="2200870" y="5331931"/>
            <a:ext cx="892585" cy="1955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564206" y="4631648"/>
            <a:ext cx="4495978" cy="209290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a:blip r:embed="rId5"/>
          <a:stretch>
            <a:fillRect/>
          </a:stretch>
        </p:blipFill>
        <p:spPr>
          <a:xfrm>
            <a:off x="6004143" y="4631648"/>
            <a:ext cx="4956066" cy="2006072"/>
          </a:xfrm>
          <a:prstGeom prst="rect">
            <a:avLst/>
          </a:prstGeom>
        </p:spPr>
      </p:pic>
      <p:sp>
        <p:nvSpPr>
          <p:cNvPr id="54" name="Rectangle 53">
            <a:extLst>
              <a:ext uri="{FF2B5EF4-FFF2-40B4-BE49-F238E27FC236}">
                <a16:creationId xmlns:a16="http://schemas.microsoft.com/office/drawing/2014/main" id="{93672947-9A3C-4879-9CAC-3B9B1D483D43}"/>
              </a:ext>
            </a:extLst>
          </p:cNvPr>
          <p:cNvSpPr/>
          <p:nvPr/>
        </p:nvSpPr>
        <p:spPr>
          <a:xfrm>
            <a:off x="6772097" y="5634684"/>
            <a:ext cx="4080195" cy="1003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Arrow Connector 56">
            <a:extLst>
              <a:ext uri="{FF2B5EF4-FFF2-40B4-BE49-F238E27FC236}">
                <a16:creationId xmlns:a16="http://schemas.microsoft.com/office/drawing/2014/main" id="{6B3E4F34-F3CD-4028-9124-C96DB4C9C1CD}"/>
              </a:ext>
            </a:extLst>
          </p:cNvPr>
          <p:cNvCxnSpPr>
            <a:cxnSpLocks/>
          </p:cNvCxnSpPr>
          <p:nvPr/>
        </p:nvCxnSpPr>
        <p:spPr>
          <a:xfrm flipH="1">
            <a:off x="5823532" y="2428043"/>
            <a:ext cx="2301984" cy="1637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8400751" y="2504609"/>
            <a:ext cx="2863700" cy="319504"/>
          </a:xfrm>
          <a:prstGeom prst="rect">
            <a:avLst/>
          </a:prstGeom>
        </p:spPr>
      </p:pic>
      <p:sp>
        <p:nvSpPr>
          <p:cNvPr id="18" name="Rectangle 17">
            <a:extLst>
              <a:ext uri="{FF2B5EF4-FFF2-40B4-BE49-F238E27FC236}">
                <a16:creationId xmlns:a16="http://schemas.microsoft.com/office/drawing/2014/main" id="{9A3CFFA9-4717-4376-8F48-2D13849854CB}"/>
              </a:ext>
            </a:extLst>
          </p:cNvPr>
          <p:cNvSpPr/>
          <p:nvPr/>
        </p:nvSpPr>
        <p:spPr>
          <a:xfrm>
            <a:off x="9434654" y="6276084"/>
            <a:ext cx="1376542" cy="25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756F4D5-3CBF-49D2-A51B-27DE00861DBA}"/>
              </a:ext>
            </a:extLst>
          </p:cNvPr>
          <p:cNvCxnSpPr>
            <a:cxnSpLocks/>
          </p:cNvCxnSpPr>
          <p:nvPr/>
        </p:nvCxnSpPr>
        <p:spPr>
          <a:xfrm>
            <a:off x="10272724" y="3126211"/>
            <a:ext cx="0" cy="31216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262BA9E-F93A-4A3E-97AF-B25FA1924111}"/>
              </a:ext>
            </a:extLst>
          </p:cNvPr>
          <p:cNvSpPr/>
          <p:nvPr/>
        </p:nvSpPr>
        <p:spPr>
          <a:xfrm>
            <a:off x="3790772" y="4429957"/>
            <a:ext cx="301834" cy="89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3790771" y="4375419"/>
            <a:ext cx="4199132" cy="239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155DC666-94E1-41AB-B650-14DC73BF7FBE}"/>
              </a:ext>
            </a:extLst>
          </p:cNvPr>
          <p:cNvCxnSpPr>
            <a:cxnSpLocks/>
          </p:cNvCxnSpPr>
          <p:nvPr/>
        </p:nvCxnSpPr>
        <p:spPr>
          <a:xfrm flipH="1">
            <a:off x="1005436" y="1519259"/>
            <a:ext cx="2340281" cy="2345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CAE1720-7B94-45FC-B72E-B29498C0C7BB}"/>
              </a:ext>
            </a:extLst>
          </p:cNvPr>
          <p:cNvCxnSpPr>
            <a:cxnSpLocks/>
          </p:cNvCxnSpPr>
          <p:nvPr/>
        </p:nvCxnSpPr>
        <p:spPr>
          <a:xfrm flipH="1">
            <a:off x="3211204" y="1540847"/>
            <a:ext cx="134513" cy="9417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9505E-A2B4-4533-B655-82C4AB2CCA53}"/>
              </a:ext>
            </a:extLst>
          </p:cNvPr>
          <p:cNvSpPr>
            <a:spLocks noGrp="1"/>
          </p:cNvSpPr>
          <p:nvPr>
            <p:ph type="sldNum" sz="quarter" idx="12"/>
          </p:nvPr>
        </p:nvSpPr>
        <p:spPr/>
        <p:txBody>
          <a:bodyPr/>
          <a:lstStyle/>
          <a:p>
            <a:fld id="{6F0C9F74-ED7C-44EF-9CFC-67AAF3EFA2FB}" type="slidenum">
              <a:rPr lang="en-GB" smtClean="0"/>
              <a:t>73</a:t>
            </a:fld>
            <a:endParaRPr lang="en-GB"/>
          </a:p>
        </p:txBody>
      </p:sp>
    </p:spTree>
    <p:extLst>
      <p:ext uri="{BB962C8B-B14F-4D97-AF65-F5344CB8AC3E}">
        <p14:creationId xmlns:p14="http://schemas.microsoft.com/office/powerpoint/2010/main" val="3857628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34905" y="2382365"/>
            <a:ext cx="6432258" cy="2308324"/>
          </a:xfrm>
          <a:prstGeom prst="rect">
            <a:avLst/>
          </a:prstGeom>
          <a:noFill/>
        </p:spPr>
        <p:txBody>
          <a:bodyPr wrap="square">
            <a:spAutoFit/>
          </a:bodyPr>
          <a:lstStyle/>
          <a:p>
            <a:r>
              <a:rPr lang="en-US" sz="4800" b="1"/>
              <a:t>HISTORIC ADJUSTMENTS</a:t>
            </a:r>
          </a:p>
          <a:p>
            <a:r>
              <a:rPr lang="en-US" sz="4800" b="1"/>
              <a:t>MISSING HOURS</a:t>
            </a:r>
          </a:p>
          <a:p>
            <a:endParaRPr lang="en-GB" sz="4800"/>
          </a:p>
        </p:txBody>
      </p:sp>
      <p:sp>
        <p:nvSpPr>
          <p:cNvPr id="5" name="Slide Number Placeholder 4">
            <a:extLst>
              <a:ext uri="{FF2B5EF4-FFF2-40B4-BE49-F238E27FC236}">
                <a16:creationId xmlns:a16="http://schemas.microsoft.com/office/drawing/2014/main" id="{2C926C30-4875-4096-B076-85BA9E3930BB}"/>
              </a:ext>
            </a:extLst>
          </p:cNvPr>
          <p:cNvSpPr>
            <a:spLocks noGrp="1"/>
          </p:cNvSpPr>
          <p:nvPr>
            <p:ph type="sldNum" sz="quarter" idx="12"/>
          </p:nvPr>
        </p:nvSpPr>
        <p:spPr/>
        <p:txBody>
          <a:bodyPr/>
          <a:lstStyle/>
          <a:p>
            <a:fld id="{6F0C9F74-ED7C-44EF-9CFC-67AAF3EFA2FB}" type="slidenum">
              <a:rPr lang="en-GB" smtClean="0"/>
              <a:t>74</a:t>
            </a:fld>
            <a:endParaRPr lang="en-GB"/>
          </a:p>
        </p:txBody>
      </p:sp>
    </p:spTree>
    <p:extLst>
      <p:ext uri="{BB962C8B-B14F-4D97-AF65-F5344CB8AC3E}">
        <p14:creationId xmlns:p14="http://schemas.microsoft.com/office/powerpoint/2010/main" val="1266972158"/>
      </p:ext>
    </p:extLst>
  </p:cSld>
  <p:clrMapOvr>
    <a:masterClrMapping/>
  </p:clrMapOvr>
  <p:extLst>
    <p:ext uri="{6950BFC3-D8DA-4A85-94F7-54DA5524770B}">
      <p188:commentRel xmlns:p188="http://schemas.microsoft.com/office/powerpoint/2018/8/main" r:id="rId2"/>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603741" y="403208"/>
            <a:ext cx="9131300" cy="403225"/>
          </a:xfrm>
        </p:spPr>
        <p:txBody>
          <a:bodyPr/>
          <a:lstStyle/>
          <a:p>
            <a:pPr>
              <a:buClr>
                <a:srgbClr val="B8C617"/>
              </a:buClr>
            </a:pPr>
            <a:r>
              <a:rPr lang="en-US" sz="2800" b="1">
                <a:solidFill>
                  <a:srgbClr val="92D050"/>
                </a:solidFill>
                <a:latin typeface="+mn-lt"/>
                <a:cs typeface="Calibri"/>
              </a:rPr>
              <a:t>What Is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669850" y="1186901"/>
            <a:ext cx="9522782" cy="1077218"/>
          </a:xfrm>
          <a:prstGeom prst="rect">
            <a:avLst/>
          </a:prstGeom>
        </p:spPr>
        <p:txBody>
          <a:bodyPr wrap="square" lIns="91440" tIns="45720" rIns="91440" bIns="45720" anchor="t">
            <a:spAutoFit/>
          </a:bodyPr>
          <a:lstStyle/>
          <a:p>
            <a:r>
              <a:rPr lang="en-US" sz="1600"/>
              <a:t>An historic adjustment is where we have missed payment for a worker. It might be basic hours, overtime or backpay. This is the </a:t>
            </a:r>
            <a:r>
              <a:rPr lang="en-US" sz="1600" b="1"/>
              <a:t>correct</a:t>
            </a:r>
            <a:r>
              <a:rPr lang="en-US" sz="1600"/>
              <a:t> way to process missing payments and </a:t>
            </a:r>
            <a:r>
              <a:rPr lang="en-US" sz="1600" b="1"/>
              <a:t>not through manual adjustment.</a:t>
            </a:r>
            <a:endParaRPr lang="en-US" sz="1600"/>
          </a:p>
          <a:p>
            <a:endParaRPr lang="en-US" sz="1600"/>
          </a:p>
          <a:p>
            <a:r>
              <a:rPr lang="en-US" sz="1600"/>
              <a:t>Click on Finance &gt; Timesheets and then search for your site.</a:t>
            </a:r>
            <a:endParaRPr lang="en-US" sz="1600">
              <a:cs typeface="Calibri"/>
            </a:endParaRPr>
          </a:p>
        </p:txBody>
      </p:sp>
      <p:sp>
        <p:nvSpPr>
          <p:cNvPr id="6" name="Rectangle 5">
            <a:extLst>
              <a:ext uri="{FF2B5EF4-FFF2-40B4-BE49-F238E27FC236}">
                <a16:creationId xmlns:a16="http://schemas.microsoft.com/office/drawing/2014/main" id="{7E27D38D-DC0B-4FC1-837E-417E5E2AAC5B}"/>
              </a:ext>
            </a:extLst>
          </p:cNvPr>
          <p:cNvSpPr/>
          <p:nvPr/>
        </p:nvSpPr>
        <p:spPr>
          <a:xfrm>
            <a:off x="2805344" y="4998128"/>
            <a:ext cx="479394" cy="79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30373" y="2644587"/>
            <a:ext cx="7838271" cy="380585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7720787-851C-4C96-859B-E02A18BD731A}"/>
              </a:ext>
            </a:extLst>
          </p:cNvPr>
          <p:cNvPicPr>
            <a:picLocks noChangeAspect="1"/>
          </p:cNvPicPr>
          <p:nvPr/>
        </p:nvPicPr>
        <p:blipFill rotWithShape="1">
          <a:blip r:embed="rId3"/>
          <a:srcRect l="61767" t="7002" r="10550" b="44063"/>
          <a:stretch/>
        </p:blipFill>
        <p:spPr>
          <a:xfrm>
            <a:off x="822631" y="2736771"/>
            <a:ext cx="7610319" cy="3612657"/>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2032986" y="2414249"/>
            <a:ext cx="0" cy="3020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3339354" y="2818056"/>
            <a:ext cx="466816"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3335599" y="4462711"/>
            <a:ext cx="1734845" cy="24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2032986" y="2414249"/>
            <a:ext cx="1210356" cy="5283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5271DE9-9E42-46CC-B2A5-762EBC6CE475}"/>
              </a:ext>
            </a:extLst>
          </p:cNvPr>
          <p:cNvSpPr/>
          <p:nvPr/>
        </p:nvSpPr>
        <p:spPr>
          <a:xfrm flipH="1">
            <a:off x="5070449" y="3258898"/>
            <a:ext cx="6391173" cy="3283723"/>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52A6016E-DFFE-444E-A6D6-F1E63174A672}"/>
              </a:ext>
            </a:extLst>
          </p:cNvPr>
          <p:cNvPicPr>
            <a:picLocks noChangeAspect="1"/>
          </p:cNvPicPr>
          <p:nvPr/>
        </p:nvPicPr>
        <p:blipFill>
          <a:blip r:embed="rId4"/>
          <a:stretch>
            <a:fillRect/>
          </a:stretch>
        </p:blipFill>
        <p:spPr>
          <a:xfrm>
            <a:off x="5184032" y="3347090"/>
            <a:ext cx="6156680" cy="3094522"/>
          </a:xfrm>
          <a:prstGeom prst="rect">
            <a:avLst/>
          </a:prstGeom>
        </p:spPr>
      </p:pic>
      <p:sp>
        <p:nvSpPr>
          <p:cNvPr id="44" name="Rectangle 43">
            <a:extLst>
              <a:ext uri="{FF2B5EF4-FFF2-40B4-BE49-F238E27FC236}">
                <a16:creationId xmlns:a16="http://schemas.microsoft.com/office/drawing/2014/main" id="{5D151982-19EE-4100-9B59-E20A292A8ADF}"/>
              </a:ext>
            </a:extLst>
          </p:cNvPr>
          <p:cNvSpPr/>
          <p:nvPr/>
        </p:nvSpPr>
        <p:spPr>
          <a:xfrm>
            <a:off x="6241034" y="4065119"/>
            <a:ext cx="1748594" cy="1946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276BBF0-FD76-45BB-A996-90A9FFB67580}"/>
              </a:ext>
            </a:extLst>
          </p:cNvPr>
          <p:cNvSpPr/>
          <p:nvPr/>
        </p:nvSpPr>
        <p:spPr>
          <a:xfrm>
            <a:off x="6265969" y="4827664"/>
            <a:ext cx="1901985" cy="20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Arrow Connector 44">
            <a:extLst>
              <a:ext uri="{FF2B5EF4-FFF2-40B4-BE49-F238E27FC236}">
                <a16:creationId xmlns:a16="http://schemas.microsoft.com/office/drawing/2014/main" id="{1E414F67-E9C3-4030-9930-21B3AA59C5EE}"/>
              </a:ext>
            </a:extLst>
          </p:cNvPr>
          <p:cNvCxnSpPr>
            <a:cxnSpLocks/>
            <a:stCxn id="25" idx="2"/>
          </p:cNvCxnSpPr>
          <p:nvPr/>
        </p:nvCxnSpPr>
        <p:spPr>
          <a:xfrm>
            <a:off x="5431241" y="2264119"/>
            <a:ext cx="809793" cy="17719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E1132C2-0CE9-4F1B-95D9-7DD23C58729A}"/>
              </a:ext>
            </a:extLst>
          </p:cNvPr>
          <p:cNvSpPr/>
          <p:nvPr/>
        </p:nvSpPr>
        <p:spPr>
          <a:xfrm>
            <a:off x="984454" y="5505255"/>
            <a:ext cx="1421394" cy="222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88E28-E057-49DA-B434-A5FD24E39816}"/>
              </a:ext>
            </a:extLst>
          </p:cNvPr>
          <p:cNvSpPr/>
          <p:nvPr/>
        </p:nvSpPr>
        <p:spPr>
          <a:xfrm>
            <a:off x="2805344" y="5078027"/>
            <a:ext cx="479394" cy="1271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1B76F75D-25EA-48AD-8A5F-25D7EB8AF2EB}"/>
              </a:ext>
            </a:extLst>
          </p:cNvPr>
          <p:cNvSpPr>
            <a:spLocks noGrp="1"/>
          </p:cNvSpPr>
          <p:nvPr>
            <p:ph type="sldNum" sz="quarter" idx="12"/>
          </p:nvPr>
        </p:nvSpPr>
        <p:spPr/>
        <p:txBody>
          <a:bodyPr/>
          <a:lstStyle/>
          <a:p>
            <a:fld id="{6F0C9F74-ED7C-44EF-9CFC-67AAF3EFA2FB}" type="slidenum">
              <a:rPr lang="en-GB" smtClean="0"/>
              <a:t>75</a:t>
            </a:fld>
            <a:endParaRPr lang="en-GB"/>
          </a:p>
        </p:txBody>
      </p:sp>
    </p:spTree>
    <p:extLst>
      <p:ext uri="{BB962C8B-B14F-4D97-AF65-F5344CB8AC3E}">
        <p14:creationId xmlns:p14="http://schemas.microsoft.com/office/powerpoint/2010/main" val="1850652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830510" y="529856"/>
            <a:ext cx="9132888" cy="403225"/>
          </a:xfrm>
        </p:spPr>
        <p:txBody>
          <a:bodyPr/>
          <a:lstStyle/>
          <a:p>
            <a:pPr>
              <a:buClr>
                <a:srgbClr val="B8C617"/>
              </a:buClr>
            </a:pPr>
            <a:r>
              <a:rPr lang="en-US" sz="2800" b="1">
                <a:solidFill>
                  <a:srgbClr val="92D050"/>
                </a:solidFill>
                <a:latin typeface="+mn-lt"/>
                <a:cs typeface="Calibri"/>
              </a:rPr>
              <a:t>How To Add An Historic Adjustment?</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To add an historic adjustment, click on the worker you require to make the adjustment to and open the timesheet.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69870" y="2100574"/>
            <a:ext cx="8512599" cy="364021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cv</a:t>
            </a:r>
          </a:p>
        </p:txBody>
      </p:sp>
      <p:pic>
        <p:nvPicPr>
          <p:cNvPr id="2" name="Picture 1">
            <a:extLst>
              <a:ext uri="{FF2B5EF4-FFF2-40B4-BE49-F238E27FC236}">
                <a16:creationId xmlns:a16="http://schemas.microsoft.com/office/drawing/2014/main" id="{2A1CC50D-5EDD-4EC3-AE3F-527461CB4347}"/>
              </a:ext>
            </a:extLst>
          </p:cNvPr>
          <p:cNvPicPr>
            <a:picLocks noChangeAspect="1"/>
          </p:cNvPicPr>
          <p:nvPr/>
        </p:nvPicPr>
        <p:blipFill rotWithShape="1">
          <a:blip r:embed="rId3"/>
          <a:srcRect t="31995"/>
          <a:stretch/>
        </p:blipFill>
        <p:spPr>
          <a:xfrm>
            <a:off x="775150" y="2180232"/>
            <a:ext cx="8296931" cy="3462000"/>
          </a:xfrm>
          <a:prstGeom prst="rect">
            <a:avLst/>
          </a:prstGeom>
        </p:spPr>
      </p:pic>
      <p:sp>
        <p:nvSpPr>
          <p:cNvPr id="3" name="Rectangle 2">
            <a:extLst>
              <a:ext uri="{FF2B5EF4-FFF2-40B4-BE49-F238E27FC236}">
                <a16:creationId xmlns:a16="http://schemas.microsoft.com/office/drawing/2014/main" id="{99E89E4D-89F5-4014-B925-ECB823C32D16}"/>
              </a:ext>
            </a:extLst>
          </p:cNvPr>
          <p:cNvSpPr/>
          <p:nvPr/>
        </p:nvSpPr>
        <p:spPr>
          <a:xfrm>
            <a:off x="3023939" y="4454572"/>
            <a:ext cx="571904" cy="253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2CFA7AF-9409-4779-B3E2-9EC6F998DF12}"/>
              </a:ext>
            </a:extLst>
          </p:cNvPr>
          <p:cNvSpPr/>
          <p:nvPr/>
        </p:nvSpPr>
        <p:spPr>
          <a:xfrm>
            <a:off x="3002651" y="4874816"/>
            <a:ext cx="428927" cy="228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07ED9A-FE75-431F-BF9C-451DB9105237}"/>
              </a:ext>
            </a:extLst>
          </p:cNvPr>
          <p:cNvSpPr/>
          <p:nvPr/>
        </p:nvSpPr>
        <p:spPr>
          <a:xfrm>
            <a:off x="3045544" y="5299528"/>
            <a:ext cx="343142" cy="194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4315146" y="1624383"/>
            <a:ext cx="7678" cy="26689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70D095F-3C30-481B-B74C-007E080F8930}"/>
              </a:ext>
            </a:extLst>
          </p:cNvPr>
          <p:cNvSpPr/>
          <p:nvPr/>
        </p:nvSpPr>
        <p:spPr>
          <a:xfrm>
            <a:off x="2963612" y="4386045"/>
            <a:ext cx="2670921" cy="390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6352D9B-C90E-498C-B470-51DFE0B7EFC9}"/>
              </a:ext>
            </a:extLst>
          </p:cNvPr>
          <p:cNvSpPr/>
          <p:nvPr/>
        </p:nvSpPr>
        <p:spPr>
          <a:xfrm>
            <a:off x="5671155" y="2981466"/>
            <a:ext cx="5760103" cy="352061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87BE09A-B140-4167-8EE0-809BCC74A266}"/>
              </a:ext>
            </a:extLst>
          </p:cNvPr>
          <p:cNvPicPr>
            <a:picLocks noChangeAspect="1"/>
          </p:cNvPicPr>
          <p:nvPr/>
        </p:nvPicPr>
        <p:blipFill rotWithShape="1">
          <a:blip r:embed="rId4"/>
          <a:srcRect t="19582"/>
          <a:stretch/>
        </p:blipFill>
        <p:spPr>
          <a:xfrm>
            <a:off x="5766209" y="3070721"/>
            <a:ext cx="5533373" cy="3346980"/>
          </a:xfrm>
          <a:prstGeom prst="rect">
            <a:avLst/>
          </a:prstGeom>
        </p:spPr>
      </p:pic>
      <p:sp>
        <p:nvSpPr>
          <p:cNvPr id="23" name="Rectangle 22">
            <a:extLst>
              <a:ext uri="{FF2B5EF4-FFF2-40B4-BE49-F238E27FC236}">
                <a16:creationId xmlns:a16="http://schemas.microsoft.com/office/drawing/2014/main" id="{477289D8-3DDF-46E1-8F65-298835C1B44B}"/>
              </a:ext>
            </a:extLst>
          </p:cNvPr>
          <p:cNvSpPr/>
          <p:nvPr/>
        </p:nvSpPr>
        <p:spPr>
          <a:xfrm>
            <a:off x="7372253" y="4143973"/>
            <a:ext cx="342669" cy="91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D4A4A53-8A13-4BFC-86D3-E6D31D976500}"/>
              </a:ext>
            </a:extLst>
          </p:cNvPr>
          <p:cNvSpPr/>
          <p:nvPr/>
        </p:nvSpPr>
        <p:spPr>
          <a:xfrm>
            <a:off x="7606002" y="4332288"/>
            <a:ext cx="660548" cy="1185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10138068" y="6149447"/>
            <a:ext cx="1004363" cy="218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5106257" y="6296640"/>
            <a:ext cx="487466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C10984B0-69E3-407B-B843-871A87C910C3}"/>
              </a:ext>
            </a:extLst>
          </p:cNvPr>
          <p:cNvSpPr/>
          <p:nvPr/>
        </p:nvSpPr>
        <p:spPr>
          <a:xfrm>
            <a:off x="1042470" y="6128560"/>
            <a:ext cx="2728818" cy="338554"/>
          </a:xfrm>
          <a:prstGeom prst="rect">
            <a:avLst/>
          </a:prstGeom>
        </p:spPr>
        <p:txBody>
          <a:bodyPr wrap="square">
            <a:spAutoFit/>
          </a:bodyPr>
          <a:lstStyle/>
          <a:p>
            <a:pPr algn="ctr"/>
            <a:r>
              <a:rPr lang="en-US" sz="1600"/>
              <a:t>Next click on</a:t>
            </a:r>
          </a:p>
        </p:txBody>
      </p:sp>
      <p:pic>
        <p:nvPicPr>
          <p:cNvPr id="31" name="Picture 30">
            <a:extLst>
              <a:ext uri="{FF2B5EF4-FFF2-40B4-BE49-F238E27FC236}">
                <a16:creationId xmlns:a16="http://schemas.microsoft.com/office/drawing/2014/main" id="{36D80A84-14F7-41E0-9CC1-F83B77BD5E2D}"/>
              </a:ext>
            </a:extLst>
          </p:cNvPr>
          <p:cNvPicPr>
            <a:picLocks noChangeAspect="1"/>
          </p:cNvPicPr>
          <p:nvPr/>
        </p:nvPicPr>
        <p:blipFill rotWithShape="1">
          <a:blip r:embed="rId5"/>
          <a:srcRect t="11824"/>
          <a:stretch/>
        </p:blipFill>
        <p:spPr>
          <a:xfrm>
            <a:off x="2963612" y="6202675"/>
            <a:ext cx="1874682" cy="215026"/>
          </a:xfrm>
          <a:prstGeom prst="rect">
            <a:avLst/>
          </a:prstGeom>
        </p:spPr>
      </p:pic>
      <p:sp>
        <p:nvSpPr>
          <p:cNvPr id="6" name="Slide Number Placeholder 5">
            <a:extLst>
              <a:ext uri="{FF2B5EF4-FFF2-40B4-BE49-F238E27FC236}">
                <a16:creationId xmlns:a16="http://schemas.microsoft.com/office/drawing/2014/main" id="{1580036E-FB57-4BCA-8999-CE39EEDD7946}"/>
              </a:ext>
            </a:extLst>
          </p:cNvPr>
          <p:cNvSpPr>
            <a:spLocks noGrp="1"/>
          </p:cNvSpPr>
          <p:nvPr>
            <p:ph type="sldNum" sz="quarter" idx="12"/>
          </p:nvPr>
        </p:nvSpPr>
        <p:spPr/>
        <p:txBody>
          <a:bodyPr/>
          <a:lstStyle/>
          <a:p>
            <a:fld id="{6F0C9F74-ED7C-44EF-9CFC-67AAF3EFA2FB}" type="slidenum">
              <a:rPr lang="en-GB" smtClean="0"/>
              <a:t>76</a:t>
            </a:fld>
            <a:endParaRPr lang="en-GB"/>
          </a:p>
        </p:txBody>
      </p:sp>
    </p:spTree>
    <p:extLst>
      <p:ext uri="{BB962C8B-B14F-4D97-AF65-F5344CB8AC3E}">
        <p14:creationId xmlns:p14="http://schemas.microsoft.com/office/powerpoint/2010/main" val="524446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91121"/>
            <a:ext cx="9131300" cy="403225"/>
          </a:xfrm>
        </p:spPr>
        <p:txBody>
          <a:bodyPr/>
          <a:lstStyle/>
          <a:p>
            <a:pPr>
              <a:buClr>
                <a:srgbClr val="B8C617"/>
              </a:buClr>
            </a:pPr>
            <a:r>
              <a:rPr lang="en-US" sz="2800" b="1">
                <a:solidFill>
                  <a:srgbClr val="92D050"/>
                </a:solidFill>
                <a:latin typeface="+mn-lt"/>
              </a:rPr>
              <a:t>How To Add An Adjustment To The Relevant Week?</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572196" y="984781"/>
            <a:ext cx="9522782" cy="584775"/>
          </a:xfrm>
          <a:prstGeom prst="rect">
            <a:avLst/>
          </a:prstGeom>
        </p:spPr>
        <p:txBody>
          <a:bodyPr wrap="square">
            <a:spAutoFit/>
          </a:bodyPr>
          <a:lstStyle/>
          <a:p>
            <a:r>
              <a:rPr lang="en-US" sz="1600"/>
              <a:t>When adding an adjustment for a historic week you must ensure you are on the week you need to pay and the week the payment was missing from.</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37266" y="1759991"/>
            <a:ext cx="7076506" cy="462669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263202" y="2081260"/>
            <a:ext cx="2728818" cy="2308324"/>
          </a:xfrm>
          <a:prstGeom prst="rect">
            <a:avLst/>
          </a:prstGeom>
        </p:spPr>
        <p:txBody>
          <a:bodyPr wrap="square" lIns="91440" tIns="45720" rIns="91440" bIns="45720" anchor="t">
            <a:spAutoFit/>
          </a:bodyPr>
          <a:lstStyle/>
          <a:p>
            <a:pPr algn="ctr"/>
            <a:r>
              <a:rPr lang="en-US" sz="1600"/>
              <a:t>Adjustment week is the current week that you are payrolling.</a:t>
            </a:r>
          </a:p>
          <a:p>
            <a:pPr algn="ctr"/>
            <a:endParaRPr lang="en-US" sz="1600"/>
          </a:p>
          <a:p>
            <a:pPr algn="ctr"/>
            <a:r>
              <a:rPr lang="en-US" sz="1600"/>
              <a:t>Historic week is the week you need to pay the worker. </a:t>
            </a:r>
          </a:p>
          <a:p>
            <a:pPr algn="ctr"/>
            <a:endParaRPr lang="en-US" sz="1600"/>
          </a:p>
          <a:p>
            <a:pPr algn="ctr"/>
            <a:r>
              <a:rPr lang="en-US" sz="1600"/>
              <a:t>Click on the relevant week for the Historic Adjustment.</a:t>
            </a:r>
            <a:endParaRPr lang="en-US" sz="1600">
              <a:cs typeface="Calibri"/>
            </a:endParaRPr>
          </a:p>
        </p:txBody>
      </p:sp>
      <p:pic>
        <p:nvPicPr>
          <p:cNvPr id="6" name="Picture 5">
            <a:extLst>
              <a:ext uri="{FF2B5EF4-FFF2-40B4-BE49-F238E27FC236}">
                <a16:creationId xmlns:a16="http://schemas.microsoft.com/office/drawing/2014/main" id="{2B464C80-9539-4382-9F06-74F8D0031F71}"/>
              </a:ext>
            </a:extLst>
          </p:cNvPr>
          <p:cNvPicPr>
            <a:picLocks noChangeAspect="1"/>
          </p:cNvPicPr>
          <p:nvPr/>
        </p:nvPicPr>
        <p:blipFill rotWithShape="1">
          <a:blip r:embed="rId3"/>
          <a:srcRect t="10974"/>
          <a:stretch/>
        </p:blipFill>
        <p:spPr>
          <a:xfrm>
            <a:off x="735166" y="1854636"/>
            <a:ext cx="6823637" cy="4437400"/>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450237" y="2296516"/>
            <a:ext cx="886287"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0D095F-3C30-481B-B74C-007E080F8930}"/>
              </a:ext>
            </a:extLst>
          </p:cNvPr>
          <p:cNvSpPr/>
          <p:nvPr/>
        </p:nvSpPr>
        <p:spPr>
          <a:xfrm>
            <a:off x="4065827" y="2204539"/>
            <a:ext cx="1689716" cy="311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5486400" y="2575729"/>
            <a:ext cx="2811049" cy="6326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5762449" y="2208706"/>
            <a:ext cx="605457" cy="3072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6711518" y="2385293"/>
            <a:ext cx="16945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4974B40-54B4-42D6-AC6A-F86E80E37406}"/>
              </a:ext>
            </a:extLst>
          </p:cNvPr>
          <p:cNvSpPr>
            <a:spLocks noGrp="1"/>
          </p:cNvSpPr>
          <p:nvPr>
            <p:ph type="sldNum" sz="quarter" idx="12"/>
          </p:nvPr>
        </p:nvSpPr>
        <p:spPr/>
        <p:txBody>
          <a:bodyPr/>
          <a:lstStyle/>
          <a:p>
            <a:fld id="{6F0C9F74-ED7C-44EF-9CFC-67AAF3EFA2FB}" type="slidenum">
              <a:rPr lang="en-GB" smtClean="0"/>
              <a:t>77</a:t>
            </a:fld>
            <a:endParaRPr lang="en-GB"/>
          </a:p>
        </p:txBody>
      </p:sp>
    </p:spTree>
    <p:extLst>
      <p:ext uri="{BB962C8B-B14F-4D97-AF65-F5344CB8AC3E}">
        <p14:creationId xmlns:p14="http://schemas.microsoft.com/office/powerpoint/2010/main" val="1840414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CDB69E1-ECEF-40AE-9693-996A35081C03}"/>
              </a:ext>
            </a:extLst>
          </p:cNvPr>
          <p:cNvSpPr/>
          <p:nvPr/>
        </p:nvSpPr>
        <p:spPr>
          <a:xfrm>
            <a:off x="8280941" y="2695350"/>
            <a:ext cx="1417314" cy="139282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6943" y="424808"/>
            <a:ext cx="9131300" cy="401638"/>
          </a:xfrm>
        </p:spPr>
        <p:txBody>
          <a:bodyPr/>
          <a:lstStyle/>
          <a:p>
            <a:pPr>
              <a:buClr>
                <a:srgbClr val="B8C617"/>
              </a:buClr>
            </a:pPr>
            <a:r>
              <a:rPr lang="en-US" sz="2800" b="1">
                <a:solidFill>
                  <a:srgbClr val="92D050"/>
                </a:solidFill>
                <a:latin typeface="+mn-lt"/>
              </a:rPr>
              <a:t>How To Add In The Charge And Pay Rate?</a:t>
            </a:r>
          </a:p>
        </p:txBody>
      </p:sp>
      <p:sp>
        <p:nvSpPr>
          <p:cNvPr id="25" name="Rectangle 24">
            <a:extLst>
              <a:ext uri="{FF2B5EF4-FFF2-40B4-BE49-F238E27FC236}">
                <a16:creationId xmlns:a16="http://schemas.microsoft.com/office/drawing/2014/main" id="{3F86E64E-C0D4-4B53-96CE-389384200246}"/>
              </a:ext>
            </a:extLst>
          </p:cNvPr>
          <p:cNvSpPr/>
          <p:nvPr/>
        </p:nvSpPr>
        <p:spPr>
          <a:xfrm>
            <a:off x="580855" y="1010758"/>
            <a:ext cx="9522782" cy="830997"/>
          </a:xfrm>
          <a:prstGeom prst="rect">
            <a:avLst/>
          </a:prstGeom>
        </p:spPr>
        <p:txBody>
          <a:bodyPr wrap="square">
            <a:spAutoFit/>
          </a:bodyPr>
          <a:lstStyle/>
          <a:p>
            <a:r>
              <a:rPr lang="en-US" sz="1600"/>
              <a:t>Next, we need to add the rate band which will bring up charge rate and the pay rate for processing the hours. </a:t>
            </a:r>
          </a:p>
          <a:p>
            <a:r>
              <a:rPr lang="en-US" sz="1600" b="1"/>
              <a:t>You must ensure a charge rate is processed and not just a pay only.</a:t>
            </a:r>
            <a:endParaRPr lang="en-US" sz="1600"/>
          </a:p>
          <a:p>
            <a:endParaRPr lang="en-US" sz="1600"/>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44060" y="1900580"/>
            <a:ext cx="6179881" cy="402020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523929" y="1925219"/>
            <a:ext cx="2728818" cy="830997"/>
          </a:xfrm>
          <a:prstGeom prst="rect">
            <a:avLst/>
          </a:prstGeom>
        </p:spPr>
        <p:txBody>
          <a:bodyPr wrap="square" lIns="91440" tIns="45720" rIns="91440" bIns="45720" anchor="t">
            <a:spAutoFit/>
          </a:bodyPr>
          <a:lstStyle/>
          <a:p>
            <a:pPr algn="ctr"/>
            <a:r>
              <a:rPr lang="en-US" sz="1600"/>
              <a:t>Now add in the charge rate and the pay rate.</a:t>
            </a:r>
          </a:p>
          <a:p>
            <a:pPr algn="ctr"/>
            <a:endParaRPr lang="en-US" sz="1600"/>
          </a:p>
        </p:txBody>
      </p:sp>
      <p:pic>
        <p:nvPicPr>
          <p:cNvPr id="2" name="Picture 1">
            <a:extLst>
              <a:ext uri="{FF2B5EF4-FFF2-40B4-BE49-F238E27FC236}">
                <a16:creationId xmlns:a16="http://schemas.microsoft.com/office/drawing/2014/main" id="{5CAC96C1-AF90-4730-B182-7CC8FAF17AF6}"/>
              </a:ext>
            </a:extLst>
          </p:cNvPr>
          <p:cNvPicPr>
            <a:picLocks noChangeAspect="1"/>
          </p:cNvPicPr>
          <p:nvPr/>
        </p:nvPicPr>
        <p:blipFill rotWithShape="1">
          <a:blip r:embed="rId3"/>
          <a:srcRect t="11376"/>
          <a:stretch/>
        </p:blipFill>
        <p:spPr>
          <a:xfrm>
            <a:off x="785869" y="2029015"/>
            <a:ext cx="5939069" cy="3738011"/>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292170" y="2481777"/>
            <a:ext cx="717359" cy="113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636747" y="1713278"/>
            <a:ext cx="1159045" cy="1737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805571" y="3579102"/>
            <a:ext cx="831176" cy="24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EB43FA-ECC9-4C0B-B911-A13FDAAB7CE2}"/>
              </a:ext>
            </a:extLst>
          </p:cNvPr>
          <p:cNvSpPr/>
          <p:nvPr/>
        </p:nvSpPr>
        <p:spPr>
          <a:xfrm>
            <a:off x="3678946" y="4710473"/>
            <a:ext cx="5252594" cy="169476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756D23F-093E-4CD3-9D80-08241CB53F7B}"/>
              </a:ext>
            </a:extLst>
          </p:cNvPr>
          <p:cNvPicPr>
            <a:picLocks noChangeAspect="1"/>
          </p:cNvPicPr>
          <p:nvPr/>
        </p:nvPicPr>
        <p:blipFill>
          <a:blip r:embed="rId4"/>
          <a:stretch>
            <a:fillRect/>
          </a:stretch>
        </p:blipFill>
        <p:spPr>
          <a:xfrm>
            <a:off x="3788479" y="4842754"/>
            <a:ext cx="5018774" cy="1441683"/>
          </a:xfrm>
          <a:prstGeom prst="rect">
            <a:avLst/>
          </a:prstGeom>
        </p:spPr>
      </p:pic>
      <p:sp>
        <p:nvSpPr>
          <p:cNvPr id="8" name="Rectangle 7">
            <a:extLst>
              <a:ext uri="{FF2B5EF4-FFF2-40B4-BE49-F238E27FC236}">
                <a16:creationId xmlns:a16="http://schemas.microsoft.com/office/drawing/2014/main" id="{070D095F-3C30-481B-B74C-007E080F8930}"/>
              </a:ext>
            </a:extLst>
          </p:cNvPr>
          <p:cNvSpPr/>
          <p:nvPr/>
        </p:nvSpPr>
        <p:spPr>
          <a:xfrm>
            <a:off x="3813632" y="5579595"/>
            <a:ext cx="702816" cy="2106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51AAC5B-09B7-41F1-A719-0FAB0D1D68D1}"/>
              </a:ext>
            </a:extLst>
          </p:cNvPr>
          <p:cNvSpPr/>
          <p:nvPr/>
        </p:nvSpPr>
        <p:spPr>
          <a:xfrm>
            <a:off x="3813632" y="5785457"/>
            <a:ext cx="702816" cy="2220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4587470" y="2443401"/>
            <a:ext cx="3292496" cy="326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B0F4E68-C4A2-4124-9991-099756E7DDBD}"/>
              </a:ext>
            </a:extLst>
          </p:cNvPr>
          <p:cNvPicPr>
            <a:picLocks noChangeAspect="1"/>
          </p:cNvPicPr>
          <p:nvPr/>
        </p:nvPicPr>
        <p:blipFill>
          <a:blip r:embed="rId5"/>
          <a:stretch>
            <a:fillRect/>
          </a:stretch>
        </p:blipFill>
        <p:spPr>
          <a:xfrm>
            <a:off x="8379945" y="2774629"/>
            <a:ext cx="1219306" cy="1234547"/>
          </a:xfrm>
          <a:prstGeom prst="rect">
            <a:avLst/>
          </a:prstGeom>
        </p:spPr>
      </p:pic>
      <p:cxnSp>
        <p:nvCxnSpPr>
          <p:cNvPr id="27" name="Straight Arrow Connector 26">
            <a:extLst>
              <a:ext uri="{FF2B5EF4-FFF2-40B4-BE49-F238E27FC236}">
                <a16:creationId xmlns:a16="http://schemas.microsoft.com/office/drawing/2014/main" id="{2C9953A3-E08F-45BC-A61B-02C8275055B9}"/>
              </a:ext>
            </a:extLst>
          </p:cNvPr>
          <p:cNvCxnSpPr>
            <a:cxnSpLocks/>
          </p:cNvCxnSpPr>
          <p:nvPr/>
        </p:nvCxnSpPr>
        <p:spPr>
          <a:xfrm>
            <a:off x="7878099" y="2443401"/>
            <a:ext cx="992260" cy="1307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09D127-91CD-4F36-B297-4CF970318176}"/>
              </a:ext>
            </a:extLst>
          </p:cNvPr>
          <p:cNvSpPr>
            <a:spLocks noGrp="1"/>
          </p:cNvSpPr>
          <p:nvPr>
            <p:ph type="sldNum" sz="quarter" idx="12"/>
          </p:nvPr>
        </p:nvSpPr>
        <p:spPr/>
        <p:txBody>
          <a:bodyPr/>
          <a:lstStyle/>
          <a:p>
            <a:fld id="{6F0C9F74-ED7C-44EF-9CFC-67AAF3EFA2FB}" type="slidenum">
              <a:rPr lang="en-GB" smtClean="0"/>
              <a:t>78</a:t>
            </a:fld>
            <a:endParaRPr lang="en-GB"/>
          </a:p>
        </p:txBody>
      </p:sp>
    </p:spTree>
    <p:extLst>
      <p:ext uri="{BB962C8B-B14F-4D97-AF65-F5344CB8AC3E}">
        <p14:creationId xmlns:p14="http://schemas.microsoft.com/office/powerpoint/2010/main" val="22842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374427"/>
            <a:ext cx="9132888" cy="401637"/>
          </a:xfrm>
        </p:spPr>
        <p:txBody>
          <a:bodyPr/>
          <a:lstStyle/>
          <a:p>
            <a:pPr>
              <a:buClr>
                <a:srgbClr val="B8C617"/>
              </a:buClr>
            </a:pPr>
            <a:r>
              <a:rPr lang="en-US" sz="2800" b="1">
                <a:solidFill>
                  <a:srgbClr val="92D050"/>
                </a:solidFill>
                <a:latin typeface="+mn-lt"/>
              </a:rPr>
              <a:t>How To Add In The Hours?</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Now we have added the charge and pay rate we now need to add the hours in the correct day of which the hours were missing.</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1" y="2001933"/>
            <a:ext cx="6702286" cy="439886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7658194" y="1815072"/>
            <a:ext cx="2728818" cy="2062103"/>
          </a:xfrm>
          <a:prstGeom prst="rect">
            <a:avLst/>
          </a:prstGeom>
        </p:spPr>
        <p:txBody>
          <a:bodyPr wrap="square" lIns="91440" tIns="45720" rIns="91440" bIns="45720" anchor="t">
            <a:spAutoFit/>
          </a:bodyPr>
          <a:lstStyle/>
          <a:p>
            <a:pPr algn="ctr"/>
            <a:r>
              <a:rPr lang="en-US" sz="1600"/>
              <a:t>Next, click on </a:t>
            </a:r>
            <a:r>
              <a:rPr lang="en-US" sz="1600" b="1"/>
              <a:t>Missed pay </a:t>
            </a:r>
            <a:r>
              <a:rPr lang="en-US" sz="1600"/>
              <a:t>and add in the reason (if missed pay (basic) you don’t need to click and change).</a:t>
            </a:r>
          </a:p>
          <a:p>
            <a:pPr algn="ctr"/>
            <a:endParaRPr lang="en-US" sz="1600"/>
          </a:p>
          <a:p>
            <a:pPr algn="ctr"/>
            <a:r>
              <a:rPr lang="en-US" sz="1600"/>
              <a:t>This will then bring up a drop down to select reason.</a:t>
            </a:r>
            <a:endParaRPr lang="en-US"/>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0483"/>
          <a:stretch/>
        </p:blipFill>
        <p:spPr>
          <a:xfrm>
            <a:off x="825870" y="2098145"/>
            <a:ext cx="6498233" cy="4239563"/>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2592280" y="2504101"/>
            <a:ext cx="540058" cy="124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560567" y="3658917"/>
            <a:ext cx="427910" cy="333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a:off x="1842582" y="1815072"/>
            <a:ext cx="930553" cy="1786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6A0F595-D7FD-4390-8D1A-69F6F64C6E19}"/>
              </a:ext>
            </a:extLst>
          </p:cNvPr>
          <p:cNvSpPr/>
          <p:nvPr/>
        </p:nvSpPr>
        <p:spPr>
          <a:xfrm>
            <a:off x="7266394" y="4029629"/>
            <a:ext cx="3839010" cy="2803039"/>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33A3980-F6D6-43FE-8108-EC0269632FBC}"/>
              </a:ext>
            </a:extLst>
          </p:cNvPr>
          <p:cNvPicPr>
            <a:picLocks noChangeAspect="1"/>
          </p:cNvPicPr>
          <p:nvPr/>
        </p:nvPicPr>
        <p:blipFill>
          <a:blip r:embed="rId4"/>
          <a:stretch>
            <a:fillRect/>
          </a:stretch>
        </p:blipFill>
        <p:spPr>
          <a:xfrm>
            <a:off x="7349651" y="4110393"/>
            <a:ext cx="3665637" cy="2667672"/>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7950780" y="5190399"/>
            <a:ext cx="2357084"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6842589" y="2232248"/>
            <a:ext cx="817498" cy="12917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158CEE5-5443-4324-AC88-258F099F943E}"/>
              </a:ext>
            </a:extLst>
          </p:cNvPr>
          <p:cNvSpPr/>
          <p:nvPr/>
        </p:nvSpPr>
        <p:spPr>
          <a:xfrm>
            <a:off x="5965802" y="3625316"/>
            <a:ext cx="1099598" cy="438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3080EDBC-D970-4AD7-955E-8DEDACA8D1F9}"/>
              </a:ext>
            </a:extLst>
          </p:cNvPr>
          <p:cNvCxnSpPr>
            <a:cxnSpLocks/>
          </p:cNvCxnSpPr>
          <p:nvPr/>
        </p:nvCxnSpPr>
        <p:spPr>
          <a:xfrm>
            <a:off x="9022603" y="3625316"/>
            <a:ext cx="0" cy="1505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6BBC20-5DD5-4745-AA77-D1811A01A6B4}"/>
              </a:ext>
            </a:extLst>
          </p:cNvPr>
          <p:cNvSpPr/>
          <p:nvPr/>
        </p:nvSpPr>
        <p:spPr>
          <a:xfrm>
            <a:off x="2506995" y="2530136"/>
            <a:ext cx="817498" cy="154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8C6D1EB3-4D18-467C-897F-5FF15581E7DC}"/>
              </a:ext>
            </a:extLst>
          </p:cNvPr>
          <p:cNvSpPr>
            <a:spLocks noGrp="1"/>
          </p:cNvSpPr>
          <p:nvPr>
            <p:ph type="sldNum" sz="quarter" idx="12"/>
          </p:nvPr>
        </p:nvSpPr>
        <p:spPr/>
        <p:txBody>
          <a:bodyPr/>
          <a:lstStyle/>
          <a:p>
            <a:fld id="{6F0C9F74-ED7C-44EF-9CFC-67AAF3EFA2FB}" type="slidenum">
              <a:rPr lang="en-GB" smtClean="0"/>
              <a:t>79</a:t>
            </a:fld>
            <a:endParaRPr lang="en-GB"/>
          </a:p>
        </p:txBody>
      </p:sp>
    </p:spTree>
    <p:extLst>
      <p:ext uri="{BB962C8B-B14F-4D97-AF65-F5344CB8AC3E}">
        <p14:creationId xmlns:p14="http://schemas.microsoft.com/office/powerpoint/2010/main" val="4250446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1DDC622-A8A9-4C3E-BC84-E26240B75F0D}"/>
              </a:ext>
            </a:extLst>
          </p:cNvPr>
          <p:cNvSpPr/>
          <p:nvPr/>
        </p:nvSpPr>
        <p:spPr>
          <a:xfrm>
            <a:off x="8617550" y="459110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0B2C3C1-AAC8-4B98-8B66-A7AA0C89C39A}"/>
              </a:ext>
            </a:extLst>
          </p:cNvPr>
          <p:cNvSpPr/>
          <p:nvPr/>
        </p:nvSpPr>
        <p:spPr>
          <a:xfrm>
            <a:off x="8607234" y="3932468"/>
            <a:ext cx="874117" cy="58761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0367" y="162172"/>
            <a:ext cx="9131300" cy="433387"/>
          </a:xfrm>
        </p:spPr>
        <p:txBody>
          <a:bodyPr/>
          <a:lstStyle/>
          <a:p>
            <a:pPr>
              <a:buClr>
                <a:srgbClr val="B8C617"/>
              </a:buClr>
            </a:pPr>
            <a:r>
              <a:rPr lang="en-US" sz="2800" b="1">
                <a:solidFill>
                  <a:srgbClr val="92D050"/>
                </a:solidFill>
                <a:latin typeface="+mn-lt"/>
              </a:rPr>
              <a:t>How To Add Finish Hours?</a:t>
            </a:r>
          </a:p>
        </p:txBody>
      </p:sp>
      <p:sp>
        <p:nvSpPr>
          <p:cNvPr id="3" name="Rectangle 2">
            <a:extLst>
              <a:ext uri="{FF2B5EF4-FFF2-40B4-BE49-F238E27FC236}">
                <a16:creationId xmlns:a16="http://schemas.microsoft.com/office/drawing/2014/main" id="{A92A4D1D-724C-435F-A98C-672AE27A82C0}"/>
              </a:ext>
            </a:extLst>
          </p:cNvPr>
          <p:cNvSpPr/>
          <p:nvPr/>
        </p:nvSpPr>
        <p:spPr>
          <a:xfrm>
            <a:off x="6945398" y="3304774"/>
            <a:ext cx="1681445" cy="3046988"/>
          </a:xfrm>
          <a:prstGeom prst="rect">
            <a:avLst/>
          </a:prstGeom>
        </p:spPr>
        <p:txBody>
          <a:bodyPr wrap="square" lIns="91440" tIns="45720" rIns="91440" bIns="45720" anchor="t">
            <a:spAutoFit/>
          </a:bodyPr>
          <a:lstStyle/>
          <a:p>
            <a:r>
              <a:rPr lang="en-US" sz="1600"/>
              <a:t>Add your finish time working on a 24-hour clock. This can also be done on a 100 decimal. </a:t>
            </a:r>
          </a:p>
          <a:p>
            <a:pPr algn="ctr"/>
            <a:endParaRPr lang="en-US" sz="1600"/>
          </a:p>
          <a:p>
            <a:r>
              <a:rPr lang="en-US" sz="1600"/>
              <a:t>Once added click on the          button.</a:t>
            </a:r>
          </a:p>
          <a:p>
            <a:pPr algn="ctr"/>
            <a:endParaRPr lang="en-US" sz="1600"/>
          </a:p>
          <a:p>
            <a:pPr algn="ctr"/>
            <a:endParaRPr lang="en-GB" sz="1600"/>
          </a:p>
        </p:txBody>
      </p:sp>
      <p:sp>
        <p:nvSpPr>
          <p:cNvPr id="25" name="Rectangle 24">
            <a:extLst>
              <a:ext uri="{FF2B5EF4-FFF2-40B4-BE49-F238E27FC236}">
                <a16:creationId xmlns:a16="http://schemas.microsoft.com/office/drawing/2014/main" id="{3F86E64E-C0D4-4B53-96CE-389384200246}"/>
              </a:ext>
            </a:extLst>
          </p:cNvPr>
          <p:cNvSpPr/>
          <p:nvPr/>
        </p:nvSpPr>
        <p:spPr>
          <a:xfrm>
            <a:off x="546322" y="997962"/>
            <a:ext cx="9328913" cy="584775"/>
          </a:xfrm>
          <a:prstGeom prst="rect">
            <a:avLst/>
          </a:prstGeom>
        </p:spPr>
        <p:txBody>
          <a:bodyPr wrap="square" lIns="91440" tIns="45720" rIns="91440" bIns="45720" anchor="t">
            <a:spAutoFit/>
          </a:bodyPr>
          <a:lstStyle/>
          <a:p>
            <a:r>
              <a:rPr lang="en-US" sz="1600"/>
              <a:t>This is the same process as before; however, we are going to change the view preferences from Stop time to Duration time. To do this click on the      to change and save.</a:t>
            </a:r>
          </a:p>
        </p:txBody>
      </p:sp>
      <p:sp>
        <p:nvSpPr>
          <p:cNvPr id="32" name="Rectangle 31">
            <a:extLst>
              <a:ext uri="{FF2B5EF4-FFF2-40B4-BE49-F238E27FC236}">
                <a16:creationId xmlns:a16="http://schemas.microsoft.com/office/drawing/2014/main" id="{082A5E0E-2817-4C68-BF3F-FD965D6780AE}"/>
              </a:ext>
            </a:extLst>
          </p:cNvPr>
          <p:cNvSpPr/>
          <p:nvPr/>
        </p:nvSpPr>
        <p:spPr>
          <a:xfrm>
            <a:off x="2032984" y="4715842"/>
            <a:ext cx="585927" cy="85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E2E651D-9148-47AB-9666-9E098648C40D}"/>
              </a:ext>
            </a:extLst>
          </p:cNvPr>
          <p:cNvSpPr/>
          <p:nvPr/>
        </p:nvSpPr>
        <p:spPr>
          <a:xfrm>
            <a:off x="2010789" y="4895351"/>
            <a:ext cx="608123" cy="71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0424169-6D38-41F1-83B3-83ADA3B2F358}"/>
              </a:ext>
            </a:extLst>
          </p:cNvPr>
          <p:cNvPicPr>
            <a:picLocks noChangeAspect="1"/>
          </p:cNvPicPr>
          <p:nvPr/>
        </p:nvPicPr>
        <p:blipFill>
          <a:blip r:embed="rId3"/>
          <a:stretch>
            <a:fillRect/>
          </a:stretch>
        </p:blipFill>
        <p:spPr>
          <a:xfrm>
            <a:off x="8662145" y="3974322"/>
            <a:ext cx="784928" cy="502964"/>
          </a:xfrm>
          <a:prstGeom prst="rect">
            <a:avLst/>
          </a:prstGeom>
        </p:spPr>
      </p:pic>
      <p:pic>
        <p:nvPicPr>
          <p:cNvPr id="21" name="Picture 20">
            <a:extLst>
              <a:ext uri="{FF2B5EF4-FFF2-40B4-BE49-F238E27FC236}">
                <a16:creationId xmlns:a16="http://schemas.microsoft.com/office/drawing/2014/main" id="{D7BB29E5-5C3C-448C-8138-A90CCDEE2504}"/>
              </a:ext>
            </a:extLst>
          </p:cNvPr>
          <p:cNvPicPr>
            <a:picLocks noChangeAspect="1"/>
          </p:cNvPicPr>
          <p:nvPr/>
        </p:nvPicPr>
        <p:blipFill>
          <a:blip r:embed="rId4"/>
          <a:stretch>
            <a:fillRect/>
          </a:stretch>
        </p:blipFill>
        <p:spPr>
          <a:xfrm>
            <a:off x="7633579" y="5312536"/>
            <a:ext cx="840723" cy="231503"/>
          </a:xfrm>
          <a:prstGeom prst="rect">
            <a:avLst/>
          </a:prstGeom>
        </p:spPr>
      </p:pic>
      <p:sp>
        <p:nvSpPr>
          <p:cNvPr id="4" name="Rectangle 3">
            <a:extLst>
              <a:ext uri="{FF2B5EF4-FFF2-40B4-BE49-F238E27FC236}">
                <a16:creationId xmlns:a16="http://schemas.microsoft.com/office/drawing/2014/main" id="{6BA8E1C5-CAA1-448E-ABC0-E59B7C11E7B5}"/>
              </a:ext>
            </a:extLst>
          </p:cNvPr>
          <p:cNvSpPr/>
          <p:nvPr/>
        </p:nvSpPr>
        <p:spPr>
          <a:xfrm>
            <a:off x="546322" y="2061540"/>
            <a:ext cx="5945260" cy="324922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902F26F-32F1-499F-9BC9-85A6D20772A5}"/>
              </a:ext>
            </a:extLst>
          </p:cNvPr>
          <p:cNvPicPr>
            <a:picLocks noChangeAspect="1"/>
          </p:cNvPicPr>
          <p:nvPr/>
        </p:nvPicPr>
        <p:blipFill>
          <a:blip r:embed="rId5"/>
          <a:stretch>
            <a:fillRect/>
          </a:stretch>
        </p:blipFill>
        <p:spPr>
          <a:xfrm>
            <a:off x="8662145" y="4642642"/>
            <a:ext cx="784928" cy="472645"/>
          </a:xfrm>
          <a:prstGeom prst="rect">
            <a:avLst/>
          </a:prstGeom>
        </p:spPr>
      </p:pic>
      <p:sp>
        <p:nvSpPr>
          <p:cNvPr id="19" name="Rectangle 18">
            <a:extLst>
              <a:ext uri="{FF2B5EF4-FFF2-40B4-BE49-F238E27FC236}">
                <a16:creationId xmlns:a16="http://schemas.microsoft.com/office/drawing/2014/main" id="{6495758F-979C-4051-86E2-820F88F100D6}"/>
              </a:ext>
            </a:extLst>
          </p:cNvPr>
          <p:cNvSpPr/>
          <p:nvPr/>
        </p:nvSpPr>
        <p:spPr>
          <a:xfrm>
            <a:off x="6963618" y="1569938"/>
            <a:ext cx="2366814" cy="1449300"/>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8C39AEA-CDAB-4950-B0BA-B458F207BF30}"/>
              </a:ext>
            </a:extLst>
          </p:cNvPr>
          <p:cNvPicPr>
            <a:picLocks noChangeAspect="1"/>
          </p:cNvPicPr>
          <p:nvPr/>
        </p:nvPicPr>
        <p:blipFill>
          <a:blip r:embed="rId6"/>
          <a:stretch>
            <a:fillRect/>
          </a:stretch>
        </p:blipFill>
        <p:spPr>
          <a:xfrm>
            <a:off x="7060098" y="1648816"/>
            <a:ext cx="2173854" cy="1298570"/>
          </a:xfrm>
          <a:prstGeom prst="rect">
            <a:avLst/>
          </a:prstGeom>
        </p:spPr>
      </p:pic>
      <p:pic>
        <p:nvPicPr>
          <p:cNvPr id="20" name="Picture 19">
            <a:extLst>
              <a:ext uri="{FF2B5EF4-FFF2-40B4-BE49-F238E27FC236}">
                <a16:creationId xmlns:a16="http://schemas.microsoft.com/office/drawing/2014/main" id="{1E84398E-A106-4EC8-AC98-4850DB908A63}"/>
              </a:ext>
            </a:extLst>
          </p:cNvPr>
          <p:cNvPicPr>
            <a:picLocks noChangeAspect="1"/>
          </p:cNvPicPr>
          <p:nvPr/>
        </p:nvPicPr>
        <p:blipFill>
          <a:blip r:embed="rId7"/>
          <a:stretch>
            <a:fillRect/>
          </a:stretch>
        </p:blipFill>
        <p:spPr>
          <a:xfrm>
            <a:off x="3719318" y="1292857"/>
            <a:ext cx="190517" cy="198137"/>
          </a:xfrm>
          <a:prstGeom prst="rect">
            <a:avLst/>
          </a:prstGeom>
        </p:spPr>
      </p:pic>
      <p:sp>
        <p:nvSpPr>
          <p:cNvPr id="41" name="Rectangle 40">
            <a:extLst>
              <a:ext uri="{FF2B5EF4-FFF2-40B4-BE49-F238E27FC236}">
                <a16:creationId xmlns:a16="http://schemas.microsoft.com/office/drawing/2014/main" id="{9D5AB902-4F5A-4AD4-BA7F-EC5E94007F20}"/>
              </a:ext>
            </a:extLst>
          </p:cNvPr>
          <p:cNvSpPr/>
          <p:nvPr/>
        </p:nvSpPr>
        <p:spPr>
          <a:xfrm>
            <a:off x="8948691" y="2654423"/>
            <a:ext cx="285261" cy="2929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a:extLst>
              <a:ext uri="{FF2B5EF4-FFF2-40B4-BE49-F238E27FC236}">
                <a16:creationId xmlns:a16="http://schemas.microsoft.com/office/drawing/2014/main" id="{D77F1636-35E3-42AD-AFC7-60998820FBD0}"/>
              </a:ext>
            </a:extLst>
          </p:cNvPr>
          <p:cNvCxnSpPr>
            <a:cxnSpLocks/>
          </p:cNvCxnSpPr>
          <p:nvPr/>
        </p:nvCxnSpPr>
        <p:spPr>
          <a:xfrm>
            <a:off x="6042676" y="1731974"/>
            <a:ext cx="1840695" cy="4241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FF5D05-592F-4D89-9021-0E275189C3B5}"/>
              </a:ext>
            </a:extLst>
          </p:cNvPr>
          <p:cNvCxnSpPr>
            <a:cxnSpLocks/>
          </p:cNvCxnSpPr>
          <p:nvPr/>
        </p:nvCxnSpPr>
        <p:spPr>
          <a:xfrm>
            <a:off x="6047054" y="1731228"/>
            <a:ext cx="2882101" cy="10196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7EC46D1-0291-4BC5-9991-45BE1CACD3AE}"/>
              </a:ext>
            </a:extLst>
          </p:cNvPr>
          <p:cNvPicPr>
            <a:picLocks noChangeAspect="1"/>
          </p:cNvPicPr>
          <p:nvPr/>
        </p:nvPicPr>
        <p:blipFill rotWithShape="1">
          <a:blip r:embed="rId8"/>
          <a:srcRect b="541"/>
          <a:stretch/>
        </p:blipFill>
        <p:spPr>
          <a:xfrm>
            <a:off x="622686" y="2130390"/>
            <a:ext cx="5780131" cy="3065368"/>
          </a:xfrm>
          <a:prstGeom prst="rect">
            <a:avLst/>
          </a:prstGeom>
          <a:ln w="28575">
            <a:solidFill>
              <a:schemeClr val="tx1"/>
            </a:solidFill>
          </a:ln>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flipV="1">
            <a:off x="6201850" y="3845958"/>
            <a:ext cx="874115" cy="379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flipV="1">
            <a:off x="6272250" y="5104601"/>
            <a:ext cx="690773" cy="206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6721D3AE-0542-4931-9314-B9651739F015}"/>
              </a:ext>
            </a:extLst>
          </p:cNvPr>
          <p:cNvPicPr>
            <a:picLocks noChangeAspect="1"/>
          </p:cNvPicPr>
          <p:nvPr/>
        </p:nvPicPr>
        <p:blipFill rotWithShape="1">
          <a:blip r:embed="rId9"/>
          <a:srcRect b="59434"/>
          <a:stretch/>
        </p:blipFill>
        <p:spPr>
          <a:xfrm>
            <a:off x="625126" y="4090586"/>
            <a:ext cx="1544010" cy="1001044"/>
          </a:xfrm>
          <a:prstGeom prst="rect">
            <a:avLst/>
          </a:prstGeom>
        </p:spPr>
      </p:pic>
      <p:sp>
        <p:nvSpPr>
          <p:cNvPr id="2" name="Slide Number Placeholder 1">
            <a:extLst>
              <a:ext uri="{FF2B5EF4-FFF2-40B4-BE49-F238E27FC236}">
                <a16:creationId xmlns:a16="http://schemas.microsoft.com/office/drawing/2014/main" id="{B607D363-485D-4694-B476-9E08E0C5774C}"/>
              </a:ext>
            </a:extLst>
          </p:cNvPr>
          <p:cNvSpPr>
            <a:spLocks noGrp="1"/>
          </p:cNvSpPr>
          <p:nvPr>
            <p:ph type="sldNum" sz="quarter" idx="12"/>
          </p:nvPr>
        </p:nvSpPr>
        <p:spPr/>
        <p:txBody>
          <a:bodyPr/>
          <a:lstStyle/>
          <a:p>
            <a:fld id="{6F0C9F74-ED7C-44EF-9CFC-67AAF3EFA2FB}" type="slidenum">
              <a:rPr lang="en-GB" smtClean="0"/>
              <a:t>8</a:t>
            </a:fld>
            <a:endParaRPr lang="en-GB"/>
          </a:p>
        </p:txBody>
      </p:sp>
    </p:spTree>
    <p:extLst>
      <p:ext uri="{BB962C8B-B14F-4D97-AF65-F5344CB8AC3E}">
        <p14:creationId xmlns:p14="http://schemas.microsoft.com/office/powerpoint/2010/main" val="1915250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72196" y="445914"/>
            <a:ext cx="9131300" cy="403225"/>
          </a:xfrm>
        </p:spPr>
        <p:txBody>
          <a:bodyPr/>
          <a:lstStyle/>
          <a:p>
            <a:pPr>
              <a:buClr>
                <a:srgbClr val="B8C617"/>
              </a:buClr>
            </a:pPr>
            <a:r>
              <a:rPr lang="en-US" sz="2800" b="1">
                <a:solidFill>
                  <a:srgbClr val="92D050"/>
                </a:solidFill>
                <a:latin typeface="Calibri"/>
                <a:cs typeface="Calibri"/>
              </a:rPr>
              <a:t>How To Add In Standard Rate Information?</a:t>
            </a:r>
          </a:p>
        </p:txBody>
      </p:sp>
      <p:sp>
        <p:nvSpPr>
          <p:cNvPr id="25" name="Rectangle 24">
            <a:extLst>
              <a:ext uri="{FF2B5EF4-FFF2-40B4-BE49-F238E27FC236}">
                <a16:creationId xmlns:a16="http://schemas.microsoft.com/office/drawing/2014/main" id="{3F86E64E-C0D4-4B53-96CE-389384200246}"/>
              </a:ext>
            </a:extLst>
          </p:cNvPr>
          <p:cNvSpPr/>
          <p:nvPr/>
        </p:nvSpPr>
        <p:spPr>
          <a:xfrm>
            <a:off x="572196" y="1183940"/>
            <a:ext cx="9522782" cy="584775"/>
          </a:xfrm>
          <a:prstGeom prst="rect">
            <a:avLst/>
          </a:prstGeom>
        </p:spPr>
        <p:txBody>
          <a:bodyPr wrap="square" lIns="91440" tIns="45720" rIns="91440" bIns="45720" anchor="t">
            <a:spAutoFit/>
          </a:bodyPr>
          <a:lstStyle/>
          <a:p>
            <a:r>
              <a:rPr lang="en-US" sz="1600"/>
              <a:t>Once you have opened the Edit Adjustment you need to select either Missed pay (basic), Missed pay (overtime),</a:t>
            </a:r>
          </a:p>
          <a:p>
            <a:r>
              <a:rPr lang="en-US" sz="1600"/>
              <a:t>Adjustment Rate or Adjustment Rate Overtime </a:t>
            </a:r>
            <a:r>
              <a:rPr lang="en-US" sz="1600" b="1"/>
              <a:t>ONLY.</a:t>
            </a:r>
            <a:r>
              <a:rPr lang="en-US" sz="1600"/>
              <a:t> </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672633" y="2057976"/>
            <a:ext cx="7526145" cy="4220072"/>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097375" y="2263656"/>
            <a:ext cx="3639874" cy="584775"/>
          </a:xfrm>
          <a:prstGeom prst="rect">
            <a:avLst/>
          </a:prstGeom>
        </p:spPr>
        <p:txBody>
          <a:bodyPr wrap="square">
            <a:spAutoFit/>
          </a:bodyPr>
          <a:lstStyle/>
          <a:p>
            <a:pPr algn="ctr"/>
            <a:r>
              <a:rPr lang="en-US" sz="1600"/>
              <a:t>Next click on the reason and</a:t>
            </a:r>
          </a:p>
          <a:p>
            <a:pPr algn="ctr"/>
            <a:endParaRPr lang="en-US" sz="1600"/>
          </a:p>
        </p:txBody>
      </p:sp>
      <p:pic>
        <p:nvPicPr>
          <p:cNvPr id="2" name="Picture 1">
            <a:extLst>
              <a:ext uri="{FF2B5EF4-FFF2-40B4-BE49-F238E27FC236}">
                <a16:creationId xmlns:a16="http://schemas.microsoft.com/office/drawing/2014/main" id="{7F91F332-4C04-46E4-BC6C-BB37562EC77A}"/>
              </a:ext>
            </a:extLst>
          </p:cNvPr>
          <p:cNvPicPr>
            <a:picLocks noChangeAspect="1"/>
          </p:cNvPicPr>
          <p:nvPr/>
        </p:nvPicPr>
        <p:blipFill rotWithShape="1">
          <a:blip r:embed="rId3"/>
          <a:srcRect l="60364" t="26891" r="12177" b="11246"/>
          <a:stretch/>
        </p:blipFill>
        <p:spPr>
          <a:xfrm>
            <a:off x="721698" y="2129601"/>
            <a:ext cx="7409129" cy="4076528"/>
          </a:xfrm>
          <a:prstGeom prst="rect">
            <a:avLst/>
          </a:prstGeom>
        </p:spPr>
      </p:pic>
      <p:sp>
        <p:nvSpPr>
          <p:cNvPr id="31" name="Rectangle 30">
            <a:extLst>
              <a:ext uri="{FF2B5EF4-FFF2-40B4-BE49-F238E27FC236}">
                <a16:creationId xmlns:a16="http://schemas.microsoft.com/office/drawing/2014/main" id="{A7FC6D3E-4724-42CD-9ED0-9FF7C0D5F797}"/>
              </a:ext>
            </a:extLst>
          </p:cNvPr>
          <p:cNvSpPr/>
          <p:nvPr/>
        </p:nvSpPr>
        <p:spPr>
          <a:xfrm>
            <a:off x="3608165" y="3586353"/>
            <a:ext cx="2117304" cy="388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05786" y="1803147"/>
            <a:ext cx="17821" cy="20759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F4B4740-65FB-46F4-9A74-50DBB3F5ABC2}"/>
              </a:ext>
            </a:extLst>
          </p:cNvPr>
          <p:cNvSpPr/>
          <p:nvPr/>
        </p:nvSpPr>
        <p:spPr>
          <a:xfrm>
            <a:off x="6364126" y="3424782"/>
            <a:ext cx="3180600" cy="303860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3190F9C-C4AA-4F12-89D8-3E6313472C8A}"/>
              </a:ext>
            </a:extLst>
          </p:cNvPr>
          <p:cNvPicPr>
            <a:picLocks noChangeAspect="1"/>
          </p:cNvPicPr>
          <p:nvPr/>
        </p:nvPicPr>
        <p:blipFill>
          <a:blip r:embed="rId4"/>
          <a:stretch>
            <a:fillRect/>
          </a:stretch>
        </p:blipFill>
        <p:spPr>
          <a:xfrm>
            <a:off x="6447268" y="3511589"/>
            <a:ext cx="3018984" cy="2866510"/>
          </a:xfrm>
          <a:prstGeom prst="rect">
            <a:avLst/>
          </a:prstGeom>
        </p:spPr>
      </p:pic>
      <p:cxnSp>
        <p:nvCxnSpPr>
          <p:cNvPr id="23" name="Straight Arrow Connector 22">
            <a:extLst>
              <a:ext uri="{FF2B5EF4-FFF2-40B4-BE49-F238E27FC236}">
                <a16:creationId xmlns:a16="http://schemas.microsoft.com/office/drawing/2014/main" id="{CDF90629-9CF4-4E53-A481-E0E39FDEF2CE}"/>
              </a:ext>
            </a:extLst>
          </p:cNvPr>
          <p:cNvCxnSpPr>
            <a:cxnSpLocks/>
          </p:cNvCxnSpPr>
          <p:nvPr/>
        </p:nvCxnSpPr>
        <p:spPr>
          <a:xfrm flipH="1">
            <a:off x="9295300" y="3137692"/>
            <a:ext cx="537069" cy="2712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9994953-63F9-4E6B-99EB-AA1AF1E69226}"/>
              </a:ext>
            </a:extLst>
          </p:cNvPr>
          <p:cNvPicPr>
            <a:picLocks noChangeAspect="1"/>
          </p:cNvPicPr>
          <p:nvPr/>
        </p:nvPicPr>
        <p:blipFill>
          <a:blip r:embed="rId5"/>
          <a:stretch>
            <a:fillRect/>
          </a:stretch>
        </p:blipFill>
        <p:spPr>
          <a:xfrm>
            <a:off x="9725066" y="2687385"/>
            <a:ext cx="579401" cy="325277"/>
          </a:xfrm>
          <a:prstGeom prst="rect">
            <a:avLst/>
          </a:prstGeom>
        </p:spPr>
      </p:pic>
      <p:sp>
        <p:nvSpPr>
          <p:cNvPr id="27" name="Rectangle 26">
            <a:extLst>
              <a:ext uri="{FF2B5EF4-FFF2-40B4-BE49-F238E27FC236}">
                <a16:creationId xmlns:a16="http://schemas.microsoft.com/office/drawing/2014/main" id="{C607A954-AFFC-4FAF-A570-0E8E639702E2}"/>
              </a:ext>
            </a:extLst>
          </p:cNvPr>
          <p:cNvSpPr/>
          <p:nvPr/>
        </p:nvSpPr>
        <p:spPr>
          <a:xfrm>
            <a:off x="8767595" y="5935496"/>
            <a:ext cx="698657" cy="371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D57BA2-2524-4CA1-B00C-CE0DBADB7592}"/>
              </a:ext>
            </a:extLst>
          </p:cNvPr>
          <p:cNvSpPr/>
          <p:nvPr/>
        </p:nvSpPr>
        <p:spPr>
          <a:xfrm>
            <a:off x="2920753" y="2521258"/>
            <a:ext cx="1029744" cy="166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D051ABE-2DC0-41CA-9FBF-FE4D06D13D39}"/>
              </a:ext>
            </a:extLst>
          </p:cNvPr>
          <p:cNvSpPr>
            <a:spLocks noGrp="1"/>
          </p:cNvSpPr>
          <p:nvPr>
            <p:ph type="sldNum" sz="quarter" idx="12"/>
          </p:nvPr>
        </p:nvSpPr>
        <p:spPr/>
        <p:txBody>
          <a:bodyPr/>
          <a:lstStyle/>
          <a:p>
            <a:fld id="{6F0C9F74-ED7C-44EF-9CFC-67AAF3EFA2FB}" type="slidenum">
              <a:rPr lang="en-GB" smtClean="0"/>
              <a:t>80</a:t>
            </a:fld>
            <a:endParaRPr lang="en-GB"/>
          </a:p>
        </p:txBody>
      </p:sp>
    </p:spTree>
    <p:extLst>
      <p:ext uri="{BB962C8B-B14F-4D97-AF65-F5344CB8AC3E}">
        <p14:creationId xmlns:p14="http://schemas.microsoft.com/office/powerpoint/2010/main" val="1395857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44616" y="384782"/>
            <a:ext cx="9131300" cy="403225"/>
          </a:xfrm>
        </p:spPr>
        <p:txBody>
          <a:bodyPr/>
          <a:lstStyle/>
          <a:p>
            <a:pPr>
              <a:buClr>
                <a:srgbClr val="B8C617"/>
              </a:buClr>
            </a:pPr>
            <a:r>
              <a:rPr lang="en-US" sz="2800" b="1">
                <a:solidFill>
                  <a:srgbClr val="92D050"/>
                </a:solidFill>
                <a:latin typeface="+mn-lt"/>
                <a:cs typeface="Calibri"/>
              </a:rPr>
              <a:t>How To Check Before Saving?</a:t>
            </a:r>
          </a:p>
        </p:txBody>
      </p:sp>
      <p:sp>
        <p:nvSpPr>
          <p:cNvPr id="25" name="Rectangle 24">
            <a:extLst>
              <a:ext uri="{FF2B5EF4-FFF2-40B4-BE49-F238E27FC236}">
                <a16:creationId xmlns:a16="http://schemas.microsoft.com/office/drawing/2014/main" id="{3F86E64E-C0D4-4B53-96CE-389384200246}"/>
              </a:ext>
            </a:extLst>
          </p:cNvPr>
          <p:cNvSpPr/>
          <p:nvPr/>
        </p:nvSpPr>
        <p:spPr>
          <a:xfrm>
            <a:off x="598173" y="1088690"/>
            <a:ext cx="9522782" cy="584775"/>
          </a:xfrm>
          <a:prstGeom prst="rect">
            <a:avLst/>
          </a:prstGeom>
        </p:spPr>
        <p:txBody>
          <a:bodyPr wrap="square" lIns="91440" tIns="45720" rIns="91440" bIns="45720" anchor="t">
            <a:spAutoFit/>
          </a:bodyPr>
          <a:lstStyle/>
          <a:p>
            <a:r>
              <a:rPr lang="en-US" sz="1600"/>
              <a:t>We have now added all the information to save the adjustment. Next, we need to check to ensure the information is correct.</a:t>
            </a: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725930" y="2256639"/>
            <a:ext cx="5252594" cy="342995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6096000" y="1882399"/>
            <a:ext cx="3616171" cy="3354765"/>
          </a:xfrm>
          <a:prstGeom prst="rect">
            <a:avLst/>
          </a:prstGeom>
        </p:spPr>
        <p:txBody>
          <a:bodyPr wrap="square" lIns="91440" tIns="45720" rIns="91440" bIns="45720" anchor="t">
            <a:spAutoFit/>
          </a:bodyPr>
          <a:lstStyle/>
          <a:p>
            <a:r>
              <a:rPr lang="en-US" sz="1600"/>
              <a:t>Correct Adjustment week of payment </a:t>
            </a:r>
            <a:r>
              <a:rPr lang="en-US" b="1">
                <a:sym typeface="Wingdings" panose="05000000000000000000" pitchFamily="2" charset="2"/>
              </a:rPr>
              <a:t></a:t>
            </a:r>
            <a:endParaRPr lang="en-US"/>
          </a:p>
          <a:p>
            <a:endParaRPr lang="en-US" b="1">
              <a:cs typeface="Calibri" panose="020F0502020204030204"/>
            </a:endParaRPr>
          </a:p>
          <a:p>
            <a:r>
              <a:rPr lang="en-US" sz="1600"/>
              <a:t>Correct Historic week of payment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Charge &amp; Pay Rate </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Hours</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t>Correct reason</a:t>
            </a:r>
            <a:r>
              <a:rPr lang="en-US" sz="1600" b="1">
                <a:sym typeface="Wingdings" panose="05000000000000000000" pitchFamily="2" charset="2"/>
              </a:rPr>
              <a:t></a:t>
            </a:r>
            <a:endParaRPr lang="en-US" sz="1600" b="1">
              <a:cs typeface="Calibri" panose="020F0502020204030204"/>
              <a:sym typeface="Wingdings" panose="05000000000000000000" pitchFamily="2" charset="2"/>
            </a:endParaRPr>
          </a:p>
          <a:p>
            <a:endParaRPr lang="en-US" sz="1600">
              <a:cs typeface="Calibri" panose="020F0502020204030204"/>
            </a:endParaRPr>
          </a:p>
          <a:p>
            <a:r>
              <a:rPr lang="en-US" sz="1600">
                <a:sym typeface="Wingdings" panose="05000000000000000000" pitchFamily="2" charset="2"/>
              </a:rPr>
              <a:t>Then click on</a:t>
            </a:r>
            <a:r>
              <a:rPr lang="en-US" sz="1600" b="1">
                <a:sym typeface="Wingdings" panose="05000000000000000000" pitchFamily="2" charset="2"/>
              </a:rPr>
              <a:t> </a:t>
            </a:r>
            <a:endParaRPr lang="en-US" sz="1600">
              <a:cs typeface="Calibri"/>
            </a:endParaRPr>
          </a:p>
          <a:p>
            <a:pPr algn="ctr"/>
            <a:endParaRPr lang="en-US" sz="1600"/>
          </a:p>
          <a:p>
            <a:pPr algn="ctr"/>
            <a:endParaRPr lang="en-US" sz="1600"/>
          </a:p>
        </p:txBody>
      </p:sp>
      <p:pic>
        <p:nvPicPr>
          <p:cNvPr id="3" name="Picture 2">
            <a:extLst>
              <a:ext uri="{FF2B5EF4-FFF2-40B4-BE49-F238E27FC236}">
                <a16:creationId xmlns:a16="http://schemas.microsoft.com/office/drawing/2014/main" id="{4C18693B-7B74-4476-921D-3CA853A84F07}"/>
              </a:ext>
            </a:extLst>
          </p:cNvPr>
          <p:cNvPicPr>
            <a:picLocks noChangeAspect="1"/>
          </p:cNvPicPr>
          <p:nvPr/>
        </p:nvPicPr>
        <p:blipFill rotWithShape="1">
          <a:blip r:embed="rId3"/>
          <a:srcRect t="11855"/>
          <a:stretch/>
        </p:blipFill>
        <p:spPr>
          <a:xfrm>
            <a:off x="856692" y="2374084"/>
            <a:ext cx="4991069" cy="3206352"/>
          </a:xfrm>
          <a:prstGeom prst="rect">
            <a:avLst/>
          </a:prstGeom>
        </p:spPr>
      </p:pic>
      <p:sp>
        <p:nvSpPr>
          <p:cNvPr id="12" name="Rectangle 11">
            <a:extLst>
              <a:ext uri="{FF2B5EF4-FFF2-40B4-BE49-F238E27FC236}">
                <a16:creationId xmlns:a16="http://schemas.microsoft.com/office/drawing/2014/main" id="{D232B25B-D1AA-4D30-BC30-FCAA07A8EBB3}"/>
              </a:ext>
            </a:extLst>
          </p:cNvPr>
          <p:cNvSpPr/>
          <p:nvPr/>
        </p:nvSpPr>
        <p:spPr>
          <a:xfrm>
            <a:off x="1966936" y="2633960"/>
            <a:ext cx="838407" cy="19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87DF5-8E24-4922-896F-F019D54A76A8}"/>
              </a:ext>
            </a:extLst>
          </p:cNvPr>
          <p:cNvSpPr/>
          <p:nvPr/>
        </p:nvSpPr>
        <p:spPr>
          <a:xfrm>
            <a:off x="2178332" y="3534356"/>
            <a:ext cx="328663" cy="26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7FC6D3E-4724-42CD-9ED0-9FF7C0D5F797}"/>
              </a:ext>
            </a:extLst>
          </p:cNvPr>
          <p:cNvSpPr/>
          <p:nvPr/>
        </p:nvSpPr>
        <p:spPr>
          <a:xfrm>
            <a:off x="4838331" y="3480047"/>
            <a:ext cx="807868" cy="358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flipH="1">
            <a:off x="5847763" y="4776186"/>
            <a:ext cx="1569026" cy="700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8622D3B-3271-4649-AEA4-550EA1C02DCB}"/>
              </a:ext>
            </a:extLst>
          </p:cNvPr>
          <p:cNvSpPr/>
          <p:nvPr/>
        </p:nvSpPr>
        <p:spPr>
          <a:xfrm>
            <a:off x="932155" y="3505040"/>
            <a:ext cx="649555" cy="2956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4A0FE1-B04F-488C-ACFD-67E74129359B}"/>
              </a:ext>
            </a:extLst>
          </p:cNvPr>
          <p:cNvSpPr/>
          <p:nvPr/>
        </p:nvSpPr>
        <p:spPr>
          <a:xfrm>
            <a:off x="3234494" y="2467174"/>
            <a:ext cx="1275361"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ACF8B6-90AB-44ED-AD33-2B99C925BC62}"/>
              </a:ext>
            </a:extLst>
          </p:cNvPr>
          <p:cNvSpPr/>
          <p:nvPr/>
        </p:nvSpPr>
        <p:spPr>
          <a:xfrm>
            <a:off x="4541127" y="2467174"/>
            <a:ext cx="696227" cy="382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20B4D64F-EB6F-4741-ACE8-B7A46D054FDE}"/>
              </a:ext>
            </a:extLst>
          </p:cNvPr>
          <p:cNvPicPr>
            <a:picLocks noChangeAspect="1"/>
          </p:cNvPicPr>
          <p:nvPr/>
        </p:nvPicPr>
        <p:blipFill>
          <a:blip r:embed="rId4"/>
          <a:stretch>
            <a:fillRect/>
          </a:stretch>
        </p:blipFill>
        <p:spPr>
          <a:xfrm>
            <a:off x="7299808" y="4470297"/>
            <a:ext cx="434378" cy="243861"/>
          </a:xfrm>
          <a:prstGeom prst="rect">
            <a:avLst/>
          </a:prstGeom>
        </p:spPr>
      </p:pic>
      <p:grpSp>
        <p:nvGrpSpPr>
          <p:cNvPr id="24" name="Group 23">
            <a:extLst>
              <a:ext uri="{FF2B5EF4-FFF2-40B4-BE49-F238E27FC236}">
                <a16:creationId xmlns:a16="http://schemas.microsoft.com/office/drawing/2014/main" id="{BB16652D-89D2-47CA-A8C1-A2AE485CB41D}"/>
              </a:ext>
            </a:extLst>
          </p:cNvPr>
          <p:cNvGrpSpPr/>
          <p:nvPr/>
        </p:nvGrpSpPr>
        <p:grpSpPr>
          <a:xfrm>
            <a:off x="4293475" y="5906673"/>
            <a:ext cx="5425776" cy="732424"/>
            <a:chOff x="4483975" y="5811423"/>
            <a:chExt cx="5425776" cy="732424"/>
          </a:xfrm>
        </p:grpSpPr>
        <p:sp>
          <p:nvSpPr>
            <p:cNvPr id="26" name="Rectangle 25">
              <a:extLst>
                <a:ext uri="{FF2B5EF4-FFF2-40B4-BE49-F238E27FC236}">
                  <a16:creationId xmlns:a16="http://schemas.microsoft.com/office/drawing/2014/main" id="{1FFB68CD-BC10-495E-8599-D24D3EDD2613}"/>
                </a:ext>
              </a:extLst>
            </p:cNvPr>
            <p:cNvSpPr/>
            <p:nvPr/>
          </p:nvSpPr>
          <p:spPr>
            <a:xfrm>
              <a:off x="4483975" y="5811423"/>
              <a:ext cx="5425776" cy="732424"/>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7" name="Picture 26" descr="Graphical user interface, text, application&#10;&#10;Description automatically generated">
              <a:extLst>
                <a:ext uri="{FF2B5EF4-FFF2-40B4-BE49-F238E27FC236}">
                  <a16:creationId xmlns:a16="http://schemas.microsoft.com/office/drawing/2014/main" id="{AD0ED861-5306-4BDE-A482-2FC521449C53}"/>
                </a:ext>
              </a:extLst>
            </p:cNvPr>
            <p:cNvPicPr>
              <a:picLocks noChangeAspect="1"/>
            </p:cNvPicPr>
            <p:nvPr/>
          </p:nvPicPr>
          <p:blipFill>
            <a:blip r:embed="rId5"/>
            <a:stretch>
              <a:fillRect/>
            </a:stretch>
          </p:blipFill>
          <p:spPr>
            <a:xfrm>
              <a:off x="4542559" y="5889176"/>
              <a:ext cx="5323609" cy="578172"/>
            </a:xfrm>
            <a:prstGeom prst="rect">
              <a:avLst/>
            </a:prstGeom>
          </p:spPr>
        </p:pic>
      </p:grpSp>
      <p:sp>
        <p:nvSpPr>
          <p:cNvPr id="28" name="Rectangle 27">
            <a:extLst>
              <a:ext uri="{FF2B5EF4-FFF2-40B4-BE49-F238E27FC236}">
                <a16:creationId xmlns:a16="http://schemas.microsoft.com/office/drawing/2014/main" id="{FA302EB6-18F5-4CDB-ADDB-93FF1BD1BCBF}"/>
              </a:ext>
            </a:extLst>
          </p:cNvPr>
          <p:cNvSpPr/>
          <p:nvPr/>
        </p:nvSpPr>
        <p:spPr>
          <a:xfrm>
            <a:off x="7118468" y="5054553"/>
            <a:ext cx="2794668"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cs typeface="Calibri"/>
              </a:rPr>
              <a:t>If you have inputted anything incorrect you will see the below message appear.</a:t>
            </a:r>
            <a:endParaRPr lang="en-US" b="1"/>
          </a:p>
        </p:txBody>
      </p:sp>
      <p:sp>
        <p:nvSpPr>
          <p:cNvPr id="2" name="Slide Number Placeholder 1">
            <a:extLst>
              <a:ext uri="{FF2B5EF4-FFF2-40B4-BE49-F238E27FC236}">
                <a16:creationId xmlns:a16="http://schemas.microsoft.com/office/drawing/2014/main" id="{DAF4C392-D9B6-422E-AA9C-29139B196870}"/>
              </a:ext>
            </a:extLst>
          </p:cNvPr>
          <p:cNvSpPr>
            <a:spLocks noGrp="1"/>
          </p:cNvSpPr>
          <p:nvPr>
            <p:ph type="sldNum" sz="quarter" idx="12"/>
          </p:nvPr>
        </p:nvSpPr>
        <p:spPr/>
        <p:txBody>
          <a:bodyPr/>
          <a:lstStyle/>
          <a:p>
            <a:fld id="{6F0C9F74-ED7C-44EF-9CFC-67AAF3EFA2FB}" type="slidenum">
              <a:rPr lang="en-GB" smtClean="0"/>
              <a:t>81</a:t>
            </a:fld>
            <a:endParaRPr lang="en-GB"/>
          </a:p>
        </p:txBody>
      </p:sp>
    </p:spTree>
    <p:extLst>
      <p:ext uri="{BB962C8B-B14F-4D97-AF65-F5344CB8AC3E}">
        <p14:creationId xmlns:p14="http://schemas.microsoft.com/office/powerpoint/2010/main" val="1661265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0871" y="472280"/>
            <a:ext cx="9131300" cy="403225"/>
          </a:xfrm>
        </p:spPr>
        <p:txBody>
          <a:bodyPr/>
          <a:lstStyle/>
          <a:p>
            <a:pPr>
              <a:buClr>
                <a:srgbClr val="B8C617"/>
              </a:buClr>
            </a:pPr>
            <a:r>
              <a:rPr lang="en-US" sz="2800" b="1">
                <a:solidFill>
                  <a:srgbClr val="92D050"/>
                </a:solidFill>
                <a:latin typeface="+mn-lt"/>
              </a:rPr>
              <a:t>How To View The Adjustment In Timesheets?</a:t>
            </a:r>
          </a:p>
        </p:txBody>
      </p:sp>
      <p:sp>
        <p:nvSpPr>
          <p:cNvPr id="25" name="Rectangle 24">
            <a:extLst>
              <a:ext uri="{FF2B5EF4-FFF2-40B4-BE49-F238E27FC236}">
                <a16:creationId xmlns:a16="http://schemas.microsoft.com/office/drawing/2014/main" id="{3F86E64E-C0D4-4B53-96CE-389384200246}"/>
              </a:ext>
            </a:extLst>
          </p:cNvPr>
          <p:cNvSpPr/>
          <p:nvPr/>
        </p:nvSpPr>
        <p:spPr>
          <a:xfrm>
            <a:off x="589514" y="941485"/>
            <a:ext cx="9522782" cy="830997"/>
          </a:xfrm>
          <a:prstGeom prst="rect">
            <a:avLst/>
          </a:prstGeom>
        </p:spPr>
        <p:txBody>
          <a:bodyPr wrap="square" lIns="91440" tIns="45720" rIns="91440" bIns="45720" anchor="t">
            <a:spAutoFit/>
          </a:bodyPr>
          <a:lstStyle/>
          <a:p>
            <a:r>
              <a:rPr lang="en-US" sz="1600"/>
              <a:t>The Adjustment has now been processed and there are two ways of finding the adjustment. </a:t>
            </a:r>
            <a:endParaRPr lang="en-US"/>
          </a:p>
          <a:p>
            <a:endParaRPr lang="en-US" sz="1600"/>
          </a:p>
          <a:p>
            <a:r>
              <a:rPr lang="en-US" sz="1600"/>
              <a:t>The first one is allocated on the timesheet </a:t>
            </a:r>
            <a:endParaRPr lang="en-US">
              <a:cs typeface="Calibri"/>
            </a:endParaRPr>
          </a:p>
        </p:txBody>
      </p:sp>
      <p:sp>
        <p:nvSpPr>
          <p:cNvPr id="18" name="Rectangle 17">
            <a:extLst>
              <a:ext uri="{FF2B5EF4-FFF2-40B4-BE49-F238E27FC236}">
                <a16:creationId xmlns:a16="http://schemas.microsoft.com/office/drawing/2014/main" id="{3C5F5DF0-1E85-459D-8BE6-3AEDF70F8D3B}"/>
              </a:ext>
            </a:extLst>
          </p:cNvPr>
          <p:cNvSpPr/>
          <p:nvPr/>
        </p:nvSpPr>
        <p:spPr>
          <a:xfrm>
            <a:off x="2805345" y="5208709"/>
            <a:ext cx="390616" cy="8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F8D57B-16AA-4597-9CB2-8CA96D05124F}"/>
              </a:ext>
            </a:extLst>
          </p:cNvPr>
          <p:cNvSpPr/>
          <p:nvPr/>
        </p:nvSpPr>
        <p:spPr>
          <a:xfrm>
            <a:off x="2805344" y="5392207"/>
            <a:ext cx="326994" cy="113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9FF858D-9D11-4DDE-ABF5-484DCE448BA1}"/>
              </a:ext>
            </a:extLst>
          </p:cNvPr>
          <p:cNvSpPr/>
          <p:nvPr/>
        </p:nvSpPr>
        <p:spPr>
          <a:xfrm>
            <a:off x="3009530" y="5057216"/>
            <a:ext cx="326994" cy="7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0B4E9F-782B-4819-9833-E7E2392413F8}"/>
              </a:ext>
            </a:extLst>
          </p:cNvPr>
          <p:cNvSpPr/>
          <p:nvPr/>
        </p:nvSpPr>
        <p:spPr>
          <a:xfrm>
            <a:off x="574959" y="2115180"/>
            <a:ext cx="7412995" cy="4152056"/>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10984B0-69E3-407B-B843-871A87C910C3}"/>
              </a:ext>
            </a:extLst>
          </p:cNvPr>
          <p:cNvSpPr/>
          <p:nvPr/>
        </p:nvSpPr>
        <p:spPr>
          <a:xfrm>
            <a:off x="8400492" y="2079350"/>
            <a:ext cx="3616171" cy="1077218"/>
          </a:xfrm>
          <a:prstGeom prst="rect">
            <a:avLst/>
          </a:prstGeom>
        </p:spPr>
        <p:txBody>
          <a:bodyPr wrap="square">
            <a:spAutoFit/>
          </a:bodyPr>
          <a:lstStyle/>
          <a:p>
            <a:pPr algn="ctr"/>
            <a:r>
              <a:rPr lang="en-US" sz="1600"/>
              <a:t>When you open the timesheet, you will see the adjustment.</a:t>
            </a:r>
          </a:p>
          <a:p>
            <a:pPr algn="ctr"/>
            <a:endParaRPr lang="en-US" sz="1600"/>
          </a:p>
          <a:p>
            <a:pPr algn="ctr"/>
            <a:endParaRPr lang="en-US" sz="1600"/>
          </a:p>
        </p:txBody>
      </p:sp>
      <p:pic>
        <p:nvPicPr>
          <p:cNvPr id="2" name="Picture 1">
            <a:extLst>
              <a:ext uri="{FF2B5EF4-FFF2-40B4-BE49-F238E27FC236}">
                <a16:creationId xmlns:a16="http://schemas.microsoft.com/office/drawing/2014/main" id="{B08AD307-B563-4D17-A014-31C8B4E8D107}"/>
              </a:ext>
            </a:extLst>
          </p:cNvPr>
          <p:cNvPicPr>
            <a:picLocks noChangeAspect="1"/>
          </p:cNvPicPr>
          <p:nvPr/>
        </p:nvPicPr>
        <p:blipFill rotWithShape="1">
          <a:blip r:embed="rId3"/>
          <a:srcRect t="27229"/>
          <a:stretch/>
        </p:blipFill>
        <p:spPr>
          <a:xfrm>
            <a:off x="679425" y="2222540"/>
            <a:ext cx="7183396" cy="3874158"/>
          </a:xfrm>
          <a:prstGeom prst="rect">
            <a:avLst/>
          </a:prstGeom>
        </p:spPr>
      </p:pic>
      <p:sp>
        <p:nvSpPr>
          <p:cNvPr id="4" name="Rectangle 3">
            <a:extLst>
              <a:ext uri="{FF2B5EF4-FFF2-40B4-BE49-F238E27FC236}">
                <a16:creationId xmlns:a16="http://schemas.microsoft.com/office/drawing/2014/main" id="{C252A995-0208-42E3-9F01-365318D4082D}"/>
              </a:ext>
            </a:extLst>
          </p:cNvPr>
          <p:cNvSpPr/>
          <p:nvPr/>
        </p:nvSpPr>
        <p:spPr>
          <a:xfrm>
            <a:off x="2662385" y="4769984"/>
            <a:ext cx="338372" cy="235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9201A6-DDE6-4162-A4F5-6403FF4D91B8}"/>
              </a:ext>
            </a:extLst>
          </p:cNvPr>
          <p:cNvSpPr/>
          <p:nvPr/>
        </p:nvSpPr>
        <p:spPr>
          <a:xfrm>
            <a:off x="2663279" y="5174777"/>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6D6758D-21D9-4E3F-B637-A0863DB17972}"/>
              </a:ext>
            </a:extLst>
          </p:cNvPr>
          <p:cNvPicPr>
            <a:picLocks noChangeAspect="1"/>
          </p:cNvPicPr>
          <p:nvPr/>
        </p:nvPicPr>
        <p:blipFill>
          <a:blip r:embed="rId4"/>
          <a:stretch>
            <a:fillRect/>
          </a:stretch>
        </p:blipFill>
        <p:spPr>
          <a:xfrm>
            <a:off x="4188460" y="1378555"/>
            <a:ext cx="414363" cy="349619"/>
          </a:xfrm>
          <a:prstGeom prst="rect">
            <a:avLst/>
          </a:prstGeom>
        </p:spPr>
      </p:pic>
      <p:sp>
        <p:nvSpPr>
          <p:cNvPr id="19" name="Rectangle 18">
            <a:extLst>
              <a:ext uri="{FF2B5EF4-FFF2-40B4-BE49-F238E27FC236}">
                <a16:creationId xmlns:a16="http://schemas.microsoft.com/office/drawing/2014/main" id="{CD4A0FE1-B04F-488C-ACFD-67E74129359B}"/>
              </a:ext>
            </a:extLst>
          </p:cNvPr>
          <p:cNvSpPr/>
          <p:nvPr/>
        </p:nvSpPr>
        <p:spPr>
          <a:xfrm>
            <a:off x="2632258" y="4735419"/>
            <a:ext cx="2705051" cy="348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95F939FB-C87D-47F9-9AE8-F9306DE11B39}"/>
              </a:ext>
            </a:extLst>
          </p:cNvPr>
          <p:cNvCxnSpPr>
            <a:cxnSpLocks/>
          </p:cNvCxnSpPr>
          <p:nvPr/>
        </p:nvCxnSpPr>
        <p:spPr>
          <a:xfrm>
            <a:off x="4375964" y="1777764"/>
            <a:ext cx="225146" cy="30319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011195-53B0-41B8-A63C-E56CC2650425}"/>
              </a:ext>
            </a:extLst>
          </p:cNvPr>
          <p:cNvSpPr/>
          <p:nvPr/>
        </p:nvSpPr>
        <p:spPr>
          <a:xfrm>
            <a:off x="3280286" y="3493609"/>
            <a:ext cx="411274" cy="259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E1BC6E-F7B0-4952-A138-C87FBF31B8C0}"/>
              </a:ext>
            </a:extLst>
          </p:cNvPr>
          <p:cNvSpPr/>
          <p:nvPr/>
        </p:nvSpPr>
        <p:spPr>
          <a:xfrm>
            <a:off x="2632259" y="5568521"/>
            <a:ext cx="336582"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4BEB5A7-B5E3-41BB-AD6B-A3125CC28851}"/>
              </a:ext>
            </a:extLst>
          </p:cNvPr>
          <p:cNvSpPr/>
          <p:nvPr/>
        </p:nvSpPr>
        <p:spPr>
          <a:xfrm>
            <a:off x="5362555" y="3480724"/>
            <a:ext cx="6033754" cy="3160677"/>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C310CC3C-36AF-4DB2-AA08-9530E2B867C4}"/>
              </a:ext>
            </a:extLst>
          </p:cNvPr>
          <p:cNvPicPr>
            <a:picLocks noChangeAspect="1"/>
          </p:cNvPicPr>
          <p:nvPr/>
        </p:nvPicPr>
        <p:blipFill>
          <a:blip r:embed="rId5"/>
          <a:stretch>
            <a:fillRect/>
          </a:stretch>
        </p:blipFill>
        <p:spPr>
          <a:xfrm>
            <a:off x="5462443" y="3617671"/>
            <a:ext cx="5832162" cy="2882805"/>
          </a:xfrm>
          <a:prstGeom prst="rect">
            <a:avLst/>
          </a:prstGeom>
        </p:spPr>
      </p:pic>
      <p:cxnSp>
        <p:nvCxnSpPr>
          <p:cNvPr id="32" name="Straight Arrow Connector 31">
            <a:extLst>
              <a:ext uri="{FF2B5EF4-FFF2-40B4-BE49-F238E27FC236}">
                <a16:creationId xmlns:a16="http://schemas.microsoft.com/office/drawing/2014/main" id="{9C78DEF3-D8CF-4716-A8C6-7744881FAB22}"/>
              </a:ext>
            </a:extLst>
          </p:cNvPr>
          <p:cNvCxnSpPr>
            <a:cxnSpLocks/>
            <a:endCxn id="30" idx="0"/>
          </p:cNvCxnSpPr>
          <p:nvPr/>
        </p:nvCxnSpPr>
        <p:spPr>
          <a:xfrm flipH="1">
            <a:off x="7483681" y="2688656"/>
            <a:ext cx="2236106" cy="2816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F5DA6CD-873D-43E6-9508-FDC569E6CB5D}"/>
              </a:ext>
            </a:extLst>
          </p:cNvPr>
          <p:cNvSpPr/>
          <p:nvPr/>
        </p:nvSpPr>
        <p:spPr>
          <a:xfrm>
            <a:off x="5975289" y="3728090"/>
            <a:ext cx="597641" cy="24739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22B2AC-BE76-473A-A409-F9592A8A93E3}"/>
              </a:ext>
            </a:extLst>
          </p:cNvPr>
          <p:cNvSpPr/>
          <p:nvPr/>
        </p:nvSpPr>
        <p:spPr>
          <a:xfrm>
            <a:off x="7237286" y="5505255"/>
            <a:ext cx="492789" cy="214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5B37AA59-E60D-4B2A-B690-173C2C610D09}"/>
              </a:ext>
            </a:extLst>
          </p:cNvPr>
          <p:cNvSpPr>
            <a:spLocks noGrp="1"/>
          </p:cNvSpPr>
          <p:nvPr>
            <p:ph type="sldNum" sz="quarter" idx="12"/>
          </p:nvPr>
        </p:nvSpPr>
        <p:spPr/>
        <p:txBody>
          <a:bodyPr/>
          <a:lstStyle/>
          <a:p>
            <a:fld id="{6F0C9F74-ED7C-44EF-9CFC-67AAF3EFA2FB}" type="slidenum">
              <a:rPr lang="en-GB" smtClean="0"/>
              <a:t>82</a:t>
            </a:fld>
            <a:endParaRPr lang="en-GB"/>
          </a:p>
        </p:txBody>
      </p:sp>
    </p:spTree>
    <p:extLst>
      <p:ext uri="{BB962C8B-B14F-4D97-AF65-F5344CB8AC3E}">
        <p14:creationId xmlns:p14="http://schemas.microsoft.com/office/powerpoint/2010/main" val="6505577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0B4E9F-782B-4819-9833-E7E2392413F8}"/>
              </a:ext>
            </a:extLst>
          </p:cNvPr>
          <p:cNvSpPr/>
          <p:nvPr/>
        </p:nvSpPr>
        <p:spPr>
          <a:xfrm>
            <a:off x="669849" y="1819166"/>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C87FE178-2208-4495-A319-6A9DEF361E34}"/>
              </a:ext>
            </a:extLst>
          </p:cNvPr>
          <p:cNvPicPr>
            <a:picLocks noChangeAspect="1"/>
          </p:cNvPicPr>
          <p:nvPr/>
        </p:nvPicPr>
        <p:blipFill rotWithShape="1">
          <a:blip r:embed="rId3"/>
          <a:srcRect l="60433" t="15270" r="10766" b="38304"/>
          <a:stretch/>
        </p:blipFill>
        <p:spPr>
          <a:xfrm>
            <a:off x="791965" y="1915423"/>
            <a:ext cx="5896511" cy="2727751"/>
          </a:xfrm>
          <a:prstGeom prst="rect">
            <a:avLst/>
          </a:prstGeom>
        </p:spPr>
      </p:pic>
      <p:sp>
        <p:nvSpPr>
          <p:cNvPr id="26" name="Rectangle 25">
            <a:extLst>
              <a:ext uri="{FF2B5EF4-FFF2-40B4-BE49-F238E27FC236}">
                <a16:creationId xmlns:a16="http://schemas.microsoft.com/office/drawing/2014/main" id="{781E7029-751F-434C-BF2C-C3226726C8EF}"/>
              </a:ext>
            </a:extLst>
          </p:cNvPr>
          <p:cNvSpPr/>
          <p:nvPr/>
        </p:nvSpPr>
        <p:spPr>
          <a:xfrm>
            <a:off x="3925470" y="2499025"/>
            <a:ext cx="6152190" cy="2907628"/>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583036" y="290785"/>
            <a:ext cx="9131300" cy="403225"/>
          </a:xfrm>
        </p:spPr>
        <p:txBody>
          <a:bodyPr/>
          <a:lstStyle/>
          <a:p>
            <a:pPr>
              <a:buClr>
                <a:srgbClr val="B8C617"/>
              </a:buClr>
            </a:pPr>
            <a:r>
              <a:rPr lang="en-US" sz="2800" b="1">
                <a:solidFill>
                  <a:srgbClr val="92D050"/>
                </a:solidFill>
                <a:latin typeface="+mn-lt"/>
              </a:rPr>
              <a:t>How To View The Adjustment In Adjustments?</a:t>
            </a:r>
          </a:p>
        </p:txBody>
      </p:sp>
      <p:sp>
        <p:nvSpPr>
          <p:cNvPr id="25" name="Rectangle 24">
            <a:extLst>
              <a:ext uri="{FF2B5EF4-FFF2-40B4-BE49-F238E27FC236}">
                <a16:creationId xmlns:a16="http://schemas.microsoft.com/office/drawing/2014/main" id="{3F86E64E-C0D4-4B53-96CE-389384200246}"/>
              </a:ext>
            </a:extLst>
          </p:cNvPr>
          <p:cNvSpPr/>
          <p:nvPr/>
        </p:nvSpPr>
        <p:spPr>
          <a:xfrm>
            <a:off x="554878" y="958804"/>
            <a:ext cx="9522782" cy="338554"/>
          </a:xfrm>
          <a:prstGeom prst="rect">
            <a:avLst/>
          </a:prstGeom>
        </p:spPr>
        <p:txBody>
          <a:bodyPr wrap="square" lIns="91440" tIns="45720" rIns="91440" bIns="45720" anchor="t">
            <a:spAutoFit/>
          </a:bodyPr>
          <a:lstStyle/>
          <a:p>
            <a:r>
              <a:rPr lang="en-US" sz="1600"/>
              <a:t>The second way is to go to timesheets and on the left side you will see adjustments.</a:t>
            </a:r>
          </a:p>
        </p:txBody>
      </p:sp>
      <p:sp>
        <p:nvSpPr>
          <p:cNvPr id="36" name="Rectangle 35">
            <a:extLst>
              <a:ext uri="{FF2B5EF4-FFF2-40B4-BE49-F238E27FC236}">
                <a16:creationId xmlns:a16="http://schemas.microsoft.com/office/drawing/2014/main" id="{C10984B0-69E3-407B-B843-871A87C910C3}"/>
              </a:ext>
            </a:extLst>
          </p:cNvPr>
          <p:cNvSpPr/>
          <p:nvPr/>
        </p:nvSpPr>
        <p:spPr>
          <a:xfrm>
            <a:off x="8471316" y="1396192"/>
            <a:ext cx="3616171" cy="1569660"/>
          </a:xfrm>
          <a:prstGeom prst="rect">
            <a:avLst/>
          </a:prstGeom>
        </p:spPr>
        <p:txBody>
          <a:bodyPr wrap="square" lIns="91440" tIns="45720" rIns="91440" bIns="45720" anchor="t">
            <a:spAutoFit/>
          </a:bodyPr>
          <a:lstStyle/>
          <a:p>
            <a:pPr algn="ctr"/>
            <a:r>
              <a:rPr lang="en-US" sz="1600"/>
              <a:t>When you open the timesheet, you will see the adjustment. If required, you can adjust here by clicking</a:t>
            </a:r>
          </a:p>
          <a:p>
            <a:pPr algn="ctr"/>
            <a:endParaRPr lang="en-US" sz="1600"/>
          </a:p>
          <a:p>
            <a:pPr algn="ctr"/>
            <a:endParaRPr lang="en-US" sz="1600"/>
          </a:p>
          <a:p>
            <a:pPr algn="ctr"/>
            <a:endParaRPr lang="en-US" sz="1600"/>
          </a:p>
        </p:txBody>
      </p:sp>
      <p:sp>
        <p:nvSpPr>
          <p:cNvPr id="19" name="Rectangle 18">
            <a:extLst>
              <a:ext uri="{FF2B5EF4-FFF2-40B4-BE49-F238E27FC236}">
                <a16:creationId xmlns:a16="http://schemas.microsoft.com/office/drawing/2014/main" id="{CD4A0FE1-B04F-488C-ACFD-67E74129359B}"/>
              </a:ext>
            </a:extLst>
          </p:cNvPr>
          <p:cNvSpPr/>
          <p:nvPr/>
        </p:nvSpPr>
        <p:spPr>
          <a:xfrm>
            <a:off x="2812296" y="3093956"/>
            <a:ext cx="1108382" cy="235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BD1FEF4-1EB9-43D6-A955-C6C711FCA1B7}"/>
              </a:ext>
            </a:extLst>
          </p:cNvPr>
          <p:cNvSpPr/>
          <p:nvPr/>
        </p:nvSpPr>
        <p:spPr>
          <a:xfrm>
            <a:off x="815293" y="4171700"/>
            <a:ext cx="1217443" cy="2687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380EEB11-89E4-42A6-B1D4-1239CD13E091}"/>
              </a:ext>
            </a:extLst>
          </p:cNvPr>
          <p:cNvPicPr>
            <a:picLocks noChangeAspect="1"/>
          </p:cNvPicPr>
          <p:nvPr/>
        </p:nvPicPr>
        <p:blipFill rotWithShape="1">
          <a:blip r:embed="rId4"/>
          <a:srcRect t="27074"/>
          <a:stretch/>
        </p:blipFill>
        <p:spPr>
          <a:xfrm>
            <a:off x="4042793" y="2596526"/>
            <a:ext cx="5912752" cy="2713870"/>
          </a:xfrm>
          <a:prstGeom prst="rect">
            <a:avLst/>
          </a:prstGeom>
        </p:spPr>
      </p:pic>
      <p:sp>
        <p:nvSpPr>
          <p:cNvPr id="16" name="Rectangle 15">
            <a:extLst>
              <a:ext uri="{FF2B5EF4-FFF2-40B4-BE49-F238E27FC236}">
                <a16:creationId xmlns:a16="http://schemas.microsoft.com/office/drawing/2014/main" id="{8F5DA6CD-873D-43E6-9508-FDC569E6CB5D}"/>
              </a:ext>
            </a:extLst>
          </p:cNvPr>
          <p:cNvSpPr/>
          <p:nvPr/>
        </p:nvSpPr>
        <p:spPr>
          <a:xfrm>
            <a:off x="5666256" y="3905815"/>
            <a:ext cx="269303" cy="107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C8F41A14-8FD1-448F-91F2-54FEF5F2CE12}"/>
              </a:ext>
            </a:extLst>
          </p:cNvPr>
          <p:cNvSpPr/>
          <p:nvPr/>
        </p:nvSpPr>
        <p:spPr>
          <a:xfrm>
            <a:off x="4066484" y="4782927"/>
            <a:ext cx="892585" cy="2365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5F491209-77EC-4815-9C09-B10A218FD4FF}"/>
              </a:ext>
            </a:extLst>
          </p:cNvPr>
          <p:cNvSpPr/>
          <p:nvPr/>
        </p:nvSpPr>
        <p:spPr>
          <a:xfrm>
            <a:off x="5649511" y="3865321"/>
            <a:ext cx="4070939" cy="2213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5FE8CE-91C4-4819-9D62-753E7A398805}"/>
              </a:ext>
            </a:extLst>
          </p:cNvPr>
          <p:cNvSpPr/>
          <p:nvPr/>
        </p:nvSpPr>
        <p:spPr>
          <a:xfrm>
            <a:off x="2340648" y="3405269"/>
            <a:ext cx="325856" cy="157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7E05F94A-DB88-4EFB-AE32-F9D93E54E473}"/>
              </a:ext>
            </a:extLst>
          </p:cNvPr>
          <p:cNvSpPr/>
          <p:nvPr/>
        </p:nvSpPr>
        <p:spPr>
          <a:xfrm>
            <a:off x="6345481" y="4274792"/>
            <a:ext cx="5005246" cy="2305001"/>
          </a:xfrm>
          <a:prstGeom prst="rect">
            <a:avLst/>
          </a:prstGeom>
          <a:solidFill>
            <a:srgbClr val="59676D"/>
          </a:solidFill>
          <a:ln>
            <a:solidFill>
              <a:srgbClr val="596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71D842E6-DE0F-4331-BE28-0FC1F6442FC9}"/>
              </a:ext>
            </a:extLst>
          </p:cNvPr>
          <p:cNvPicPr>
            <a:picLocks noChangeAspect="1"/>
          </p:cNvPicPr>
          <p:nvPr/>
        </p:nvPicPr>
        <p:blipFill rotWithShape="1">
          <a:blip r:embed="rId5"/>
          <a:srcRect l="3204" t="1730"/>
          <a:stretch/>
        </p:blipFill>
        <p:spPr>
          <a:xfrm>
            <a:off x="5846520" y="4274792"/>
            <a:ext cx="5446602" cy="2238191"/>
          </a:xfrm>
          <a:prstGeom prst="rect">
            <a:avLst/>
          </a:prstGeom>
        </p:spPr>
      </p:pic>
      <p:sp>
        <p:nvSpPr>
          <p:cNvPr id="53" name="Rectangle 52">
            <a:extLst>
              <a:ext uri="{FF2B5EF4-FFF2-40B4-BE49-F238E27FC236}">
                <a16:creationId xmlns:a16="http://schemas.microsoft.com/office/drawing/2014/main" id="{0AF2F99D-E935-42FD-9428-AE5A07C51FA4}"/>
              </a:ext>
            </a:extLst>
          </p:cNvPr>
          <p:cNvSpPr/>
          <p:nvPr/>
        </p:nvSpPr>
        <p:spPr>
          <a:xfrm>
            <a:off x="6527675" y="5184007"/>
            <a:ext cx="325856" cy="143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3672947-9A3C-4879-9CAC-3B9B1D483D43}"/>
              </a:ext>
            </a:extLst>
          </p:cNvPr>
          <p:cNvSpPr/>
          <p:nvPr/>
        </p:nvSpPr>
        <p:spPr>
          <a:xfrm>
            <a:off x="6539794" y="5395648"/>
            <a:ext cx="4701145" cy="1083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Arrow Connector 58">
            <a:extLst>
              <a:ext uri="{FF2B5EF4-FFF2-40B4-BE49-F238E27FC236}">
                <a16:creationId xmlns:a16="http://schemas.microsoft.com/office/drawing/2014/main" id="{DE012907-191C-40EF-B966-6FD49FF88490}"/>
              </a:ext>
            </a:extLst>
          </p:cNvPr>
          <p:cNvCxnSpPr>
            <a:cxnSpLocks/>
          </p:cNvCxnSpPr>
          <p:nvPr/>
        </p:nvCxnSpPr>
        <p:spPr>
          <a:xfrm>
            <a:off x="10590674" y="2572574"/>
            <a:ext cx="0" cy="3365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940A2059-1A61-4B5E-9BF9-86CB3A0F3908}"/>
              </a:ext>
            </a:extLst>
          </p:cNvPr>
          <p:cNvPicPr>
            <a:picLocks noChangeAspect="1"/>
          </p:cNvPicPr>
          <p:nvPr/>
        </p:nvPicPr>
        <p:blipFill>
          <a:blip r:embed="rId6"/>
          <a:stretch>
            <a:fillRect/>
          </a:stretch>
        </p:blipFill>
        <p:spPr>
          <a:xfrm>
            <a:off x="9448922" y="2238472"/>
            <a:ext cx="1844200" cy="205758"/>
          </a:xfrm>
          <a:prstGeom prst="rect">
            <a:avLst/>
          </a:prstGeom>
        </p:spPr>
      </p:pic>
      <p:sp>
        <p:nvSpPr>
          <p:cNvPr id="2" name="Rectangle 1">
            <a:extLst>
              <a:ext uri="{FF2B5EF4-FFF2-40B4-BE49-F238E27FC236}">
                <a16:creationId xmlns:a16="http://schemas.microsoft.com/office/drawing/2014/main" id="{31DB3CF3-29EF-4463-8D98-7A661C13F7CE}"/>
              </a:ext>
            </a:extLst>
          </p:cNvPr>
          <p:cNvSpPr/>
          <p:nvPr/>
        </p:nvSpPr>
        <p:spPr>
          <a:xfrm>
            <a:off x="1641422" y="2024381"/>
            <a:ext cx="706547" cy="200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64F1FA1-C277-48E2-80A9-23BB529B27B6}"/>
              </a:ext>
            </a:extLst>
          </p:cNvPr>
          <p:cNvSpPr/>
          <p:nvPr/>
        </p:nvSpPr>
        <p:spPr>
          <a:xfrm>
            <a:off x="9561112" y="6122862"/>
            <a:ext cx="1567465" cy="252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F863071A-D773-44AF-BA6E-8317BAC79132}"/>
              </a:ext>
            </a:extLst>
          </p:cNvPr>
          <p:cNvCxnSpPr>
            <a:cxnSpLocks/>
          </p:cNvCxnSpPr>
          <p:nvPr/>
        </p:nvCxnSpPr>
        <p:spPr>
          <a:xfrm flipH="1">
            <a:off x="8337753" y="2578664"/>
            <a:ext cx="2252921" cy="12198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6E854E5-4FA6-4EA6-B94C-7B5BC5B04312}"/>
              </a:ext>
            </a:extLst>
          </p:cNvPr>
          <p:cNvCxnSpPr>
            <a:cxnSpLocks/>
          </p:cNvCxnSpPr>
          <p:nvPr/>
        </p:nvCxnSpPr>
        <p:spPr>
          <a:xfrm flipH="1">
            <a:off x="1283295" y="1406316"/>
            <a:ext cx="1214316" cy="2652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FA0AF1D-3692-4A20-839E-72AD50758F24}"/>
              </a:ext>
            </a:extLst>
          </p:cNvPr>
          <p:cNvCxnSpPr>
            <a:cxnSpLocks/>
          </p:cNvCxnSpPr>
          <p:nvPr/>
        </p:nvCxnSpPr>
        <p:spPr>
          <a:xfrm>
            <a:off x="2497611" y="1458210"/>
            <a:ext cx="613446" cy="156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61C9D69-2BF8-486E-B44E-A469523BB53C}"/>
              </a:ext>
            </a:extLst>
          </p:cNvPr>
          <p:cNvSpPr>
            <a:spLocks noGrp="1"/>
          </p:cNvSpPr>
          <p:nvPr>
            <p:ph type="sldNum" sz="quarter" idx="12"/>
          </p:nvPr>
        </p:nvSpPr>
        <p:spPr/>
        <p:txBody>
          <a:bodyPr/>
          <a:lstStyle/>
          <a:p>
            <a:fld id="{6F0C9F74-ED7C-44EF-9CFC-67AAF3EFA2FB}" type="slidenum">
              <a:rPr lang="en-GB" smtClean="0"/>
              <a:t>83</a:t>
            </a:fld>
            <a:endParaRPr lang="en-GB"/>
          </a:p>
        </p:txBody>
      </p:sp>
    </p:spTree>
    <p:extLst>
      <p:ext uri="{BB962C8B-B14F-4D97-AF65-F5344CB8AC3E}">
        <p14:creationId xmlns:p14="http://schemas.microsoft.com/office/powerpoint/2010/main" val="28386173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409738" y="2415921"/>
            <a:ext cx="6172200" cy="2308324"/>
          </a:xfrm>
          <a:prstGeom prst="rect">
            <a:avLst/>
          </a:prstGeom>
          <a:noFill/>
        </p:spPr>
        <p:txBody>
          <a:bodyPr wrap="square">
            <a:spAutoFit/>
          </a:bodyPr>
          <a:lstStyle/>
          <a:p>
            <a:r>
              <a:rPr lang="en-US" sz="4800" b="1"/>
              <a:t>APPROVED SHIFTS</a:t>
            </a:r>
          </a:p>
          <a:p>
            <a:r>
              <a:rPr lang="en-US" sz="4800" b="1"/>
              <a:t>CLIENT PROCESS</a:t>
            </a:r>
          </a:p>
          <a:p>
            <a:endParaRPr lang="en-GB" sz="4800"/>
          </a:p>
        </p:txBody>
      </p:sp>
      <p:sp>
        <p:nvSpPr>
          <p:cNvPr id="5" name="Slide Number Placeholder 4">
            <a:extLst>
              <a:ext uri="{FF2B5EF4-FFF2-40B4-BE49-F238E27FC236}">
                <a16:creationId xmlns:a16="http://schemas.microsoft.com/office/drawing/2014/main" id="{80581B5F-2589-496C-BFB6-CEFDF24A28B0}"/>
              </a:ext>
            </a:extLst>
          </p:cNvPr>
          <p:cNvSpPr>
            <a:spLocks noGrp="1"/>
          </p:cNvSpPr>
          <p:nvPr>
            <p:ph type="sldNum" sz="quarter" idx="12"/>
          </p:nvPr>
        </p:nvSpPr>
        <p:spPr/>
        <p:txBody>
          <a:bodyPr/>
          <a:lstStyle/>
          <a:p>
            <a:fld id="{6F0C9F74-ED7C-44EF-9CFC-67AAF3EFA2FB}" type="slidenum">
              <a:rPr lang="en-GB" smtClean="0"/>
              <a:t>84</a:t>
            </a:fld>
            <a:endParaRPr lang="en-GB"/>
          </a:p>
        </p:txBody>
      </p:sp>
    </p:spTree>
    <p:extLst>
      <p:ext uri="{BB962C8B-B14F-4D97-AF65-F5344CB8AC3E}">
        <p14:creationId xmlns:p14="http://schemas.microsoft.com/office/powerpoint/2010/main" val="3499286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899CAF-4BDC-42C4-B24E-5BB945576E85}"/>
              </a:ext>
            </a:extLst>
          </p:cNvPr>
          <p:cNvSpPr txBox="1"/>
          <p:nvPr/>
        </p:nvSpPr>
        <p:spPr>
          <a:xfrm>
            <a:off x="647011" y="1490008"/>
            <a:ext cx="10304627" cy="1938992"/>
          </a:xfrm>
          <a:prstGeom prst="rect">
            <a:avLst/>
          </a:prstGeom>
          <a:noFill/>
        </p:spPr>
        <p:txBody>
          <a:bodyPr wrap="square" rtlCol="0">
            <a:spAutoFit/>
          </a:bodyPr>
          <a:lstStyle/>
          <a:p>
            <a:r>
              <a:rPr lang="en-GB" sz="2400">
                <a:solidFill>
                  <a:srgbClr val="FF0000"/>
                </a:solidFill>
              </a:rPr>
              <a:t>Approved shifts need to either be completed daily or weekly. Deadline for hours daily is agreed with your agency.</a:t>
            </a:r>
          </a:p>
          <a:p>
            <a:endParaRPr lang="en-GB" sz="2400">
              <a:solidFill>
                <a:srgbClr val="FF0000"/>
              </a:solidFill>
            </a:endParaRPr>
          </a:p>
          <a:p>
            <a:r>
              <a:rPr lang="en-GB" sz="2400">
                <a:solidFill>
                  <a:srgbClr val="FF0000"/>
                </a:solidFill>
              </a:rPr>
              <a:t>Weekly needs to be approved 12 noon Monday (with the exception of bank holidays </a:t>
            </a:r>
            <a:r>
              <a:rPr lang="en-GB" sz="2400" err="1">
                <a:solidFill>
                  <a:srgbClr val="FF0000"/>
                </a:solidFill>
              </a:rPr>
              <a:t>ie</a:t>
            </a:r>
            <a:r>
              <a:rPr lang="en-GB" sz="2400">
                <a:solidFill>
                  <a:srgbClr val="FF0000"/>
                </a:solidFill>
              </a:rPr>
              <a:t> Christmas and Easter)</a:t>
            </a:r>
          </a:p>
        </p:txBody>
      </p:sp>
      <p:sp>
        <p:nvSpPr>
          <p:cNvPr id="4" name="TextBox 3">
            <a:extLst>
              <a:ext uri="{FF2B5EF4-FFF2-40B4-BE49-F238E27FC236}">
                <a16:creationId xmlns:a16="http://schemas.microsoft.com/office/drawing/2014/main" id="{F321E0E3-9806-4197-9E2F-E4CFF390618B}"/>
              </a:ext>
            </a:extLst>
          </p:cNvPr>
          <p:cNvSpPr txBox="1"/>
          <p:nvPr/>
        </p:nvSpPr>
        <p:spPr>
          <a:xfrm>
            <a:off x="547382" y="520009"/>
            <a:ext cx="6094602" cy="523220"/>
          </a:xfrm>
          <a:prstGeom prst="rect">
            <a:avLst/>
          </a:prstGeom>
          <a:noFill/>
        </p:spPr>
        <p:txBody>
          <a:bodyPr wrap="square">
            <a:spAutoFit/>
          </a:bodyPr>
          <a:lstStyle/>
          <a:p>
            <a:r>
              <a:rPr lang="en-US" sz="2800" b="1">
                <a:solidFill>
                  <a:srgbClr val="92D050"/>
                </a:solidFill>
                <a:latin typeface="+mn-lt"/>
                <a:cs typeface="Calibri"/>
              </a:rPr>
              <a:t>How To Approve Shifts?</a:t>
            </a:r>
            <a:endParaRPr lang="en-GB" sz="2800" b="1"/>
          </a:p>
        </p:txBody>
      </p:sp>
      <p:sp>
        <p:nvSpPr>
          <p:cNvPr id="3" name="Slide Number Placeholder 2">
            <a:extLst>
              <a:ext uri="{FF2B5EF4-FFF2-40B4-BE49-F238E27FC236}">
                <a16:creationId xmlns:a16="http://schemas.microsoft.com/office/drawing/2014/main" id="{193517B9-0FF7-4450-B954-4120416B49DB}"/>
              </a:ext>
            </a:extLst>
          </p:cNvPr>
          <p:cNvSpPr>
            <a:spLocks noGrp="1"/>
          </p:cNvSpPr>
          <p:nvPr>
            <p:ph type="sldNum" sz="quarter" idx="12"/>
          </p:nvPr>
        </p:nvSpPr>
        <p:spPr/>
        <p:txBody>
          <a:bodyPr/>
          <a:lstStyle/>
          <a:p>
            <a:fld id="{6F0C9F74-ED7C-44EF-9CFC-67AAF3EFA2FB}" type="slidenum">
              <a:rPr lang="en-GB" smtClean="0"/>
              <a:t>85</a:t>
            </a:fld>
            <a:endParaRPr lang="en-GB"/>
          </a:p>
        </p:txBody>
      </p:sp>
    </p:spTree>
    <p:extLst>
      <p:ext uri="{BB962C8B-B14F-4D97-AF65-F5344CB8AC3E}">
        <p14:creationId xmlns:p14="http://schemas.microsoft.com/office/powerpoint/2010/main" val="37185168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5284082" cy="2756712"/>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474307" y="274831"/>
            <a:ext cx="9131300" cy="508000"/>
          </a:xfrm>
        </p:spPr>
        <p:txBody>
          <a:bodyPr/>
          <a:lstStyle/>
          <a:p>
            <a:pPr>
              <a:buClr>
                <a:srgbClr val="B8C617"/>
              </a:buClr>
            </a:pPr>
            <a:r>
              <a:rPr lang="en-US" sz="2800" b="1">
                <a:solidFill>
                  <a:srgbClr val="92D050"/>
                </a:solidFill>
                <a:latin typeface="+mn-lt"/>
                <a:cs typeface="Calibri"/>
              </a:rPr>
              <a:t>Where To Find Shifts To Be Approved?</a:t>
            </a:r>
            <a:br>
              <a:rPr lang="en-US" sz="2800" b="1">
                <a:solidFill>
                  <a:srgbClr val="92D050"/>
                </a:solidFill>
                <a:latin typeface="+mn-lt"/>
              </a:rPr>
            </a:br>
            <a:endParaRPr lang="en-US" sz="2800" b="1">
              <a:solidFill>
                <a:srgbClr val="92D050"/>
              </a:solidFill>
              <a:latin typeface="+mn-lt"/>
            </a:endParaRP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584775"/>
          </a:xfrm>
          <a:prstGeom prst="rect">
            <a:avLst/>
          </a:prstGeom>
        </p:spPr>
        <p:txBody>
          <a:bodyPr wrap="square" lIns="91440" tIns="45720" rIns="91440" bIns="45720" anchor="t">
            <a:spAutoFit/>
          </a:bodyPr>
          <a:lstStyle/>
          <a:p>
            <a:r>
              <a:rPr lang="en-US" sz="1600"/>
              <a:t>This process happens after the shift has been submitted and continues the process of locking the payroll. The process will need to be completed by your client, find your site, go to Finance &gt; Shifts to be approved.</a:t>
            </a:r>
          </a:p>
        </p:txBody>
      </p:sp>
      <p:sp>
        <p:nvSpPr>
          <p:cNvPr id="12" name="Rectangle 11">
            <a:extLst>
              <a:ext uri="{FF2B5EF4-FFF2-40B4-BE49-F238E27FC236}">
                <a16:creationId xmlns:a16="http://schemas.microsoft.com/office/drawing/2014/main" id="{6F8530DF-8250-4433-A790-BCECAFA7C734}"/>
              </a:ext>
            </a:extLst>
          </p:cNvPr>
          <p:cNvSpPr/>
          <p:nvPr/>
        </p:nvSpPr>
        <p:spPr>
          <a:xfrm>
            <a:off x="5797115" y="3691156"/>
            <a:ext cx="3817401" cy="2159227"/>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0898FB-7045-4FB3-B98F-2E14B1669C21}"/>
              </a:ext>
            </a:extLst>
          </p:cNvPr>
          <p:cNvSpPr/>
          <p:nvPr/>
        </p:nvSpPr>
        <p:spPr>
          <a:xfrm>
            <a:off x="6542023" y="2430912"/>
            <a:ext cx="3625434" cy="338554"/>
          </a:xfrm>
          <a:prstGeom prst="rect">
            <a:avLst/>
          </a:prstGeom>
        </p:spPr>
        <p:txBody>
          <a:bodyPr wrap="square">
            <a:spAutoFit/>
          </a:bodyPr>
          <a:lstStyle/>
          <a:p>
            <a:pPr algn="ctr"/>
            <a:r>
              <a:rPr lang="en-US" sz="1600"/>
              <a:t>Next </a:t>
            </a:r>
            <a:r>
              <a:rPr lang="en-US" sz="1600" b="1"/>
              <a:t>Unlock </a:t>
            </a:r>
            <a:r>
              <a:rPr lang="en-US" sz="1600"/>
              <a:t>the shifts to approve.</a:t>
            </a:r>
            <a:endParaRPr lang="en-GB" sz="1600"/>
          </a:p>
        </p:txBody>
      </p:sp>
      <p:pic>
        <p:nvPicPr>
          <p:cNvPr id="15" name="Picture 14">
            <a:extLst>
              <a:ext uri="{FF2B5EF4-FFF2-40B4-BE49-F238E27FC236}">
                <a16:creationId xmlns:a16="http://schemas.microsoft.com/office/drawing/2014/main" id="{5C0302EA-555B-4A4C-9387-F7158FF8581C}"/>
              </a:ext>
            </a:extLst>
          </p:cNvPr>
          <p:cNvPicPr>
            <a:picLocks noChangeAspect="1"/>
          </p:cNvPicPr>
          <p:nvPr/>
        </p:nvPicPr>
        <p:blipFill rotWithShape="1">
          <a:blip r:embed="rId3"/>
          <a:srcRect t="19544"/>
          <a:stretch/>
        </p:blipFill>
        <p:spPr>
          <a:xfrm>
            <a:off x="5878140" y="3791824"/>
            <a:ext cx="3655350" cy="1955460"/>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7592598" y="4758368"/>
            <a:ext cx="603682" cy="2588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1E812BA1-B1C9-4517-B021-D681FB92315B}"/>
              </a:ext>
            </a:extLst>
          </p:cNvPr>
          <p:cNvCxnSpPr>
            <a:cxnSpLocks/>
          </p:cNvCxnSpPr>
          <p:nvPr/>
        </p:nvCxnSpPr>
        <p:spPr>
          <a:xfrm>
            <a:off x="7821227" y="3015687"/>
            <a:ext cx="73212" cy="1742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2353EC-D6B7-416E-A594-50CC8AD1B3D5}"/>
              </a:ext>
            </a:extLst>
          </p:cNvPr>
          <p:cNvPicPr>
            <a:picLocks noChangeAspect="1"/>
          </p:cNvPicPr>
          <p:nvPr/>
        </p:nvPicPr>
        <p:blipFill rotWithShape="1">
          <a:blip r:embed="rId4"/>
          <a:srcRect l="62032" t="6876" r="11938" b="30154"/>
          <a:stretch/>
        </p:blipFill>
        <p:spPr>
          <a:xfrm>
            <a:off x="445801" y="2430912"/>
            <a:ext cx="5154285" cy="2586344"/>
          </a:xfrm>
          <a:prstGeom prst="rect">
            <a:avLst/>
          </a:prstGeom>
        </p:spPr>
      </p:pic>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1091988" y="1772829"/>
            <a:ext cx="1810603" cy="1565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76A4F1-6381-4F11-9386-96EB37E61931}"/>
              </a:ext>
            </a:extLst>
          </p:cNvPr>
          <p:cNvCxnSpPr>
            <a:cxnSpLocks/>
          </p:cNvCxnSpPr>
          <p:nvPr/>
        </p:nvCxnSpPr>
        <p:spPr>
          <a:xfrm flipH="1">
            <a:off x="2799984" y="1772829"/>
            <a:ext cx="119386" cy="10547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2277054" y="2862658"/>
            <a:ext cx="1221156"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46B3690-5B57-4597-84E8-56A001B788C9}"/>
              </a:ext>
            </a:extLst>
          </p:cNvPr>
          <p:cNvSpPr/>
          <p:nvPr/>
        </p:nvSpPr>
        <p:spPr>
          <a:xfrm>
            <a:off x="541539" y="3338743"/>
            <a:ext cx="1002035" cy="1805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flipH="1">
            <a:off x="2487928" y="1790147"/>
            <a:ext cx="431442" cy="6344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C69C722-A792-4256-B0F0-E5164E81D920}"/>
              </a:ext>
            </a:extLst>
          </p:cNvPr>
          <p:cNvSpPr/>
          <p:nvPr/>
        </p:nvSpPr>
        <p:spPr>
          <a:xfrm>
            <a:off x="2250710" y="2441189"/>
            <a:ext cx="341488" cy="1864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CF40F755-C6BE-4FBF-B701-24BDD1AB4C33}"/>
              </a:ext>
            </a:extLst>
          </p:cNvPr>
          <p:cNvSpPr>
            <a:spLocks noGrp="1"/>
          </p:cNvSpPr>
          <p:nvPr>
            <p:ph type="sldNum" sz="quarter" idx="12"/>
          </p:nvPr>
        </p:nvSpPr>
        <p:spPr/>
        <p:txBody>
          <a:bodyPr/>
          <a:lstStyle/>
          <a:p>
            <a:fld id="{6F0C9F74-ED7C-44EF-9CFC-67AAF3EFA2FB}" type="slidenum">
              <a:rPr lang="en-GB" smtClean="0"/>
              <a:t>86</a:t>
            </a:fld>
            <a:endParaRPr lang="en-GB"/>
          </a:p>
        </p:txBody>
      </p:sp>
    </p:spTree>
    <p:extLst>
      <p:ext uri="{BB962C8B-B14F-4D97-AF65-F5344CB8AC3E}">
        <p14:creationId xmlns:p14="http://schemas.microsoft.com/office/powerpoint/2010/main" val="1740108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EBAE35-1291-4D89-967F-59A93EDDFF8B}"/>
              </a:ext>
            </a:extLst>
          </p:cNvPr>
          <p:cNvSpPr/>
          <p:nvPr/>
        </p:nvSpPr>
        <p:spPr>
          <a:xfrm>
            <a:off x="365430" y="2341104"/>
            <a:ext cx="4396019" cy="2381816"/>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E4753784-282D-49B4-A317-6C540A577D5F}"/>
              </a:ext>
            </a:extLst>
          </p:cNvPr>
          <p:cNvSpPr>
            <a:spLocks noGrp="1"/>
          </p:cNvSpPr>
          <p:nvPr>
            <p:ph type="title" idx="4294967295"/>
          </p:nvPr>
        </p:nvSpPr>
        <p:spPr>
          <a:xfrm>
            <a:off x="365430" y="303048"/>
            <a:ext cx="9131300" cy="785812"/>
          </a:xfrm>
        </p:spPr>
        <p:txBody>
          <a:bodyPr/>
          <a:lstStyle/>
          <a:p>
            <a:pPr>
              <a:buClr>
                <a:srgbClr val="B8C617"/>
              </a:buClr>
            </a:pPr>
            <a:r>
              <a:rPr lang="en-US" sz="2800" b="1">
                <a:solidFill>
                  <a:srgbClr val="92D050"/>
                </a:solidFill>
                <a:latin typeface="+mn-lt"/>
                <a:cs typeface="Calibri"/>
              </a:rPr>
              <a:t>How To Approve Shifts?</a:t>
            </a:r>
          </a:p>
        </p:txBody>
      </p:sp>
      <p:sp>
        <p:nvSpPr>
          <p:cNvPr id="25" name="Rectangle 24">
            <a:extLst>
              <a:ext uri="{FF2B5EF4-FFF2-40B4-BE49-F238E27FC236}">
                <a16:creationId xmlns:a16="http://schemas.microsoft.com/office/drawing/2014/main" id="{3F86E64E-C0D4-4B53-96CE-389384200246}"/>
              </a:ext>
            </a:extLst>
          </p:cNvPr>
          <p:cNvSpPr/>
          <p:nvPr/>
        </p:nvSpPr>
        <p:spPr>
          <a:xfrm>
            <a:off x="474307" y="1231384"/>
            <a:ext cx="9522782" cy="338554"/>
          </a:xfrm>
          <a:prstGeom prst="rect">
            <a:avLst/>
          </a:prstGeom>
        </p:spPr>
        <p:txBody>
          <a:bodyPr wrap="square" lIns="91440" tIns="45720" rIns="91440" bIns="45720" anchor="t">
            <a:spAutoFit/>
          </a:bodyPr>
          <a:lstStyle/>
          <a:p>
            <a:r>
              <a:rPr lang="en-US" sz="1600"/>
              <a:t>Then a warning sign will pop up, and your client will need to press        </a:t>
            </a:r>
          </a:p>
        </p:txBody>
      </p:sp>
      <p:sp>
        <p:nvSpPr>
          <p:cNvPr id="12" name="Rectangle 11">
            <a:extLst>
              <a:ext uri="{FF2B5EF4-FFF2-40B4-BE49-F238E27FC236}">
                <a16:creationId xmlns:a16="http://schemas.microsoft.com/office/drawing/2014/main" id="{6F8530DF-8250-4433-A790-BCECAFA7C734}"/>
              </a:ext>
            </a:extLst>
          </p:cNvPr>
          <p:cNvSpPr/>
          <p:nvPr/>
        </p:nvSpPr>
        <p:spPr>
          <a:xfrm>
            <a:off x="4981860" y="2574501"/>
            <a:ext cx="4396019" cy="2153031"/>
          </a:xfrm>
          <a:prstGeom prst="rect">
            <a:avLst/>
          </a:prstGeom>
          <a:solidFill>
            <a:srgbClr val="59676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E565496-AB42-406E-86FB-D47A96965BB3}"/>
              </a:ext>
            </a:extLst>
          </p:cNvPr>
          <p:cNvPicPr>
            <a:picLocks noChangeAspect="1"/>
          </p:cNvPicPr>
          <p:nvPr/>
        </p:nvPicPr>
        <p:blipFill>
          <a:blip r:embed="rId3"/>
          <a:stretch>
            <a:fillRect/>
          </a:stretch>
        </p:blipFill>
        <p:spPr>
          <a:xfrm>
            <a:off x="453233" y="2428627"/>
            <a:ext cx="4201684" cy="2179509"/>
          </a:xfrm>
          <a:prstGeom prst="rect">
            <a:avLst/>
          </a:prstGeom>
        </p:spPr>
      </p:pic>
      <p:sp>
        <p:nvSpPr>
          <p:cNvPr id="20" name="Rectangle 19">
            <a:extLst>
              <a:ext uri="{FF2B5EF4-FFF2-40B4-BE49-F238E27FC236}">
                <a16:creationId xmlns:a16="http://schemas.microsoft.com/office/drawing/2014/main" id="{846B3690-5B57-4597-84E8-56A001B788C9}"/>
              </a:ext>
            </a:extLst>
          </p:cNvPr>
          <p:cNvSpPr/>
          <p:nvPr/>
        </p:nvSpPr>
        <p:spPr>
          <a:xfrm>
            <a:off x="4058050" y="4166951"/>
            <a:ext cx="497150" cy="3930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3F4F433-20E8-4811-9894-09E60486587C}"/>
              </a:ext>
            </a:extLst>
          </p:cNvPr>
          <p:cNvPicPr>
            <a:picLocks noChangeAspect="1"/>
          </p:cNvPicPr>
          <p:nvPr/>
        </p:nvPicPr>
        <p:blipFill>
          <a:blip r:embed="rId4"/>
          <a:stretch>
            <a:fillRect/>
          </a:stretch>
        </p:blipFill>
        <p:spPr>
          <a:xfrm>
            <a:off x="3351249" y="1535563"/>
            <a:ext cx="450522" cy="243795"/>
          </a:xfrm>
          <a:prstGeom prst="rect">
            <a:avLst/>
          </a:prstGeom>
        </p:spPr>
      </p:pic>
      <p:cxnSp>
        <p:nvCxnSpPr>
          <p:cNvPr id="10" name="Straight Arrow Connector 9">
            <a:extLst>
              <a:ext uri="{FF2B5EF4-FFF2-40B4-BE49-F238E27FC236}">
                <a16:creationId xmlns:a16="http://schemas.microsoft.com/office/drawing/2014/main" id="{841BAFC5-84F9-4065-AED2-D33FFFFF7FA1}"/>
              </a:ext>
            </a:extLst>
          </p:cNvPr>
          <p:cNvCxnSpPr>
            <a:cxnSpLocks/>
          </p:cNvCxnSpPr>
          <p:nvPr/>
        </p:nvCxnSpPr>
        <p:spPr>
          <a:xfrm>
            <a:off x="3639845" y="1873188"/>
            <a:ext cx="643467" cy="2285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5" descr="Graphical user interface, text, application&#10;&#10;Description automatically generated">
            <a:extLst>
              <a:ext uri="{FF2B5EF4-FFF2-40B4-BE49-F238E27FC236}">
                <a16:creationId xmlns:a16="http://schemas.microsoft.com/office/drawing/2014/main" id="{D27E5D3E-2BF2-4D03-8EAB-D70A28151C35}"/>
              </a:ext>
            </a:extLst>
          </p:cNvPr>
          <p:cNvPicPr>
            <a:picLocks noChangeAspect="1"/>
          </p:cNvPicPr>
          <p:nvPr/>
        </p:nvPicPr>
        <p:blipFill rotWithShape="1">
          <a:blip r:embed="rId5"/>
          <a:srcRect t="13786"/>
          <a:stretch/>
        </p:blipFill>
        <p:spPr>
          <a:xfrm>
            <a:off x="5036127" y="2718033"/>
            <a:ext cx="4301836" cy="1950274"/>
          </a:xfrm>
          <a:prstGeom prst="rect">
            <a:avLst/>
          </a:prstGeom>
        </p:spPr>
      </p:pic>
      <p:sp>
        <p:nvSpPr>
          <p:cNvPr id="22" name="Rectangle 21">
            <a:extLst>
              <a:ext uri="{FF2B5EF4-FFF2-40B4-BE49-F238E27FC236}">
                <a16:creationId xmlns:a16="http://schemas.microsoft.com/office/drawing/2014/main" id="{18945332-4A45-469A-BE44-3B5B94EF7712}"/>
              </a:ext>
            </a:extLst>
          </p:cNvPr>
          <p:cNvSpPr/>
          <p:nvPr/>
        </p:nvSpPr>
        <p:spPr>
          <a:xfrm>
            <a:off x="6121977" y="3516531"/>
            <a:ext cx="722050" cy="3551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DB49DB0-F9C6-4C45-A325-6249F2823F4B}"/>
              </a:ext>
            </a:extLst>
          </p:cNvPr>
          <p:cNvCxnSpPr>
            <a:cxnSpLocks/>
          </p:cNvCxnSpPr>
          <p:nvPr/>
        </p:nvCxnSpPr>
        <p:spPr>
          <a:xfrm flipH="1">
            <a:off x="6290148" y="1715398"/>
            <a:ext cx="216477" cy="18836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4187DF5-8E24-4922-896F-F019D54A76A8}"/>
              </a:ext>
            </a:extLst>
          </p:cNvPr>
          <p:cNvSpPr/>
          <p:nvPr/>
        </p:nvSpPr>
        <p:spPr>
          <a:xfrm>
            <a:off x="6234815" y="4273472"/>
            <a:ext cx="137604" cy="1410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216C6AFD-32F0-40B8-8CF1-66FEAE581CFD}"/>
              </a:ext>
            </a:extLst>
          </p:cNvPr>
          <p:cNvCxnSpPr>
            <a:cxnSpLocks/>
          </p:cNvCxnSpPr>
          <p:nvPr/>
        </p:nvCxnSpPr>
        <p:spPr>
          <a:xfrm flipH="1">
            <a:off x="6428694" y="1741375"/>
            <a:ext cx="2121476" cy="2498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CB3DDD-E56C-4A92-9A86-784E1C9BBB43}"/>
              </a:ext>
            </a:extLst>
          </p:cNvPr>
          <p:cNvSpPr txBox="1"/>
          <p:nvPr/>
        </p:nvSpPr>
        <p:spPr>
          <a:xfrm>
            <a:off x="6428694" y="1071398"/>
            <a:ext cx="33545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Client can now approve the shifts either individually or select all shifts.</a:t>
            </a:r>
            <a:endParaRPr lang="en-GB" sz="1600"/>
          </a:p>
        </p:txBody>
      </p:sp>
      <p:sp>
        <p:nvSpPr>
          <p:cNvPr id="3" name="Slide Number Placeholder 2">
            <a:extLst>
              <a:ext uri="{FF2B5EF4-FFF2-40B4-BE49-F238E27FC236}">
                <a16:creationId xmlns:a16="http://schemas.microsoft.com/office/drawing/2014/main" id="{E97B57F5-E3FB-4E74-86DD-555522240BFA}"/>
              </a:ext>
            </a:extLst>
          </p:cNvPr>
          <p:cNvSpPr>
            <a:spLocks noGrp="1"/>
          </p:cNvSpPr>
          <p:nvPr>
            <p:ph type="sldNum" sz="quarter" idx="12"/>
          </p:nvPr>
        </p:nvSpPr>
        <p:spPr/>
        <p:txBody>
          <a:bodyPr/>
          <a:lstStyle/>
          <a:p>
            <a:fld id="{6F0C9F74-ED7C-44EF-9CFC-67AAF3EFA2FB}" type="slidenum">
              <a:rPr lang="en-GB" smtClean="0"/>
              <a:t>87</a:t>
            </a:fld>
            <a:endParaRPr lang="en-GB"/>
          </a:p>
        </p:txBody>
      </p:sp>
    </p:spTree>
    <p:extLst>
      <p:ext uri="{BB962C8B-B14F-4D97-AF65-F5344CB8AC3E}">
        <p14:creationId xmlns:p14="http://schemas.microsoft.com/office/powerpoint/2010/main" val="2192793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OVERVIEW</a:t>
            </a:r>
            <a:endParaRPr lang="en-GB" sz="4800" b="1"/>
          </a:p>
        </p:txBody>
      </p:sp>
      <p:sp>
        <p:nvSpPr>
          <p:cNvPr id="5" name="Slide Number Placeholder 4">
            <a:extLst>
              <a:ext uri="{FF2B5EF4-FFF2-40B4-BE49-F238E27FC236}">
                <a16:creationId xmlns:a16="http://schemas.microsoft.com/office/drawing/2014/main" id="{1CA6D9B3-9E22-462A-AFDB-5FB271FFD8F8}"/>
              </a:ext>
            </a:extLst>
          </p:cNvPr>
          <p:cNvSpPr>
            <a:spLocks noGrp="1"/>
          </p:cNvSpPr>
          <p:nvPr>
            <p:ph type="sldNum" sz="quarter" idx="12"/>
          </p:nvPr>
        </p:nvSpPr>
        <p:spPr/>
        <p:txBody>
          <a:bodyPr/>
          <a:lstStyle/>
          <a:p>
            <a:fld id="{6F0C9F74-ED7C-44EF-9CFC-67AAF3EFA2FB}" type="slidenum">
              <a:rPr lang="en-GB" smtClean="0"/>
              <a:t>88</a:t>
            </a:fld>
            <a:endParaRPr lang="en-GB"/>
          </a:p>
        </p:txBody>
      </p:sp>
    </p:spTree>
    <p:extLst>
      <p:ext uri="{BB962C8B-B14F-4D97-AF65-F5344CB8AC3E}">
        <p14:creationId xmlns:p14="http://schemas.microsoft.com/office/powerpoint/2010/main" val="25361820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573148" y="2222975"/>
            <a:ext cx="6094602" cy="830997"/>
          </a:xfrm>
          <a:prstGeom prst="rect">
            <a:avLst/>
          </a:prstGeom>
          <a:noFill/>
        </p:spPr>
        <p:txBody>
          <a:bodyPr wrap="square">
            <a:spAutoFit/>
          </a:bodyPr>
          <a:lstStyle/>
          <a:p>
            <a:r>
              <a:rPr lang="en-US" sz="4800" b="1"/>
              <a:t>WORKERS SEARCH</a:t>
            </a:r>
            <a:endParaRPr lang="en-GB" sz="4800" b="1"/>
          </a:p>
        </p:txBody>
      </p:sp>
      <p:sp>
        <p:nvSpPr>
          <p:cNvPr id="5" name="Slide Number Placeholder 4">
            <a:extLst>
              <a:ext uri="{FF2B5EF4-FFF2-40B4-BE49-F238E27FC236}">
                <a16:creationId xmlns:a16="http://schemas.microsoft.com/office/drawing/2014/main" id="{E9E41E29-3F27-4320-A287-2E57495DEA8B}"/>
              </a:ext>
            </a:extLst>
          </p:cNvPr>
          <p:cNvSpPr>
            <a:spLocks noGrp="1"/>
          </p:cNvSpPr>
          <p:nvPr>
            <p:ph type="sldNum" sz="quarter" idx="12"/>
          </p:nvPr>
        </p:nvSpPr>
        <p:spPr/>
        <p:txBody>
          <a:bodyPr/>
          <a:lstStyle/>
          <a:p>
            <a:fld id="{6F0C9F74-ED7C-44EF-9CFC-67AAF3EFA2FB}" type="slidenum">
              <a:rPr lang="en-GB" smtClean="0"/>
              <a:t>89</a:t>
            </a:fld>
            <a:endParaRPr lang="en-GB"/>
          </a:p>
        </p:txBody>
      </p:sp>
    </p:spTree>
    <p:extLst>
      <p:ext uri="{BB962C8B-B14F-4D97-AF65-F5344CB8AC3E}">
        <p14:creationId xmlns:p14="http://schemas.microsoft.com/office/powerpoint/2010/main" val="3001488559"/>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2"/>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5568193" cy="1569660"/>
          </a:xfrm>
          <a:prstGeom prst="rect">
            <a:avLst/>
          </a:prstGeom>
          <a:noFill/>
        </p:spPr>
        <p:txBody>
          <a:bodyPr wrap="square">
            <a:spAutoFit/>
          </a:bodyPr>
          <a:lstStyle/>
          <a:p>
            <a:r>
              <a:rPr lang="en-US" sz="4800" b="1"/>
              <a:t>HOW TO VIEW </a:t>
            </a:r>
          </a:p>
          <a:p>
            <a:r>
              <a:rPr lang="en-US" sz="4800" b="1"/>
              <a:t>SHIFT DETAILS</a:t>
            </a:r>
            <a:endParaRPr lang="en-GB" sz="4800" b="1"/>
          </a:p>
        </p:txBody>
      </p:sp>
      <p:sp>
        <p:nvSpPr>
          <p:cNvPr id="5" name="Slide Number Placeholder 4">
            <a:extLst>
              <a:ext uri="{FF2B5EF4-FFF2-40B4-BE49-F238E27FC236}">
                <a16:creationId xmlns:a16="http://schemas.microsoft.com/office/drawing/2014/main" id="{069BA6B5-6340-4073-A42B-722EC98BC281}"/>
              </a:ext>
            </a:extLst>
          </p:cNvPr>
          <p:cNvSpPr>
            <a:spLocks noGrp="1"/>
          </p:cNvSpPr>
          <p:nvPr>
            <p:ph type="sldNum" sz="quarter" idx="12"/>
          </p:nvPr>
        </p:nvSpPr>
        <p:spPr/>
        <p:txBody>
          <a:bodyPr/>
          <a:lstStyle/>
          <a:p>
            <a:fld id="{6F0C9F74-ED7C-44EF-9CFC-67AAF3EFA2FB}" type="slidenum">
              <a:rPr lang="en-GB" smtClean="0"/>
              <a:t>9</a:t>
            </a:fld>
            <a:endParaRPr lang="en-GB"/>
          </a:p>
        </p:txBody>
      </p:sp>
    </p:spTree>
    <p:extLst>
      <p:ext uri="{BB962C8B-B14F-4D97-AF65-F5344CB8AC3E}">
        <p14:creationId xmlns:p14="http://schemas.microsoft.com/office/powerpoint/2010/main" val="543531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919683" y="1480483"/>
            <a:ext cx="6777334" cy="465186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Workers Page?</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27605" y="903242"/>
            <a:ext cx="2271318" cy="338554"/>
          </a:xfrm>
          <a:prstGeom prst="rect">
            <a:avLst/>
          </a:prstGeom>
        </p:spPr>
        <p:txBody>
          <a:bodyPr wrap="square" lIns="91440" tIns="45720" rIns="91440" bIns="45720" anchor="t">
            <a:spAutoFit/>
          </a:bodyPr>
          <a:lstStyle/>
          <a:p>
            <a:r>
              <a:rPr lang="en-US" sz="1600"/>
              <a:t>Go to Workers</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2033243" y="1576951"/>
            <a:ext cx="6567838" cy="4461053"/>
          </a:xfrm>
          <a:prstGeom prst="rect">
            <a:avLst/>
          </a:prstGeom>
        </p:spPr>
      </p:pic>
      <p:sp>
        <p:nvSpPr>
          <p:cNvPr id="5" name="Rectangle 4">
            <a:extLst>
              <a:ext uri="{FF2B5EF4-FFF2-40B4-BE49-F238E27FC236}">
                <a16:creationId xmlns:a16="http://schemas.microsoft.com/office/drawing/2014/main" id="{C75351C2-57FA-4F75-A527-6D00F4CA78D7}"/>
              </a:ext>
            </a:extLst>
          </p:cNvPr>
          <p:cNvSpPr/>
          <p:nvPr/>
        </p:nvSpPr>
        <p:spPr>
          <a:xfrm>
            <a:off x="4355511" y="1576952"/>
            <a:ext cx="434604" cy="3441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83F019-CE04-4F05-A987-6022CC8B24B0}"/>
              </a:ext>
            </a:extLst>
          </p:cNvPr>
          <p:cNvSpPr/>
          <p:nvPr/>
        </p:nvSpPr>
        <p:spPr>
          <a:xfrm>
            <a:off x="2133827" y="2667699"/>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98A21A6-A01C-4793-A9D4-E6552A1134F6}"/>
              </a:ext>
            </a:extLst>
          </p:cNvPr>
          <p:cNvSpPr/>
          <p:nvPr/>
        </p:nvSpPr>
        <p:spPr>
          <a:xfrm>
            <a:off x="2133827" y="3112316"/>
            <a:ext cx="1297270" cy="206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CD651EC-D02F-4070-8E55-C3F1ECA3FB12}"/>
              </a:ext>
            </a:extLst>
          </p:cNvPr>
          <p:cNvSpPr/>
          <p:nvPr/>
        </p:nvSpPr>
        <p:spPr>
          <a:xfrm>
            <a:off x="3596389" y="2667699"/>
            <a:ext cx="4658378"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5441E5F-0708-434D-8696-2601EEA6B698}"/>
              </a:ext>
            </a:extLst>
          </p:cNvPr>
          <p:cNvSpPr/>
          <p:nvPr/>
        </p:nvSpPr>
        <p:spPr>
          <a:xfrm>
            <a:off x="154810" y="2475113"/>
            <a:ext cx="1512857" cy="584775"/>
          </a:xfrm>
          <a:prstGeom prst="rect">
            <a:avLst/>
          </a:prstGeom>
        </p:spPr>
        <p:txBody>
          <a:bodyPr wrap="square" lIns="91440" tIns="45720" rIns="91440" bIns="45720" anchor="t">
            <a:spAutoFit/>
          </a:bodyPr>
          <a:lstStyle/>
          <a:p>
            <a:pPr algn="ctr"/>
            <a:r>
              <a:rPr lang="en-US" sz="1600"/>
              <a:t>All – Recently Used Workers</a:t>
            </a:r>
          </a:p>
        </p:txBody>
      </p:sp>
      <p:sp>
        <p:nvSpPr>
          <p:cNvPr id="13" name="Rectangle 12">
            <a:extLst>
              <a:ext uri="{FF2B5EF4-FFF2-40B4-BE49-F238E27FC236}">
                <a16:creationId xmlns:a16="http://schemas.microsoft.com/office/drawing/2014/main" id="{B48B62D9-5ACC-43DD-B2E0-537BC74FA86D}"/>
              </a:ext>
            </a:extLst>
          </p:cNvPr>
          <p:cNvSpPr/>
          <p:nvPr/>
        </p:nvSpPr>
        <p:spPr>
          <a:xfrm>
            <a:off x="9187567" y="2604122"/>
            <a:ext cx="2324495" cy="2308324"/>
          </a:xfrm>
          <a:prstGeom prst="rect">
            <a:avLst/>
          </a:prstGeom>
        </p:spPr>
        <p:txBody>
          <a:bodyPr wrap="square" lIns="91440" tIns="45720" rIns="91440" bIns="45720" anchor="t">
            <a:spAutoFit/>
          </a:bodyPr>
          <a:lstStyle/>
          <a:p>
            <a:r>
              <a:rPr lang="en-US" sz="1600"/>
              <a:t>This area shows you -</a:t>
            </a:r>
          </a:p>
          <a:p>
            <a:r>
              <a:rPr lang="en-US" sz="1600"/>
              <a:t>Name</a:t>
            </a:r>
          </a:p>
          <a:p>
            <a:r>
              <a:rPr lang="en-US" sz="1600"/>
              <a:t>Region</a:t>
            </a:r>
          </a:p>
          <a:p>
            <a:r>
              <a:rPr lang="en-US" sz="1600"/>
              <a:t>Registration Status which should be 100%</a:t>
            </a:r>
          </a:p>
          <a:p>
            <a:r>
              <a:rPr lang="en-US" sz="1600"/>
              <a:t>Agency</a:t>
            </a:r>
          </a:p>
          <a:p>
            <a:r>
              <a:rPr lang="en-US" sz="1600"/>
              <a:t>Assessment</a:t>
            </a:r>
          </a:p>
          <a:p>
            <a:r>
              <a:rPr lang="en-US" sz="1600"/>
              <a:t>Clock is where you can add reminders</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1919683" y="1241796"/>
            <a:ext cx="2319780" cy="5618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A6CD4C-5015-4D5E-B501-B5628EFA8B8D}"/>
              </a:ext>
            </a:extLst>
          </p:cNvPr>
          <p:cNvCxnSpPr>
            <a:cxnSpLocks/>
          </p:cNvCxnSpPr>
          <p:nvPr/>
        </p:nvCxnSpPr>
        <p:spPr>
          <a:xfrm flipH="1">
            <a:off x="8415780" y="2804178"/>
            <a:ext cx="6107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35A75C-74F3-46A3-8004-492354CFBEBB}"/>
              </a:ext>
            </a:extLst>
          </p:cNvPr>
          <p:cNvCxnSpPr>
            <a:cxnSpLocks/>
          </p:cNvCxnSpPr>
          <p:nvPr/>
        </p:nvCxnSpPr>
        <p:spPr>
          <a:xfrm>
            <a:off x="1415652" y="3319222"/>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9CA17-1212-45C7-9D1C-516F250CD2C6}"/>
              </a:ext>
            </a:extLst>
          </p:cNvPr>
          <p:cNvCxnSpPr>
            <a:cxnSpLocks/>
          </p:cNvCxnSpPr>
          <p:nvPr/>
        </p:nvCxnSpPr>
        <p:spPr>
          <a:xfrm>
            <a:off x="1415652" y="2804178"/>
            <a:ext cx="65955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64DB43B-B166-445C-B9C8-8D6331EC4964}"/>
              </a:ext>
            </a:extLst>
          </p:cNvPr>
          <p:cNvSpPr/>
          <p:nvPr/>
        </p:nvSpPr>
        <p:spPr>
          <a:xfrm>
            <a:off x="125978" y="3096565"/>
            <a:ext cx="1512857" cy="830997"/>
          </a:xfrm>
          <a:prstGeom prst="rect">
            <a:avLst/>
          </a:prstGeom>
        </p:spPr>
        <p:txBody>
          <a:bodyPr wrap="square" lIns="91440" tIns="45720" rIns="91440" bIns="45720" anchor="t">
            <a:spAutoFit/>
          </a:bodyPr>
          <a:lstStyle/>
          <a:p>
            <a:pPr algn="ctr"/>
            <a:r>
              <a:rPr lang="en-US" sz="1600"/>
              <a:t>Which Workers Have Had Assessments</a:t>
            </a:r>
          </a:p>
        </p:txBody>
      </p:sp>
      <p:sp>
        <p:nvSpPr>
          <p:cNvPr id="7" name="Slide Number Placeholder 6">
            <a:extLst>
              <a:ext uri="{FF2B5EF4-FFF2-40B4-BE49-F238E27FC236}">
                <a16:creationId xmlns:a16="http://schemas.microsoft.com/office/drawing/2014/main" id="{AC42421F-D6DF-4698-ADF9-6F0B5547E1B1}"/>
              </a:ext>
            </a:extLst>
          </p:cNvPr>
          <p:cNvSpPr>
            <a:spLocks noGrp="1"/>
          </p:cNvSpPr>
          <p:nvPr>
            <p:ph type="sldNum" sz="quarter" idx="12"/>
          </p:nvPr>
        </p:nvSpPr>
        <p:spPr/>
        <p:txBody>
          <a:bodyPr/>
          <a:lstStyle/>
          <a:p>
            <a:fld id="{6F0C9F74-ED7C-44EF-9CFC-67AAF3EFA2FB}" type="slidenum">
              <a:rPr lang="en-GB" smtClean="0"/>
              <a:t>90</a:t>
            </a:fld>
            <a:endParaRPr lang="en-GB"/>
          </a:p>
        </p:txBody>
      </p:sp>
    </p:spTree>
    <p:extLst>
      <p:ext uri="{BB962C8B-B14F-4D97-AF65-F5344CB8AC3E}">
        <p14:creationId xmlns:p14="http://schemas.microsoft.com/office/powerpoint/2010/main" val="2421133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3926050" y="1677797"/>
            <a:ext cx="6753135" cy="4253219"/>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Do I Search For A Worker?</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2228477"/>
            <a:ext cx="2548156" cy="584775"/>
          </a:xfrm>
          <a:prstGeom prst="rect">
            <a:avLst/>
          </a:prstGeom>
        </p:spPr>
        <p:txBody>
          <a:bodyPr wrap="square" lIns="91440" tIns="45720" rIns="91440" bIns="45720" anchor="t">
            <a:spAutoFit/>
          </a:bodyPr>
          <a:lstStyle/>
          <a:p>
            <a:pPr algn="ctr"/>
            <a:r>
              <a:rPr lang="en-US" sz="1600"/>
              <a:t>You can type in the workers name from this section</a:t>
            </a:r>
          </a:p>
        </p:txBody>
      </p:sp>
      <p:pic>
        <p:nvPicPr>
          <p:cNvPr id="8" name="Picture 7">
            <a:extLst>
              <a:ext uri="{FF2B5EF4-FFF2-40B4-BE49-F238E27FC236}">
                <a16:creationId xmlns:a16="http://schemas.microsoft.com/office/drawing/2014/main" id="{F7367821-6376-435C-9A4A-0116B81A329A}"/>
              </a:ext>
            </a:extLst>
          </p:cNvPr>
          <p:cNvPicPr>
            <a:picLocks noChangeAspect="1"/>
          </p:cNvPicPr>
          <p:nvPr/>
        </p:nvPicPr>
        <p:blipFill>
          <a:blip r:embed="rId2"/>
          <a:stretch>
            <a:fillRect/>
          </a:stretch>
        </p:blipFill>
        <p:spPr>
          <a:xfrm>
            <a:off x="4038129" y="1810896"/>
            <a:ext cx="6584616" cy="3987020"/>
          </a:xfrm>
          <a:prstGeom prst="rect">
            <a:avLst/>
          </a:prstGeom>
        </p:spPr>
      </p:pic>
      <p:sp>
        <p:nvSpPr>
          <p:cNvPr id="9" name="Rectangle 8">
            <a:extLst>
              <a:ext uri="{FF2B5EF4-FFF2-40B4-BE49-F238E27FC236}">
                <a16:creationId xmlns:a16="http://schemas.microsoft.com/office/drawing/2014/main" id="{30EEC0B9-4E8E-4297-985D-10D6D179D35E}"/>
              </a:ext>
            </a:extLst>
          </p:cNvPr>
          <p:cNvSpPr/>
          <p:nvPr/>
        </p:nvSpPr>
        <p:spPr>
          <a:xfrm>
            <a:off x="4147184" y="3539521"/>
            <a:ext cx="1297270" cy="2729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2676088" y="2567031"/>
            <a:ext cx="1449988" cy="9724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4BCFF3-120E-4521-98D7-DD8DE5FCE8DE}"/>
              </a:ext>
            </a:extLst>
          </p:cNvPr>
          <p:cNvSpPr/>
          <p:nvPr/>
        </p:nvSpPr>
        <p:spPr>
          <a:xfrm>
            <a:off x="4126076" y="3945578"/>
            <a:ext cx="1339486"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75FD2F-A0E9-499B-8111-9DB09AA10CF9}"/>
              </a:ext>
            </a:extLst>
          </p:cNvPr>
          <p:cNvSpPr/>
          <p:nvPr/>
        </p:nvSpPr>
        <p:spPr>
          <a:xfrm>
            <a:off x="4147184" y="4368046"/>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981C34-5857-47A8-8B57-037C788D1E2A}"/>
              </a:ext>
            </a:extLst>
          </p:cNvPr>
          <p:cNvSpPr/>
          <p:nvPr/>
        </p:nvSpPr>
        <p:spPr>
          <a:xfrm>
            <a:off x="4126076" y="4830818"/>
            <a:ext cx="1318378" cy="374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F02D96A4-E4EA-426C-90B4-16292778630E}"/>
              </a:ext>
            </a:extLst>
          </p:cNvPr>
          <p:cNvCxnSpPr>
            <a:cxnSpLocks/>
          </p:cNvCxnSpPr>
          <p:nvPr/>
        </p:nvCxnSpPr>
        <p:spPr>
          <a:xfrm>
            <a:off x="3103926" y="3607306"/>
            <a:ext cx="1032704" cy="3651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06343FE-59F7-4020-828D-84E4B0AC5C44}"/>
              </a:ext>
            </a:extLst>
          </p:cNvPr>
          <p:cNvCxnSpPr>
            <a:cxnSpLocks/>
          </p:cNvCxnSpPr>
          <p:nvPr/>
        </p:nvCxnSpPr>
        <p:spPr>
          <a:xfrm>
            <a:off x="2961314" y="4413474"/>
            <a:ext cx="116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31AE5D-EC35-45F0-8C12-51C7AAA722B6}"/>
              </a:ext>
            </a:extLst>
          </p:cNvPr>
          <p:cNvCxnSpPr>
            <a:cxnSpLocks/>
          </p:cNvCxnSpPr>
          <p:nvPr/>
        </p:nvCxnSpPr>
        <p:spPr>
          <a:xfrm flipV="1">
            <a:off x="2876702" y="4915520"/>
            <a:ext cx="1270482" cy="420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DF3AE15-E48C-4532-B16C-A4CB0BFAAF41}"/>
              </a:ext>
            </a:extLst>
          </p:cNvPr>
          <p:cNvSpPr/>
          <p:nvPr/>
        </p:nvSpPr>
        <p:spPr>
          <a:xfrm>
            <a:off x="618689" y="3151806"/>
            <a:ext cx="2548156" cy="584775"/>
          </a:xfrm>
          <a:prstGeom prst="rect">
            <a:avLst/>
          </a:prstGeom>
        </p:spPr>
        <p:txBody>
          <a:bodyPr wrap="square" lIns="91440" tIns="45720" rIns="91440" bIns="45720" anchor="t">
            <a:spAutoFit/>
          </a:bodyPr>
          <a:lstStyle/>
          <a:p>
            <a:pPr algn="ctr"/>
            <a:r>
              <a:rPr lang="en-US" sz="1600"/>
              <a:t>Add In Your Organisation to filter down the workers</a:t>
            </a:r>
          </a:p>
        </p:txBody>
      </p:sp>
      <p:sp>
        <p:nvSpPr>
          <p:cNvPr id="22" name="Rectangle 21">
            <a:extLst>
              <a:ext uri="{FF2B5EF4-FFF2-40B4-BE49-F238E27FC236}">
                <a16:creationId xmlns:a16="http://schemas.microsoft.com/office/drawing/2014/main" id="{A574EB36-3DED-4782-9FE8-AD263FBA26BB}"/>
              </a:ext>
            </a:extLst>
          </p:cNvPr>
          <p:cNvSpPr/>
          <p:nvPr/>
        </p:nvSpPr>
        <p:spPr>
          <a:xfrm>
            <a:off x="534144" y="3899751"/>
            <a:ext cx="2548156" cy="584775"/>
          </a:xfrm>
          <a:prstGeom prst="rect">
            <a:avLst/>
          </a:prstGeom>
        </p:spPr>
        <p:txBody>
          <a:bodyPr wrap="square" lIns="91440" tIns="45720" rIns="91440" bIns="45720" anchor="t">
            <a:spAutoFit/>
          </a:bodyPr>
          <a:lstStyle/>
          <a:p>
            <a:pPr algn="ctr"/>
            <a:r>
              <a:rPr lang="en-US" sz="1600"/>
              <a:t>Add In Your Site to reduce the filter down more</a:t>
            </a:r>
          </a:p>
        </p:txBody>
      </p:sp>
      <p:sp>
        <p:nvSpPr>
          <p:cNvPr id="24" name="Rectangle 23">
            <a:extLst>
              <a:ext uri="{FF2B5EF4-FFF2-40B4-BE49-F238E27FC236}">
                <a16:creationId xmlns:a16="http://schemas.microsoft.com/office/drawing/2014/main" id="{381B2614-4D46-4C4B-BB60-2336EF9187E9}"/>
              </a:ext>
            </a:extLst>
          </p:cNvPr>
          <p:cNvSpPr/>
          <p:nvPr/>
        </p:nvSpPr>
        <p:spPr>
          <a:xfrm>
            <a:off x="618689" y="5043543"/>
            <a:ext cx="2548156" cy="584775"/>
          </a:xfrm>
          <a:prstGeom prst="rect">
            <a:avLst/>
          </a:prstGeom>
        </p:spPr>
        <p:txBody>
          <a:bodyPr wrap="square" lIns="91440" tIns="45720" rIns="91440" bIns="45720" anchor="t">
            <a:spAutoFit/>
          </a:bodyPr>
          <a:lstStyle/>
          <a:p>
            <a:pPr algn="ctr"/>
            <a:r>
              <a:rPr lang="en-US" sz="1600"/>
              <a:t>Add In Your Agency to reduce the filter </a:t>
            </a:r>
          </a:p>
        </p:txBody>
      </p:sp>
      <p:sp>
        <p:nvSpPr>
          <p:cNvPr id="5" name="Slide Number Placeholder 4">
            <a:extLst>
              <a:ext uri="{FF2B5EF4-FFF2-40B4-BE49-F238E27FC236}">
                <a16:creationId xmlns:a16="http://schemas.microsoft.com/office/drawing/2014/main" id="{DB944F18-6518-469C-A2E4-853617C5E678}"/>
              </a:ext>
            </a:extLst>
          </p:cNvPr>
          <p:cNvSpPr>
            <a:spLocks noGrp="1"/>
          </p:cNvSpPr>
          <p:nvPr>
            <p:ph type="sldNum" sz="quarter" idx="12"/>
          </p:nvPr>
        </p:nvSpPr>
        <p:spPr/>
        <p:txBody>
          <a:bodyPr/>
          <a:lstStyle/>
          <a:p>
            <a:fld id="{6F0C9F74-ED7C-44EF-9CFC-67AAF3EFA2FB}" type="slidenum">
              <a:rPr lang="en-GB" smtClean="0"/>
              <a:t>91</a:t>
            </a:fld>
            <a:endParaRPr lang="en-GB"/>
          </a:p>
        </p:txBody>
      </p:sp>
    </p:spTree>
    <p:extLst>
      <p:ext uri="{BB962C8B-B14F-4D97-AF65-F5344CB8AC3E}">
        <p14:creationId xmlns:p14="http://schemas.microsoft.com/office/powerpoint/2010/main" val="836500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WORKERS PROFILE</a:t>
            </a:r>
            <a:endParaRPr lang="en-GB" sz="4800" b="1"/>
          </a:p>
        </p:txBody>
      </p:sp>
      <p:sp>
        <p:nvSpPr>
          <p:cNvPr id="5" name="Slide Number Placeholder 4">
            <a:extLst>
              <a:ext uri="{FF2B5EF4-FFF2-40B4-BE49-F238E27FC236}">
                <a16:creationId xmlns:a16="http://schemas.microsoft.com/office/drawing/2014/main" id="{716D66F8-86BF-4709-AF11-460FED61F0BC}"/>
              </a:ext>
            </a:extLst>
          </p:cNvPr>
          <p:cNvSpPr>
            <a:spLocks noGrp="1"/>
          </p:cNvSpPr>
          <p:nvPr>
            <p:ph type="sldNum" sz="quarter" idx="12"/>
          </p:nvPr>
        </p:nvSpPr>
        <p:spPr/>
        <p:txBody>
          <a:bodyPr/>
          <a:lstStyle/>
          <a:p>
            <a:fld id="{6F0C9F74-ED7C-44EF-9CFC-67AAF3EFA2FB}" type="slidenum">
              <a:rPr lang="en-GB" smtClean="0"/>
              <a:t>92</a:t>
            </a:fld>
            <a:endParaRPr lang="en-GB"/>
          </a:p>
        </p:txBody>
      </p:sp>
    </p:spTree>
    <p:extLst>
      <p:ext uri="{BB962C8B-B14F-4D97-AF65-F5344CB8AC3E}">
        <p14:creationId xmlns:p14="http://schemas.microsoft.com/office/powerpoint/2010/main" val="1651387743"/>
      </p:ext>
    </p:extLst>
  </p:cSld>
  <p:clrMapOvr>
    <a:masterClrMapping/>
  </p:clrMapOvr>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2192623" y="1810845"/>
            <a:ext cx="6030457"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2295033" y="1903753"/>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737830" y="1103176"/>
            <a:ext cx="8808841" cy="338554"/>
          </a:xfrm>
          <a:prstGeom prst="rect">
            <a:avLst/>
          </a:prstGeom>
        </p:spPr>
        <p:txBody>
          <a:bodyPr wrap="square" lIns="91440" tIns="45720" rIns="91440" bIns="45720" anchor="t">
            <a:spAutoFit/>
          </a:bodyPr>
          <a:lstStyle/>
          <a:p>
            <a:r>
              <a:rPr lang="en-US" sz="1600"/>
              <a:t>The worker's profile Information page as limited information for you to view.  </a:t>
            </a:r>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8019875" y="2493533"/>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2E30C-B5E1-42C2-9C38-44C364640809}"/>
              </a:ext>
            </a:extLst>
          </p:cNvPr>
          <p:cNvSpPr/>
          <p:nvPr/>
        </p:nvSpPr>
        <p:spPr>
          <a:xfrm>
            <a:off x="7089450" y="2363419"/>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975A0A-2ED4-4172-88F8-ED6C9D3F4B6B}"/>
              </a:ext>
            </a:extLst>
          </p:cNvPr>
          <p:cNvSpPr/>
          <p:nvPr/>
        </p:nvSpPr>
        <p:spPr>
          <a:xfrm>
            <a:off x="2424798" y="2896550"/>
            <a:ext cx="1145630" cy="1803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6CE5D83-57E4-493F-A172-BAACC5DA3E16}"/>
              </a:ext>
            </a:extLst>
          </p:cNvPr>
          <p:cNvSpPr/>
          <p:nvPr/>
        </p:nvSpPr>
        <p:spPr>
          <a:xfrm>
            <a:off x="3739142" y="2890415"/>
            <a:ext cx="4214601" cy="26625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840BED-0261-42A7-A7A7-DAAD2CA9EE7B}"/>
              </a:ext>
            </a:extLst>
          </p:cNvPr>
          <p:cNvSpPr/>
          <p:nvPr/>
        </p:nvSpPr>
        <p:spPr>
          <a:xfrm>
            <a:off x="2465602" y="4050855"/>
            <a:ext cx="1095388" cy="10328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61705BBC-CC57-49E9-A787-B71D59157AB6}"/>
              </a:ext>
            </a:extLst>
          </p:cNvPr>
          <p:cNvCxnSpPr>
            <a:cxnSpLocks/>
          </p:cNvCxnSpPr>
          <p:nvPr/>
        </p:nvCxnSpPr>
        <p:spPr>
          <a:xfrm flipH="1">
            <a:off x="8019874" y="3766108"/>
            <a:ext cx="16579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4B59A3-6647-4D66-8E57-41E4FB4C2D6F}"/>
              </a:ext>
            </a:extLst>
          </p:cNvPr>
          <p:cNvCxnSpPr>
            <a:cxnSpLocks/>
          </p:cNvCxnSpPr>
          <p:nvPr/>
        </p:nvCxnSpPr>
        <p:spPr>
          <a:xfrm>
            <a:off x="2015982" y="4748645"/>
            <a:ext cx="644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E446405-1B7D-434D-A5F6-1D0830AC3FA1}"/>
              </a:ext>
            </a:extLst>
          </p:cNvPr>
          <p:cNvCxnSpPr>
            <a:cxnSpLocks/>
          </p:cNvCxnSpPr>
          <p:nvPr/>
        </p:nvCxnSpPr>
        <p:spPr>
          <a:xfrm>
            <a:off x="1662069" y="1664500"/>
            <a:ext cx="799633" cy="1270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3789328-5695-4C54-A499-2A1AEB6D3980}"/>
              </a:ext>
            </a:extLst>
          </p:cNvPr>
          <p:cNvSpPr/>
          <p:nvPr/>
        </p:nvSpPr>
        <p:spPr>
          <a:xfrm>
            <a:off x="303609" y="4150517"/>
            <a:ext cx="1736993" cy="830997"/>
          </a:xfrm>
          <a:prstGeom prst="rect">
            <a:avLst/>
          </a:prstGeom>
        </p:spPr>
        <p:txBody>
          <a:bodyPr wrap="square" lIns="91440" tIns="45720" rIns="91440" bIns="45720" anchor="t">
            <a:spAutoFit/>
          </a:bodyPr>
          <a:lstStyle/>
          <a:p>
            <a:pPr algn="ctr"/>
            <a:r>
              <a:rPr lang="en-US" sz="1600"/>
              <a:t>This section shows if the workers profile is complete</a:t>
            </a:r>
          </a:p>
        </p:txBody>
      </p:sp>
      <p:sp>
        <p:nvSpPr>
          <p:cNvPr id="22" name="Rectangle 21">
            <a:extLst>
              <a:ext uri="{FF2B5EF4-FFF2-40B4-BE49-F238E27FC236}">
                <a16:creationId xmlns:a16="http://schemas.microsoft.com/office/drawing/2014/main" id="{0CCC3228-8FB7-4201-B412-367A8584504F}"/>
              </a:ext>
            </a:extLst>
          </p:cNvPr>
          <p:cNvSpPr/>
          <p:nvPr/>
        </p:nvSpPr>
        <p:spPr>
          <a:xfrm>
            <a:off x="9677871" y="2297737"/>
            <a:ext cx="2212596" cy="584775"/>
          </a:xfrm>
          <a:prstGeom prst="rect">
            <a:avLst/>
          </a:prstGeom>
        </p:spPr>
        <p:txBody>
          <a:bodyPr wrap="square" lIns="91440" tIns="45720" rIns="91440" bIns="45720" anchor="t">
            <a:spAutoFit/>
          </a:bodyPr>
          <a:lstStyle/>
          <a:p>
            <a:r>
              <a:rPr lang="en-US" sz="1600"/>
              <a:t>The section to message workers is not available</a:t>
            </a:r>
          </a:p>
        </p:txBody>
      </p:sp>
      <p:sp>
        <p:nvSpPr>
          <p:cNvPr id="23" name="Rectangle 22">
            <a:extLst>
              <a:ext uri="{FF2B5EF4-FFF2-40B4-BE49-F238E27FC236}">
                <a16:creationId xmlns:a16="http://schemas.microsoft.com/office/drawing/2014/main" id="{A6571BD9-521B-4791-A2AD-DE655DCFB4CE}"/>
              </a:ext>
            </a:extLst>
          </p:cNvPr>
          <p:cNvSpPr/>
          <p:nvPr/>
        </p:nvSpPr>
        <p:spPr>
          <a:xfrm>
            <a:off x="9746449" y="3596831"/>
            <a:ext cx="2212596" cy="2308324"/>
          </a:xfrm>
          <a:prstGeom prst="rect">
            <a:avLst/>
          </a:prstGeom>
        </p:spPr>
        <p:txBody>
          <a:bodyPr wrap="square" lIns="91440" tIns="45720" rIns="91440" bIns="45720" anchor="t">
            <a:spAutoFit/>
          </a:bodyPr>
          <a:lstStyle/>
          <a:p>
            <a:r>
              <a:rPr lang="en-US" sz="1600"/>
              <a:t>You can see</a:t>
            </a:r>
          </a:p>
          <a:p>
            <a:r>
              <a:rPr lang="en-US" sz="1600"/>
              <a:t>Name</a:t>
            </a:r>
          </a:p>
          <a:p>
            <a:r>
              <a:rPr lang="en-US" sz="1600"/>
              <a:t>Surname</a:t>
            </a:r>
          </a:p>
          <a:p>
            <a:r>
              <a:rPr lang="en-US" sz="1600"/>
              <a:t>DOB</a:t>
            </a:r>
          </a:p>
          <a:p>
            <a:r>
              <a:rPr lang="en-US" sz="1600"/>
              <a:t>Gender</a:t>
            </a:r>
          </a:p>
          <a:p>
            <a:r>
              <a:rPr lang="en-US" sz="1600"/>
              <a:t>Nationality</a:t>
            </a:r>
          </a:p>
          <a:p>
            <a:r>
              <a:rPr lang="en-US" sz="1600"/>
              <a:t>Workers ID Number</a:t>
            </a:r>
          </a:p>
          <a:p>
            <a:endParaRPr lang="en-US" sz="1600"/>
          </a:p>
          <a:p>
            <a:endParaRPr lang="en-US" sz="1600"/>
          </a:p>
        </p:txBody>
      </p:sp>
      <p:sp>
        <p:nvSpPr>
          <p:cNvPr id="24" name="Rectangle 23">
            <a:extLst>
              <a:ext uri="{FF2B5EF4-FFF2-40B4-BE49-F238E27FC236}">
                <a16:creationId xmlns:a16="http://schemas.microsoft.com/office/drawing/2014/main" id="{D157897A-B9D3-4E11-B064-2C06032B7421}"/>
              </a:ext>
            </a:extLst>
          </p:cNvPr>
          <p:cNvSpPr/>
          <p:nvPr/>
        </p:nvSpPr>
        <p:spPr>
          <a:xfrm>
            <a:off x="6837975" y="4293144"/>
            <a:ext cx="794689"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EFFFBED-53D5-4496-8D85-5B387BCC2776}"/>
              </a:ext>
            </a:extLst>
          </p:cNvPr>
          <p:cNvCxnSpPr>
            <a:cxnSpLocks/>
          </p:cNvCxnSpPr>
          <p:nvPr/>
        </p:nvCxnSpPr>
        <p:spPr>
          <a:xfrm flipH="1" flipV="1">
            <a:off x="7719268" y="4447207"/>
            <a:ext cx="2027181" cy="8210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A4F80D4-E3F0-494B-B5E5-24D0DA90DFB3}"/>
              </a:ext>
            </a:extLst>
          </p:cNvPr>
          <p:cNvSpPr>
            <a:spLocks noGrp="1"/>
          </p:cNvSpPr>
          <p:nvPr>
            <p:ph type="sldNum" sz="quarter" idx="12"/>
          </p:nvPr>
        </p:nvSpPr>
        <p:spPr/>
        <p:txBody>
          <a:bodyPr/>
          <a:lstStyle/>
          <a:p>
            <a:fld id="{6F0C9F74-ED7C-44EF-9CFC-67AAF3EFA2FB}" type="slidenum">
              <a:rPr lang="en-GB" smtClean="0"/>
              <a:t>93</a:t>
            </a:fld>
            <a:endParaRPr lang="en-GB"/>
          </a:p>
        </p:txBody>
      </p:sp>
    </p:spTree>
    <p:extLst>
      <p:ext uri="{BB962C8B-B14F-4D97-AF65-F5344CB8AC3E}">
        <p14:creationId xmlns:p14="http://schemas.microsoft.com/office/powerpoint/2010/main" val="3741767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8CE8FB-68B0-4341-BFFE-A8AC87A7A1CD}"/>
              </a:ext>
            </a:extLst>
          </p:cNvPr>
          <p:cNvSpPr/>
          <p:nvPr/>
        </p:nvSpPr>
        <p:spPr>
          <a:xfrm>
            <a:off x="6913341" y="2979285"/>
            <a:ext cx="2957818" cy="51414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3759112-E556-4A2C-8077-3B2C617AEE86}"/>
              </a:ext>
            </a:extLst>
          </p:cNvPr>
          <p:cNvSpPr/>
          <p:nvPr/>
        </p:nvSpPr>
        <p:spPr>
          <a:xfrm>
            <a:off x="555771" y="2070823"/>
            <a:ext cx="5979252" cy="3910528"/>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E1D2A0A-9F9D-4004-BB3F-762E5E24683A}"/>
              </a:ext>
            </a:extLst>
          </p:cNvPr>
          <p:cNvPicPr>
            <a:picLocks noChangeAspect="1"/>
          </p:cNvPicPr>
          <p:nvPr/>
        </p:nvPicPr>
        <p:blipFill>
          <a:blip r:embed="rId2"/>
          <a:stretch>
            <a:fillRect/>
          </a:stretch>
        </p:blipFill>
        <p:spPr>
          <a:xfrm>
            <a:off x="647554" y="2164361"/>
            <a:ext cx="5811240" cy="3724711"/>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8000807" y="1825807"/>
            <a:ext cx="2304875" cy="1077218"/>
          </a:xfrm>
          <a:prstGeom prst="rect">
            <a:avLst/>
          </a:prstGeom>
        </p:spPr>
        <p:txBody>
          <a:bodyPr wrap="square" lIns="91440" tIns="45720" rIns="91440" bIns="45720" anchor="t">
            <a:spAutoFit/>
          </a:bodyPr>
          <a:lstStyle/>
          <a:p>
            <a:pPr algn="ctr"/>
            <a:r>
              <a:rPr lang="en-US" sz="1600"/>
              <a:t>In the section Notes you can click on the icon and add a note to the worker's profile.</a:t>
            </a:r>
          </a:p>
        </p:txBody>
      </p:sp>
      <p:sp>
        <p:nvSpPr>
          <p:cNvPr id="5" name="Rectangle 4">
            <a:extLst>
              <a:ext uri="{FF2B5EF4-FFF2-40B4-BE49-F238E27FC236}">
                <a16:creationId xmlns:a16="http://schemas.microsoft.com/office/drawing/2014/main" id="{C75351C2-57FA-4F75-A527-6D00F4CA78D7}"/>
              </a:ext>
            </a:extLst>
          </p:cNvPr>
          <p:cNvSpPr/>
          <p:nvPr/>
        </p:nvSpPr>
        <p:spPr>
          <a:xfrm>
            <a:off x="4974672" y="2610660"/>
            <a:ext cx="472914" cy="2728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5560643" y="1974815"/>
            <a:ext cx="1796301" cy="7738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6609A58-4D00-4499-A7B9-0C86993AAB49}"/>
              </a:ext>
            </a:extLst>
          </p:cNvPr>
          <p:cNvPicPr>
            <a:picLocks noChangeAspect="1"/>
          </p:cNvPicPr>
          <p:nvPr/>
        </p:nvPicPr>
        <p:blipFill>
          <a:blip r:embed="rId3"/>
          <a:stretch>
            <a:fillRect/>
          </a:stretch>
        </p:blipFill>
        <p:spPr>
          <a:xfrm>
            <a:off x="7002064" y="3075783"/>
            <a:ext cx="2780372" cy="263656"/>
          </a:xfrm>
          <a:prstGeom prst="rect">
            <a:avLst/>
          </a:prstGeom>
        </p:spPr>
      </p:pic>
      <p:cxnSp>
        <p:nvCxnSpPr>
          <p:cNvPr id="14" name="Straight Arrow Connector 13">
            <a:extLst>
              <a:ext uri="{FF2B5EF4-FFF2-40B4-BE49-F238E27FC236}">
                <a16:creationId xmlns:a16="http://schemas.microsoft.com/office/drawing/2014/main" id="{B7EA61D4-8D83-4AC8-A9C9-8C80C0CFB20F}"/>
              </a:ext>
            </a:extLst>
          </p:cNvPr>
          <p:cNvCxnSpPr>
            <a:cxnSpLocks/>
          </p:cNvCxnSpPr>
          <p:nvPr/>
        </p:nvCxnSpPr>
        <p:spPr>
          <a:xfrm>
            <a:off x="7356944" y="1974815"/>
            <a:ext cx="0" cy="11009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827B1A-DB31-44A6-A55C-259ED58C08B7}"/>
              </a:ext>
            </a:extLst>
          </p:cNvPr>
          <p:cNvSpPr txBox="1"/>
          <p:nvPr/>
        </p:nvSpPr>
        <p:spPr>
          <a:xfrm>
            <a:off x="8212823" y="3825380"/>
            <a:ext cx="1837189" cy="1077218"/>
          </a:xfrm>
          <a:prstGeom prst="rect">
            <a:avLst/>
          </a:prstGeom>
          <a:noFill/>
        </p:spPr>
        <p:txBody>
          <a:bodyPr wrap="square" rtlCol="0">
            <a:spAutoFit/>
          </a:bodyPr>
          <a:lstStyle/>
          <a:p>
            <a:pPr algn="ctr"/>
            <a:r>
              <a:rPr lang="en-GB" sz="1600" b="1">
                <a:solidFill>
                  <a:srgbClr val="FF0000"/>
                </a:solidFill>
              </a:rPr>
              <a:t>Please Note </a:t>
            </a:r>
          </a:p>
          <a:p>
            <a:pPr algn="ctr"/>
            <a:r>
              <a:rPr lang="en-GB" sz="1600">
                <a:solidFill>
                  <a:srgbClr val="FF0000"/>
                </a:solidFill>
              </a:rPr>
              <a:t>The notes wont automatically advise the agency</a:t>
            </a:r>
          </a:p>
        </p:txBody>
      </p:sp>
      <p:sp>
        <p:nvSpPr>
          <p:cNvPr id="7" name="Slide Number Placeholder 6">
            <a:extLst>
              <a:ext uri="{FF2B5EF4-FFF2-40B4-BE49-F238E27FC236}">
                <a16:creationId xmlns:a16="http://schemas.microsoft.com/office/drawing/2014/main" id="{301D7FE4-832F-4622-92FE-B9D26DC1992C}"/>
              </a:ext>
            </a:extLst>
          </p:cNvPr>
          <p:cNvSpPr>
            <a:spLocks noGrp="1"/>
          </p:cNvSpPr>
          <p:nvPr>
            <p:ph type="sldNum" sz="quarter" idx="12"/>
          </p:nvPr>
        </p:nvSpPr>
        <p:spPr/>
        <p:txBody>
          <a:bodyPr/>
          <a:lstStyle/>
          <a:p>
            <a:fld id="{6F0C9F74-ED7C-44EF-9CFC-67AAF3EFA2FB}" type="slidenum">
              <a:rPr lang="en-GB" smtClean="0"/>
              <a:t>94</a:t>
            </a:fld>
            <a:endParaRPr lang="en-GB"/>
          </a:p>
        </p:txBody>
      </p:sp>
    </p:spTree>
    <p:extLst>
      <p:ext uri="{BB962C8B-B14F-4D97-AF65-F5344CB8AC3E}">
        <p14:creationId xmlns:p14="http://schemas.microsoft.com/office/powerpoint/2010/main" val="3759079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461478" cy="4340252"/>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C715471-B491-4568-86D6-4B236F0BC600}"/>
              </a:ext>
            </a:extLst>
          </p:cNvPr>
          <p:cNvPicPr>
            <a:picLocks noChangeAspect="1"/>
          </p:cNvPicPr>
          <p:nvPr/>
        </p:nvPicPr>
        <p:blipFill>
          <a:blip r:embed="rId2"/>
          <a:stretch>
            <a:fillRect/>
          </a:stretch>
        </p:blipFill>
        <p:spPr>
          <a:xfrm>
            <a:off x="698642" y="2205859"/>
            <a:ext cx="6123130" cy="4088143"/>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413157" y="228174"/>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9024458" cy="338554"/>
          </a:xfrm>
          <a:prstGeom prst="rect">
            <a:avLst/>
          </a:prstGeom>
        </p:spPr>
        <p:txBody>
          <a:bodyPr wrap="square" lIns="91440" tIns="45720" rIns="91440" bIns="45720" anchor="t">
            <a:spAutoFit/>
          </a:bodyPr>
          <a:lstStyle/>
          <a:p>
            <a:r>
              <a:rPr lang="en-US" sz="1600"/>
              <a:t>This page shows the worker experience. This page will have limited information. </a:t>
            </a:r>
          </a:p>
        </p:txBody>
      </p:sp>
      <p:sp>
        <p:nvSpPr>
          <p:cNvPr id="5" name="Rectangle 4">
            <a:extLst>
              <a:ext uri="{FF2B5EF4-FFF2-40B4-BE49-F238E27FC236}">
                <a16:creationId xmlns:a16="http://schemas.microsoft.com/office/drawing/2014/main" id="{C75351C2-57FA-4F75-A527-6D00F4CA78D7}"/>
              </a:ext>
            </a:extLst>
          </p:cNvPr>
          <p:cNvSpPr/>
          <p:nvPr/>
        </p:nvSpPr>
        <p:spPr>
          <a:xfrm>
            <a:off x="781800" y="3423653"/>
            <a:ext cx="1206391" cy="259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1110370" y="1823172"/>
            <a:ext cx="844663" cy="15105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E089123-654D-4510-8A46-70A78BA2E900}"/>
              </a:ext>
            </a:extLst>
          </p:cNvPr>
          <p:cNvSpPr/>
          <p:nvPr/>
        </p:nvSpPr>
        <p:spPr>
          <a:xfrm>
            <a:off x="2157891" y="3164539"/>
            <a:ext cx="4461023" cy="10970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5E4572-EAAF-4FE8-8EEF-ED016EB703E3}"/>
              </a:ext>
            </a:extLst>
          </p:cNvPr>
          <p:cNvSpPr/>
          <p:nvPr/>
        </p:nvSpPr>
        <p:spPr>
          <a:xfrm>
            <a:off x="2157890" y="5343786"/>
            <a:ext cx="4461023" cy="739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666F2B-2FA3-4E73-85CC-A7DBFB871C8D}"/>
              </a:ext>
            </a:extLst>
          </p:cNvPr>
          <p:cNvSpPr/>
          <p:nvPr/>
        </p:nvSpPr>
        <p:spPr>
          <a:xfrm>
            <a:off x="8078163" y="3091713"/>
            <a:ext cx="3649646" cy="338554"/>
          </a:xfrm>
          <a:prstGeom prst="rect">
            <a:avLst/>
          </a:prstGeom>
        </p:spPr>
        <p:txBody>
          <a:bodyPr wrap="square" lIns="91440" tIns="45720" rIns="91440" bIns="45720" anchor="t">
            <a:spAutoFit/>
          </a:bodyPr>
          <a:lstStyle/>
          <a:p>
            <a:r>
              <a:rPr lang="en-US" sz="1600"/>
              <a:t>Do they have a FLT qualification Yes/No?</a:t>
            </a:r>
          </a:p>
        </p:txBody>
      </p:sp>
      <p:sp>
        <p:nvSpPr>
          <p:cNvPr id="12" name="Rectangle 11">
            <a:extLst>
              <a:ext uri="{FF2B5EF4-FFF2-40B4-BE49-F238E27FC236}">
                <a16:creationId xmlns:a16="http://schemas.microsoft.com/office/drawing/2014/main" id="{D33F32C8-FE14-45C7-9EB4-E7B057C28F2F}"/>
              </a:ext>
            </a:extLst>
          </p:cNvPr>
          <p:cNvSpPr/>
          <p:nvPr/>
        </p:nvSpPr>
        <p:spPr>
          <a:xfrm>
            <a:off x="8078163" y="5257471"/>
            <a:ext cx="2296486" cy="338554"/>
          </a:xfrm>
          <a:prstGeom prst="rect">
            <a:avLst/>
          </a:prstGeom>
        </p:spPr>
        <p:txBody>
          <a:bodyPr wrap="square" lIns="91440" tIns="45720" rIns="91440" bIns="45720" anchor="t">
            <a:spAutoFit/>
          </a:bodyPr>
          <a:lstStyle/>
          <a:p>
            <a:r>
              <a:rPr lang="en-US" sz="1600"/>
              <a:t>Any documents uploaded</a:t>
            </a:r>
          </a:p>
        </p:txBody>
      </p:sp>
      <p:cxnSp>
        <p:nvCxnSpPr>
          <p:cNvPr id="13" name="Straight Arrow Connector 12">
            <a:extLst>
              <a:ext uri="{FF2B5EF4-FFF2-40B4-BE49-F238E27FC236}">
                <a16:creationId xmlns:a16="http://schemas.microsoft.com/office/drawing/2014/main" id="{1CC433A1-CBF5-403F-A02D-970A79C7B90E}"/>
              </a:ext>
            </a:extLst>
          </p:cNvPr>
          <p:cNvCxnSpPr>
            <a:cxnSpLocks/>
          </p:cNvCxnSpPr>
          <p:nvPr/>
        </p:nvCxnSpPr>
        <p:spPr>
          <a:xfrm flipH="1">
            <a:off x="6093411" y="3333754"/>
            <a:ext cx="19847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E93C09-8400-4471-8704-5759E3AA8539}"/>
              </a:ext>
            </a:extLst>
          </p:cNvPr>
          <p:cNvCxnSpPr>
            <a:cxnSpLocks/>
            <a:stCxn id="12" idx="1"/>
          </p:cNvCxnSpPr>
          <p:nvPr/>
        </p:nvCxnSpPr>
        <p:spPr>
          <a:xfrm flipH="1" flipV="1">
            <a:off x="6654598" y="5411069"/>
            <a:ext cx="1423565" cy="156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52AE77E-8BE2-4C0D-9CA8-DE63CDCB4C0E}"/>
              </a:ext>
            </a:extLst>
          </p:cNvPr>
          <p:cNvSpPr>
            <a:spLocks noGrp="1"/>
          </p:cNvSpPr>
          <p:nvPr>
            <p:ph type="sldNum" sz="quarter" idx="12"/>
          </p:nvPr>
        </p:nvSpPr>
        <p:spPr/>
        <p:txBody>
          <a:bodyPr/>
          <a:lstStyle/>
          <a:p>
            <a:fld id="{6F0C9F74-ED7C-44EF-9CFC-67AAF3EFA2FB}" type="slidenum">
              <a:rPr lang="en-GB" smtClean="0"/>
              <a:t>95</a:t>
            </a:fld>
            <a:endParaRPr lang="en-GB"/>
          </a:p>
        </p:txBody>
      </p:sp>
    </p:spTree>
    <p:extLst>
      <p:ext uri="{BB962C8B-B14F-4D97-AF65-F5344CB8AC3E}">
        <p14:creationId xmlns:p14="http://schemas.microsoft.com/office/powerpoint/2010/main" val="1455471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6944364" cy="4350526"/>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89AAB32-4D25-48B2-943D-284E48778FE5}"/>
              </a:ext>
            </a:extLst>
          </p:cNvPr>
          <p:cNvPicPr>
            <a:picLocks noChangeAspect="1"/>
          </p:cNvPicPr>
          <p:nvPr/>
        </p:nvPicPr>
        <p:blipFill>
          <a:blip r:embed="rId2"/>
          <a:stretch>
            <a:fillRect/>
          </a:stretch>
        </p:blipFill>
        <p:spPr>
          <a:xfrm>
            <a:off x="729465" y="2226407"/>
            <a:ext cx="6606284" cy="4069524"/>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1" y="1238397"/>
            <a:ext cx="9522782" cy="338554"/>
          </a:xfrm>
          <a:prstGeom prst="rect">
            <a:avLst/>
          </a:prstGeom>
        </p:spPr>
        <p:txBody>
          <a:bodyPr wrap="square" lIns="91440" tIns="45720" rIns="91440" bIns="45720" anchor="t">
            <a:spAutoFit/>
          </a:bodyPr>
          <a:lstStyle/>
          <a:p>
            <a:r>
              <a:rPr lang="en-US" sz="1600"/>
              <a:t>Site assessment will show any assessments that have been completed and when</a:t>
            </a:r>
          </a:p>
        </p:txBody>
      </p:sp>
      <p:sp>
        <p:nvSpPr>
          <p:cNvPr id="5" name="Rectangle 4">
            <a:extLst>
              <a:ext uri="{FF2B5EF4-FFF2-40B4-BE49-F238E27FC236}">
                <a16:creationId xmlns:a16="http://schemas.microsoft.com/office/drawing/2014/main" id="{C75351C2-57FA-4F75-A527-6D00F4CA78D7}"/>
              </a:ext>
            </a:extLst>
          </p:cNvPr>
          <p:cNvSpPr/>
          <p:nvPr/>
        </p:nvSpPr>
        <p:spPr>
          <a:xfrm>
            <a:off x="774433" y="3900358"/>
            <a:ext cx="1305086" cy="227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3065005" y="1820411"/>
            <a:ext cx="139589" cy="20799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E45F9D-3FC0-4119-B547-9A07AE38B11B}"/>
              </a:ext>
            </a:extLst>
          </p:cNvPr>
          <p:cNvSpPr/>
          <p:nvPr/>
        </p:nvSpPr>
        <p:spPr>
          <a:xfrm>
            <a:off x="2243905" y="3330430"/>
            <a:ext cx="5020961" cy="989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1280BB94-03E2-4B84-850C-8A6839CF74A7}"/>
              </a:ext>
            </a:extLst>
          </p:cNvPr>
          <p:cNvCxnSpPr>
            <a:cxnSpLocks/>
          </p:cNvCxnSpPr>
          <p:nvPr/>
        </p:nvCxnSpPr>
        <p:spPr>
          <a:xfrm flipH="1">
            <a:off x="1593908" y="1827362"/>
            <a:ext cx="1623497" cy="19476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ABA0C63-1D5E-40E5-A4ED-18BC3C66DDC3}"/>
              </a:ext>
            </a:extLst>
          </p:cNvPr>
          <p:cNvSpPr>
            <a:spLocks noGrp="1"/>
          </p:cNvSpPr>
          <p:nvPr>
            <p:ph type="sldNum" sz="quarter" idx="12"/>
          </p:nvPr>
        </p:nvSpPr>
        <p:spPr/>
        <p:txBody>
          <a:bodyPr/>
          <a:lstStyle/>
          <a:p>
            <a:fld id="{6F0C9F74-ED7C-44EF-9CFC-67AAF3EFA2FB}" type="slidenum">
              <a:rPr lang="en-GB" smtClean="0"/>
              <a:t>96</a:t>
            </a:fld>
            <a:endParaRPr lang="en-GB"/>
          </a:p>
        </p:txBody>
      </p:sp>
    </p:spTree>
    <p:extLst>
      <p:ext uri="{BB962C8B-B14F-4D97-AF65-F5344CB8AC3E}">
        <p14:creationId xmlns:p14="http://schemas.microsoft.com/office/powerpoint/2010/main" val="28914157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555771" y="2070822"/>
            <a:ext cx="7026558" cy="4309430"/>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412CF26-2276-40B0-8E76-E436D9D25D35}"/>
              </a:ext>
            </a:extLst>
          </p:cNvPr>
          <p:cNvPicPr>
            <a:picLocks noChangeAspect="1"/>
          </p:cNvPicPr>
          <p:nvPr/>
        </p:nvPicPr>
        <p:blipFill>
          <a:blip r:embed="rId2"/>
          <a:stretch>
            <a:fillRect/>
          </a:stretch>
        </p:blipFill>
        <p:spPr>
          <a:xfrm>
            <a:off x="739740" y="2226407"/>
            <a:ext cx="6687192" cy="403237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555770" y="1238397"/>
            <a:ext cx="8756009" cy="338554"/>
          </a:xfrm>
          <a:prstGeom prst="rect">
            <a:avLst/>
          </a:prstGeom>
        </p:spPr>
        <p:txBody>
          <a:bodyPr wrap="square" lIns="91440" tIns="45720" rIns="91440" bIns="45720" anchor="t">
            <a:spAutoFit/>
          </a:bodyPr>
          <a:lstStyle/>
          <a:p>
            <a:r>
              <a:rPr lang="en-US" sz="1600"/>
              <a:t>Timesheets are any shifts/hours completed by the worker with charge rates.</a:t>
            </a:r>
          </a:p>
        </p:txBody>
      </p:sp>
      <p:sp>
        <p:nvSpPr>
          <p:cNvPr id="5" name="Rectangle 4">
            <a:extLst>
              <a:ext uri="{FF2B5EF4-FFF2-40B4-BE49-F238E27FC236}">
                <a16:creationId xmlns:a16="http://schemas.microsoft.com/office/drawing/2014/main" id="{C75351C2-57FA-4F75-A527-6D00F4CA78D7}"/>
              </a:ext>
            </a:extLst>
          </p:cNvPr>
          <p:cNvSpPr/>
          <p:nvPr/>
        </p:nvSpPr>
        <p:spPr>
          <a:xfrm>
            <a:off x="832134" y="4169328"/>
            <a:ext cx="1332226" cy="23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flipH="1">
            <a:off x="6923940" y="2759978"/>
            <a:ext cx="1364383" cy="669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E5CC1C7-802F-4DC3-8BBF-871262798DB9}"/>
              </a:ext>
            </a:extLst>
          </p:cNvPr>
          <p:cNvSpPr/>
          <p:nvPr/>
        </p:nvSpPr>
        <p:spPr>
          <a:xfrm>
            <a:off x="2377105" y="3311553"/>
            <a:ext cx="4912927" cy="983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0D73194-1F38-4BDB-AD7A-820EC9997468}"/>
              </a:ext>
            </a:extLst>
          </p:cNvPr>
          <p:cNvSpPr/>
          <p:nvPr/>
        </p:nvSpPr>
        <p:spPr>
          <a:xfrm>
            <a:off x="8697017" y="2421424"/>
            <a:ext cx="1910592" cy="584775"/>
          </a:xfrm>
          <a:prstGeom prst="rect">
            <a:avLst/>
          </a:prstGeom>
        </p:spPr>
        <p:txBody>
          <a:bodyPr wrap="square" lIns="91440" tIns="45720" rIns="91440" bIns="45720" anchor="t">
            <a:spAutoFit/>
          </a:bodyPr>
          <a:lstStyle/>
          <a:p>
            <a:pPr algn="ctr"/>
            <a:r>
              <a:rPr lang="en-US" sz="1600"/>
              <a:t>Here you can download the data</a:t>
            </a:r>
          </a:p>
        </p:txBody>
      </p:sp>
      <p:sp>
        <p:nvSpPr>
          <p:cNvPr id="7" name="Slide Number Placeholder 6">
            <a:extLst>
              <a:ext uri="{FF2B5EF4-FFF2-40B4-BE49-F238E27FC236}">
                <a16:creationId xmlns:a16="http://schemas.microsoft.com/office/drawing/2014/main" id="{5FAFB2B3-6011-44D0-8CD8-DC9AB273AF21}"/>
              </a:ext>
            </a:extLst>
          </p:cNvPr>
          <p:cNvSpPr>
            <a:spLocks noGrp="1"/>
          </p:cNvSpPr>
          <p:nvPr>
            <p:ph type="sldNum" sz="quarter" idx="12"/>
          </p:nvPr>
        </p:nvSpPr>
        <p:spPr/>
        <p:txBody>
          <a:bodyPr/>
          <a:lstStyle/>
          <a:p>
            <a:fld id="{6F0C9F74-ED7C-44EF-9CFC-67AAF3EFA2FB}" type="slidenum">
              <a:rPr lang="en-GB" smtClean="0"/>
              <a:t>97</a:t>
            </a:fld>
            <a:endParaRPr lang="en-GB"/>
          </a:p>
        </p:txBody>
      </p:sp>
    </p:spTree>
    <p:extLst>
      <p:ext uri="{BB962C8B-B14F-4D97-AF65-F5344CB8AC3E}">
        <p14:creationId xmlns:p14="http://schemas.microsoft.com/office/powerpoint/2010/main" val="2981992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59112-E556-4A2C-8077-3B2C617AEE86}"/>
              </a:ext>
            </a:extLst>
          </p:cNvPr>
          <p:cNvSpPr/>
          <p:nvPr/>
        </p:nvSpPr>
        <p:spPr>
          <a:xfrm>
            <a:off x="1554473" y="1853967"/>
            <a:ext cx="6821075" cy="4192841"/>
          </a:xfrm>
          <a:prstGeom prst="rect">
            <a:avLst/>
          </a:prstGeom>
          <a:solidFill>
            <a:srgbClr val="5967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3B68AE4-F781-4A74-AB79-9F797C3238E6}"/>
              </a:ext>
            </a:extLst>
          </p:cNvPr>
          <p:cNvPicPr>
            <a:picLocks noChangeAspect="1"/>
          </p:cNvPicPr>
          <p:nvPr/>
        </p:nvPicPr>
        <p:blipFill>
          <a:blip r:embed="rId2"/>
          <a:stretch>
            <a:fillRect/>
          </a:stretch>
        </p:blipFill>
        <p:spPr>
          <a:xfrm>
            <a:off x="1652700" y="1853967"/>
            <a:ext cx="6554912" cy="3974857"/>
          </a:xfrm>
          <a:prstGeom prst="rect">
            <a:avLst/>
          </a:prstGeom>
        </p:spPr>
      </p:pic>
      <p:sp>
        <p:nvSpPr>
          <p:cNvPr id="3" name="TextBox 2">
            <a:extLst>
              <a:ext uri="{FF2B5EF4-FFF2-40B4-BE49-F238E27FC236}">
                <a16:creationId xmlns:a16="http://schemas.microsoft.com/office/drawing/2014/main" id="{6AD65AC6-61BF-4035-A76F-DE62248FA25C}"/>
              </a:ext>
            </a:extLst>
          </p:cNvPr>
          <p:cNvSpPr txBox="1"/>
          <p:nvPr/>
        </p:nvSpPr>
        <p:spPr>
          <a:xfrm>
            <a:off x="555770" y="186911"/>
            <a:ext cx="8141247" cy="523220"/>
          </a:xfrm>
          <a:prstGeom prst="rect">
            <a:avLst/>
          </a:prstGeom>
          <a:noFill/>
        </p:spPr>
        <p:txBody>
          <a:bodyPr wrap="square">
            <a:spAutoFit/>
          </a:bodyPr>
          <a:lstStyle/>
          <a:p>
            <a:r>
              <a:rPr lang="en-US" sz="2800" b="1">
                <a:solidFill>
                  <a:srgbClr val="92D050"/>
                </a:solidFill>
              </a:rPr>
              <a:t>How To View A Workers Profile And Each Section?</a:t>
            </a:r>
            <a:endParaRPr lang="en-GB" sz="2800" b="1">
              <a:solidFill>
                <a:srgbClr val="92D050"/>
              </a:solidFill>
            </a:endParaRPr>
          </a:p>
        </p:txBody>
      </p:sp>
      <p:sp>
        <p:nvSpPr>
          <p:cNvPr id="4" name="Rectangle 3">
            <a:extLst>
              <a:ext uri="{FF2B5EF4-FFF2-40B4-BE49-F238E27FC236}">
                <a16:creationId xmlns:a16="http://schemas.microsoft.com/office/drawing/2014/main" id="{1D382A80-66A5-4582-9625-04D37D360C00}"/>
              </a:ext>
            </a:extLst>
          </p:cNvPr>
          <p:cNvSpPr/>
          <p:nvPr/>
        </p:nvSpPr>
        <p:spPr>
          <a:xfrm>
            <a:off x="1676243" y="1238706"/>
            <a:ext cx="8588228" cy="338554"/>
          </a:xfrm>
          <a:prstGeom prst="rect">
            <a:avLst/>
          </a:prstGeom>
        </p:spPr>
        <p:txBody>
          <a:bodyPr wrap="square" lIns="91440" tIns="45720" rIns="91440" bIns="45720" anchor="t">
            <a:spAutoFit/>
          </a:bodyPr>
          <a:lstStyle/>
          <a:p>
            <a:r>
              <a:rPr lang="en-US" sz="1600"/>
              <a:t>Statistics – This information pages shows the workers attendance and absence</a:t>
            </a:r>
          </a:p>
        </p:txBody>
      </p:sp>
      <p:sp>
        <p:nvSpPr>
          <p:cNvPr id="5" name="Rectangle 4">
            <a:extLst>
              <a:ext uri="{FF2B5EF4-FFF2-40B4-BE49-F238E27FC236}">
                <a16:creationId xmlns:a16="http://schemas.microsoft.com/office/drawing/2014/main" id="{C75351C2-57FA-4F75-A527-6D00F4CA78D7}"/>
              </a:ext>
            </a:extLst>
          </p:cNvPr>
          <p:cNvSpPr/>
          <p:nvPr/>
        </p:nvSpPr>
        <p:spPr>
          <a:xfrm>
            <a:off x="1754923" y="3961034"/>
            <a:ext cx="1265114" cy="2486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FCA445A-8060-4019-A1B2-5EDE63CE530E}"/>
              </a:ext>
            </a:extLst>
          </p:cNvPr>
          <p:cNvCxnSpPr>
            <a:cxnSpLocks/>
          </p:cNvCxnSpPr>
          <p:nvPr/>
        </p:nvCxnSpPr>
        <p:spPr>
          <a:xfrm>
            <a:off x="3531765" y="1635983"/>
            <a:ext cx="93165" cy="1148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C1D2AE3-4E7C-46C8-8725-00DFECA2EF08}"/>
              </a:ext>
            </a:extLst>
          </p:cNvPr>
          <p:cNvSpPr/>
          <p:nvPr/>
        </p:nvSpPr>
        <p:spPr>
          <a:xfrm>
            <a:off x="3288484" y="2964067"/>
            <a:ext cx="4790114" cy="26850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766D4B36-0DC6-4A21-B719-BCC9582CD7D6}"/>
              </a:ext>
            </a:extLst>
          </p:cNvPr>
          <p:cNvCxnSpPr>
            <a:cxnSpLocks/>
          </p:cNvCxnSpPr>
          <p:nvPr/>
        </p:nvCxnSpPr>
        <p:spPr>
          <a:xfrm flipH="1">
            <a:off x="2197915" y="1635983"/>
            <a:ext cx="1333850" cy="22969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B8CAC4F-39BF-45C5-B0F5-69F8F49915CF}"/>
              </a:ext>
            </a:extLst>
          </p:cNvPr>
          <p:cNvSpPr>
            <a:spLocks noGrp="1"/>
          </p:cNvSpPr>
          <p:nvPr>
            <p:ph type="sldNum" sz="quarter" idx="12"/>
          </p:nvPr>
        </p:nvSpPr>
        <p:spPr/>
        <p:txBody>
          <a:bodyPr/>
          <a:lstStyle/>
          <a:p>
            <a:fld id="{6F0C9F74-ED7C-44EF-9CFC-67AAF3EFA2FB}" type="slidenum">
              <a:rPr lang="en-GB" smtClean="0"/>
              <a:t>98</a:t>
            </a:fld>
            <a:endParaRPr lang="en-GB"/>
          </a:p>
        </p:txBody>
      </p:sp>
    </p:spTree>
    <p:extLst>
      <p:ext uri="{BB962C8B-B14F-4D97-AF65-F5344CB8AC3E}">
        <p14:creationId xmlns:p14="http://schemas.microsoft.com/office/powerpoint/2010/main" val="36187955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15E359-CB4C-486E-9D5B-AA0CB31B04A7}"/>
              </a:ext>
            </a:extLst>
          </p:cNvPr>
          <p:cNvPicPr>
            <a:picLocks noChangeAspect="1"/>
          </p:cNvPicPr>
          <p:nvPr/>
        </p:nvPicPr>
        <p:blipFill>
          <a:blip r:embed="rId3"/>
          <a:stretch>
            <a:fillRect/>
          </a:stretch>
        </p:blipFill>
        <p:spPr>
          <a:xfrm>
            <a:off x="3400425" y="28428"/>
            <a:ext cx="8791575" cy="6829571"/>
          </a:xfrm>
          <a:prstGeom prst="rect">
            <a:avLst/>
          </a:prstGeom>
        </p:spPr>
      </p:pic>
      <p:pic>
        <p:nvPicPr>
          <p:cNvPr id="2" name="docshape13">
            <a:extLst>
              <a:ext uri="{FF2B5EF4-FFF2-40B4-BE49-F238E27FC236}">
                <a16:creationId xmlns:a16="http://schemas.microsoft.com/office/drawing/2014/main" id="{606434B6-4744-4D24-ACEF-38D9588E6A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32670" y="0"/>
            <a:ext cx="2259330" cy="610235"/>
          </a:xfrm>
          <a:prstGeom prst="rect">
            <a:avLst/>
          </a:prstGeom>
          <a:noFill/>
          <a:extLst>
            <a:ext uri="{909E8E84-426E-40DD-AFC4-6F175D3DCCD1}">
              <a14:hiddenFill xmlns:a14="http://schemas.microsoft.com/office/drawing/2010/main">
                <a:solidFill>
                  <a:srgbClr val="FFFFFF"/>
                </a:solidFill>
              </a14:hiddenFill>
            </a:ext>
          </a:extLst>
        </p:spPr>
      </p:pic>
      <p:sp>
        <p:nvSpPr>
          <p:cNvPr id="3" name="docshape12">
            <a:extLst>
              <a:ext uri="{FF2B5EF4-FFF2-40B4-BE49-F238E27FC236}">
                <a16:creationId xmlns:a16="http://schemas.microsoft.com/office/drawing/2014/main" id="{0071228A-C897-451B-A4A3-A1733F7CC6C0}"/>
              </a:ext>
            </a:extLst>
          </p:cNvPr>
          <p:cNvSpPr>
            <a:spLocks noChangeArrowheads="1"/>
          </p:cNvSpPr>
          <p:nvPr/>
        </p:nvSpPr>
        <p:spPr bwMode="auto">
          <a:xfrm flipV="1">
            <a:off x="10115550" y="600709"/>
            <a:ext cx="1907857" cy="45719"/>
          </a:xfrm>
          <a:prstGeom prst="rect">
            <a:avLst/>
          </a:prstGeom>
          <a:solidFill>
            <a:srgbClr val="25B0C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4" name="docshape11">
            <a:extLst>
              <a:ext uri="{FF2B5EF4-FFF2-40B4-BE49-F238E27FC236}">
                <a16:creationId xmlns:a16="http://schemas.microsoft.com/office/drawing/2014/main" id="{A264006D-513C-49EA-A23B-6F896B2A0F1F}"/>
              </a:ext>
            </a:extLst>
          </p:cNvPr>
          <p:cNvSpPr>
            <a:spLocks/>
          </p:cNvSpPr>
          <p:nvPr/>
        </p:nvSpPr>
        <p:spPr bwMode="auto">
          <a:xfrm>
            <a:off x="0" y="1533525"/>
            <a:ext cx="5267325" cy="5324475"/>
          </a:xfrm>
          <a:custGeom>
            <a:avLst/>
            <a:gdLst>
              <a:gd name="T0" fmla="*/ 0 w 5013"/>
              <a:gd name="T1" fmla="+- 0 16845 11832"/>
              <a:gd name="T2" fmla="*/ 16845 h 5013"/>
              <a:gd name="T3" fmla="*/ 0 w 5013"/>
              <a:gd name="T4" fmla="+- 0 11832 11832"/>
              <a:gd name="T5" fmla="*/ 11832 h 5013"/>
              <a:gd name="T6" fmla="*/ 5013 w 5013"/>
              <a:gd name="T7" fmla="+- 0 16845 11832"/>
              <a:gd name="T8" fmla="*/ 16845 h 5013"/>
              <a:gd name="T9" fmla="*/ 0 w 5013"/>
              <a:gd name="T10" fmla="+- 0 16845 11832"/>
              <a:gd name="T11" fmla="*/ 16845 h 5013"/>
            </a:gdLst>
            <a:ahLst/>
            <a:cxnLst>
              <a:cxn ang="0">
                <a:pos x="T0" y="T2"/>
              </a:cxn>
              <a:cxn ang="0">
                <a:pos x="T3" y="T5"/>
              </a:cxn>
              <a:cxn ang="0">
                <a:pos x="T6" y="T8"/>
              </a:cxn>
              <a:cxn ang="0">
                <a:pos x="T9" y="T11"/>
              </a:cxn>
            </a:cxnLst>
            <a:rect l="0" t="0" r="r" b="b"/>
            <a:pathLst>
              <a:path w="5013" h="5013">
                <a:moveTo>
                  <a:pt x="0" y="5013"/>
                </a:moveTo>
                <a:lnTo>
                  <a:pt x="0" y="0"/>
                </a:lnTo>
                <a:lnTo>
                  <a:pt x="5013" y="5013"/>
                </a:lnTo>
                <a:lnTo>
                  <a:pt x="0" y="5013"/>
                </a:lnTo>
                <a:close/>
              </a:path>
            </a:pathLst>
          </a:custGeom>
          <a:solidFill>
            <a:srgbClr val="007C91">
              <a:alpha val="30980"/>
            </a:srgb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sp>
        <p:nvSpPr>
          <p:cNvPr id="8" name="TextBox 7">
            <a:extLst>
              <a:ext uri="{FF2B5EF4-FFF2-40B4-BE49-F238E27FC236}">
                <a16:creationId xmlns:a16="http://schemas.microsoft.com/office/drawing/2014/main" id="{29D0116D-AB4A-41D7-A1F0-4EB0AF1F1A12}"/>
              </a:ext>
            </a:extLst>
          </p:cNvPr>
          <p:cNvSpPr txBox="1"/>
          <p:nvPr/>
        </p:nvSpPr>
        <p:spPr>
          <a:xfrm>
            <a:off x="2854354" y="1694468"/>
            <a:ext cx="6094602" cy="830997"/>
          </a:xfrm>
          <a:prstGeom prst="rect">
            <a:avLst/>
          </a:prstGeom>
          <a:noFill/>
        </p:spPr>
        <p:txBody>
          <a:bodyPr wrap="square">
            <a:spAutoFit/>
          </a:bodyPr>
          <a:lstStyle/>
          <a:p>
            <a:r>
              <a:rPr lang="en-US" sz="4800" b="1"/>
              <a:t>REPORTS OVERVIEW</a:t>
            </a:r>
            <a:endParaRPr lang="en-GB" sz="4800" b="1"/>
          </a:p>
        </p:txBody>
      </p:sp>
      <p:sp>
        <p:nvSpPr>
          <p:cNvPr id="5" name="Slide Number Placeholder 4">
            <a:extLst>
              <a:ext uri="{FF2B5EF4-FFF2-40B4-BE49-F238E27FC236}">
                <a16:creationId xmlns:a16="http://schemas.microsoft.com/office/drawing/2014/main" id="{FEE380AC-CAF3-4E16-8587-A1792DD57B58}"/>
              </a:ext>
            </a:extLst>
          </p:cNvPr>
          <p:cNvSpPr>
            <a:spLocks noGrp="1"/>
          </p:cNvSpPr>
          <p:nvPr>
            <p:ph type="sldNum" sz="quarter" idx="12"/>
          </p:nvPr>
        </p:nvSpPr>
        <p:spPr/>
        <p:txBody>
          <a:bodyPr/>
          <a:lstStyle/>
          <a:p>
            <a:fld id="{6F0C9F74-ED7C-44EF-9CFC-67AAF3EFA2FB}" type="slidenum">
              <a:rPr lang="en-GB" smtClean="0"/>
              <a:t>99</a:t>
            </a:fld>
            <a:endParaRPr lang="en-GB"/>
          </a:p>
        </p:txBody>
      </p:sp>
    </p:spTree>
    <p:extLst>
      <p:ext uri="{BB962C8B-B14F-4D97-AF65-F5344CB8AC3E}">
        <p14:creationId xmlns:p14="http://schemas.microsoft.com/office/powerpoint/2010/main" val="3214241107"/>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Datum RP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um RPO" id="{B8EA2D41-39D4-4341-8448-009A78C1556E}" vid="{8D54C23A-4735-4D19-8E29-E61C7E74B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f257fce-5729-47ad-83ee-ec8dd74ad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77365FC8DE7944A2563FFE46857E79" ma:contentTypeVersion="3" ma:contentTypeDescription="Create a new document." ma:contentTypeScope="" ma:versionID="2d3a542b1ec0b7df1b06dabc3ecbd701">
  <xsd:schema xmlns:xsd="http://www.w3.org/2001/XMLSchema" xmlns:xs="http://www.w3.org/2001/XMLSchema" xmlns:p="http://schemas.microsoft.com/office/2006/metadata/properties" xmlns:ns2="cf257fce-5729-47ad-83ee-ec8dd74adb1e" targetNamespace="http://schemas.microsoft.com/office/2006/metadata/properties" ma:root="true" ma:fieldsID="42073e7c676a8e3d45abca6baf935b58" ns2:_="">
    <xsd:import namespace="cf257fce-5729-47ad-83ee-ec8dd74adb1e"/>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57fce-5729-47ad-83ee-ec8dd74ad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3793DD-25D8-4612-AA3B-DA971B051A47}">
  <ds:schemaRefs>
    <ds:schemaRef ds:uri="http://schemas.microsoft.com/sharepoint/v3/contenttype/forms"/>
  </ds:schemaRefs>
</ds:datastoreItem>
</file>

<file path=customXml/itemProps2.xml><?xml version="1.0" encoding="utf-8"?>
<ds:datastoreItem xmlns:ds="http://schemas.openxmlformats.org/officeDocument/2006/customXml" ds:itemID="{7999AF04-2B5E-4373-9A0B-78AA61909E20}">
  <ds:schemaRef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96888899-159a-45ad-852c-33e632a19c89"/>
    <ds:schemaRef ds:uri="05cf384e-a25a-4a0f-abb5-0b5cf90748ad"/>
  </ds:schemaRefs>
</ds:datastoreItem>
</file>

<file path=customXml/itemProps3.xml><?xml version="1.0" encoding="utf-8"?>
<ds:datastoreItem xmlns:ds="http://schemas.openxmlformats.org/officeDocument/2006/customXml" ds:itemID="{25274F15-F446-493F-800E-0B186013002C}"/>
</file>

<file path=docProps/app.xml><?xml version="1.0" encoding="utf-8"?>
<Properties xmlns="http://schemas.openxmlformats.org/officeDocument/2006/extended-properties" xmlns:vt="http://schemas.openxmlformats.org/officeDocument/2006/docPropsVTypes">
  <Template>Datum RPO</Template>
  <TotalTime>8</TotalTime>
  <Words>3964</Words>
  <Application>Microsoft Office PowerPoint</Application>
  <PresentationFormat>Widescreen</PresentationFormat>
  <Paragraphs>626</Paragraphs>
  <Slides>100</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Calibri Light</vt:lpstr>
      <vt:lpstr>Datum RPO</vt:lpstr>
      <vt:lpstr>PowerPoint Presentation</vt:lpstr>
      <vt:lpstr>PowerPoint Presentation</vt:lpstr>
      <vt:lpstr>PowerPoint Presentation</vt:lpstr>
      <vt:lpstr>Where To Find Batch Edit Shifts?</vt:lpstr>
      <vt:lpstr>Where To Find Your Organisation, Site and Workers?</vt:lpstr>
      <vt:lpstr>How To Amend Time?</vt:lpstr>
      <vt:lpstr>How To Add Finish Time?</vt:lpstr>
      <vt:lpstr>How To Add Finish Hours?</vt:lpstr>
      <vt:lpstr>PowerPoint Presentation</vt:lpstr>
      <vt:lpstr>How To Open Shift Details?</vt:lpstr>
      <vt:lpstr>How To Open Shift Details?</vt:lpstr>
      <vt:lpstr>How To View Shift Details?</vt:lpstr>
      <vt:lpstr>PowerPoint Presentation</vt:lpstr>
      <vt:lpstr>Where Do I Go To Open Shifts By Site?</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Where To Go To Open Shifts By Worker?</vt:lpstr>
      <vt:lpstr>Where To Go To Select The Worker?</vt:lpstr>
      <vt:lpstr>How To Only Show Shifts Without Start Times?</vt:lpstr>
      <vt:lpstr>How To Only Show Shifts Without Stop Times?</vt:lpstr>
      <vt:lpstr>How To Add Start/Stop Times?</vt:lpstr>
      <vt:lpstr>How To Check And Complete Start/Stop Times?</vt:lpstr>
      <vt:lpstr>How View Complete Start/Stop Times?</vt:lpstr>
      <vt:lpstr>PowerPoint Presentation</vt:lpstr>
      <vt:lpstr>PowerPoint Presentation</vt:lpstr>
      <vt:lpstr>Where To Find Timesheets?</vt:lpstr>
      <vt:lpstr>What's On The Timesheets?</vt:lpstr>
      <vt:lpstr>What's On The Timesheets?</vt:lpstr>
      <vt:lpstr>How To View Timesheets?</vt:lpstr>
      <vt:lpstr>What Information Is On Each Timesheet?</vt:lpstr>
      <vt:lpstr>What Information Is On Each Timesheet?</vt:lpstr>
      <vt:lpstr>What Information Is On Each Timesheet?</vt:lpstr>
      <vt:lpstr>What Are Historic And Manual Adjustments?</vt:lpstr>
      <vt:lpstr>PowerPoint Presentation</vt:lpstr>
      <vt:lpstr>What Is An Unsubmitted shift?</vt:lpstr>
      <vt:lpstr>How To Submit Your Unsubmitted Shift?</vt:lpstr>
      <vt:lpstr>PowerPoint Presentation</vt:lpstr>
      <vt:lpstr>Where To Query A Shift?</vt:lpstr>
      <vt:lpstr>How To Raise The Query?</vt:lpstr>
      <vt:lpstr>How To Complete The Query?</vt:lpstr>
      <vt:lpstr>Where To Open And View Shift Details To Amend?</vt:lpstr>
      <vt:lpstr>Where To Change The Time?</vt:lpstr>
      <vt:lpstr>Where To Change The Time And Add Reason?</vt:lpstr>
      <vt:lpstr>How To Close The Query?</vt:lpstr>
      <vt:lpstr>Where To View The Changes?</vt:lpstr>
      <vt:lpstr>PowerPoint Presentation</vt:lpstr>
      <vt:lpstr>PowerPoint Presentation</vt:lpstr>
      <vt:lpstr>PowerPoint Presentation</vt:lpstr>
      <vt:lpstr>PowerPoint Presentation</vt:lpstr>
      <vt:lpstr>PowerPoint Presentation</vt:lpstr>
      <vt:lpstr>PowerPoint Presentation</vt:lpstr>
      <vt:lpstr>How To Find Statements?</vt:lpstr>
      <vt:lpstr>How To View Statements?</vt:lpstr>
      <vt:lpstr>PowerPoint Presentation</vt:lpstr>
      <vt:lpstr>What Is A Manual Adjustment? </vt:lpstr>
      <vt:lpstr>Where To Find Manual Adjustment To Add Shift Bonus?</vt:lpstr>
      <vt:lpstr>How To Add A Manual Shift Bonus Adjustment? </vt:lpstr>
      <vt:lpstr>How To Add A Manual Shift Bonus Adjustment? </vt:lpstr>
      <vt:lpstr>How To Complete A Manual Shift Bonus Adjustment? </vt:lpstr>
      <vt:lpstr>PowerPoint Presentation</vt:lpstr>
      <vt:lpstr>What Is A Historic Adjustment? </vt:lpstr>
      <vt:lpstr>How To Add An Historic Adjustment? </vt:lpstr>
      <vt:lpstr>How To Add An Adjustment To The Relevant Week? </vt:lpstr>
      <vt:lpstr>How To Add In The Charge And Pay Rate Difference?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What Is An Historic Adjustment? </vt:lpstr>
      <vt:lpstr>How To Add An Historic Adjustment? </vt:lpstr>
      <vt:lpstr>How To Add An Adjustment To The Relevant Week? </vt:lpstr>
      <vt:lpstr>How To Add In The Charge And Pay Rate?</vt:lpstr>
      <vt:lpstr>How To Add In The Hours?</vt:lpstr>
      <vt:lpstr>How To Add In Standard Rate Information?</vt:lpstr>
      <vt:lpstr>How To Check Before Saving?</vt:lpstr>
      <vt:lpstr>How To View The Adjustment In Timesheets?</vt:lpstr>
      <vt:lpstr>How To View The Adjustment In Adjustments?</vt:lpstr>
      <vt:lpstr>PowerPoint Presentation</vt:lpstr>
      <vt:lpstr>PowerPoint Presentation</vt:lpstr>
      <vt:lpstr>Where To Find Shifts To Be Approved? </vt:lpstr>
      <vt:lpstr>How To Approve Shifts?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Marshall</dc:creator>
  <cp:lastModifiedBy>Tina Hogan</cp:lastModifiedBy>
  <cp:revision>46</cp:revision>
  <dcterms:created xsi:type="dcterms:W3CDTF">2022-09-09T14:55:40Z</dcterms:created>
  <dcterms:modified xsi:type="dcterms:W3CDTF">2022-11-10T16:49:15Z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0x010100C477365FC8DE7944A2563FFE46857E79</vt:lpwstr>
  </property>
  <property fmtid="{D5CDD505-2E9C-101B-9397-08002B2CF9AE}" pid="3" name="MediaServiceImageTags">
    <vt:lpwstr/>
  </property>
  <property fmtid="{D5CDD505-2E9C-101B-9397-08002B2CF9AE}" pid="4" name="Order">
    <vt:lpwstr>89700.0000000000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